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1"/>
  </p:notesMasterIdLst>
  <p:sldIdLst>
    <p:sldId id="273" r:id="rId2"/>
    <p:sldId id="580" r:id="rId3"/>
    <p:sldId id="556" r:id="rId4"/>
    <p:sldId id="581" r:id="rId5"/>
    <p:sldId id="508" r:id="rId6"/>
    <p:sldId id="512" r:id="rId7"/>
    <p:sldId id="516" r:id="rId8"/>
    <p:sldId id="519" r:id="rId9"/>
    <p:sldId id="600" r:id="rId10"/>
    <p:sldId id="599" r:id="rId11"/>
    <p:sldId id="601" r:id="rId12"/>
    <p:sldId id="582" r:id="rId13"/>
    <p:sldId id="520" r:id="rId14"/>
    <p:sldId id="521" r:id="rId15"/>
    <p:sldId id="522" r:id="rId16"/>
    <p:sldId id="524" r:id="rId17"/>
    <p:sldId id="523" r:id="rId18"/>
    <p:sldId id="525" r:id="rId19"/>
    <p:sldId id="583" r:id="rId20"/>
    <p:sldId id="527" r:id="rId21"/>
    <p:sldId id="528" r:id="rId22"/>
    <p:sldId id="529" r:id="rId23"/>
    <p:sldId id="584" r:id="rId24"/>
    <p:sldId id="587" r:id="rId25"/>
    <p:sldId id="588" r:id="rId26"/>
    <p:sldId id="589" r:id="rId27"/>
    <p:sldId id="590" r:id="rId28"/>
    <p:sldId id="585" r:id="rId29"/>
    <p:sldId id="597" r:id="rId30"/>
    <p:sldId id="536" r:id="rId31"/>
    <p:sldId id="537" r:id="rId32"/>
    <p:sldId id="538" r:id="rId33"/>
    <p:sldId id="539" r:id="rId34"/>
    <p:sldId id="540" r:id="rId35"/>
    <p:sldId id="542" r:id="rId36"/>
    <p:sldId id="543" r:id="rId37"/>
    <p:sldId id="544" r:id="rId38"/>
    <p:sldId id="546" r:id="rId39"/>
    <p:sldId id="547" r:id="rId40"/>
    <p:sldId id="549" r:id="rId41"/>
    <p:sldId id="550" r:id="rId42"/>
    <p:sldId id="551" r:id="rId43"/>
    <p:sldId id="552" r:id="rId44"/>
    <p:sldId id="553" r:id="rId45"/>
    <p:sldId id="558" r:id="rId46"/>
    <p:sldId id="559" r:id="rId47"/>
    <p:sldId id="561" r:id="rId48"/>
    <p:sldId id="564" r:id="rId49"/>
    <p:sldId id="562" r:id="rId50"/>
    <p:sldId id="565" r:id="rId51"/>
    <p:sldId id="566" r:id="rId52"/>
    <p:sldId id="567" r:id="rId53"/>
    <p:sldId id="568" r:id="rId54"/>
    <p:sldId id="570" r:id="rId55"/>
    <p:sldId id="571" r:id="rId56"/>
    <p:sldId id="572" r:id="rId57"/>
    <p:sldId id="573" r:id="rId58"/>
    <p:sldId id="574" r:id="rId59"/>
    <p:sldId id="575" r:id="rId60"/>
    <p:sldId id="576" r:id="rId61"/>
    <p:sldId id="586" r:id="rId62"/>
    <p:sldId id="578" r:id="rId63"/>
    <p:sldId id="593" r:id="rId64"/>
    <p:sldId id="594" r:id="rId65"/>
    <p:sldId id="595" r:id="rId66"/>
    <p:sldId id="596" r:id="rId67"/>
    <p:sldId id="602" r:id="rId68"/>
    <p:sldId id="604" r:id="rId69"/>
    <p:sldId id="605" r:id="rId70"/>
    <p:sldId id="606" r:id="rId71"/>
    <p:sldId id="607" r:id="rId72"/>
    <p:sldId id="609" r:id="rId73"/>
    <p:sldId id="610" r:id="rId74"/>
    <p:sldId id="611" r:id="rId75"/>
    <p:sldId id="612" r:id="rId76"/>
    <p:sldId id="613" r:id="rId77"/>
    <p:sldId id="614" r:id="rId78"/>
    <p:sldId id="616" r:id="rId79"/>
    <p:sldId id="617" r:id="rId80"/>
    <p:sldId id="618" r:id="rId81"/>
    <p:sldId id="619" r:id="rId82"/>
    <p:sldId id="620" r:id="rId83"/>
    <p:sldId id="621" r:id="rId84"/>
    <p:sldId id="622" r:id="rId85"/>
    <p:sldId id="626" r:id="rId86"/>
    <p:sldId id="623" r:id="rId87"/>
    <p:sldId id="624" r:id="rId88"/>
    <p:sldId id="625" r:id="rId89"/>
    <p:sldId id="627" r:id="rId90"/>
  </p:sldIdLst>
  <p:sldSz cx="12192000" cy="6858000"/>
  <p:notesSz cx="7099300" cy="1023461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6B907"/>
    <a:srgbClr val="99FF99"/>
    <a:srgbClr val="000099"/>
    <a:srgbClr val="FFFF7D"/>
    <a:srgbClr val="660066"/>
    <a:srgbClr val="006600"/>
    <a:srgbClr val="0000CC"/>
    <a:srgbClr val="D1FFD1"/>
    <a:srgbClr val="F5FFFF"/>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40" autoAdjust="0"/>
    <p:restoredTop sz="94660"/>
  </p:normalViewPr>
  <p:slideViewPr>
    <p:cSldViewPr snapToGrid="0">
      <p:cViewPr varScale="1">
        <p:scale>
          <a:sx n="49" d="100"/>
          <a:sy n="49" d="100"/>
        </p:scale>
        <p:origin x="730" y="27"/>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tableStyles" Target="tableStyles.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presProps" Target="presProps.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6363" cy="513508"/>
          </a:xfrm>
          <a:prstGeom prst="rect">
            <a:avLst/>
          </a:prstGeom>
        </p:spPr>
        <p:txBody>
          <a:bodyPr vert="horz" lIns="99048" tIns="49524" rIns="99048" bIns="49524" rtlCol="0"/>
          <a:lstStyle>
            <a:lvl1pPr algn="l">
              <a:defRPr sz="1300"/>
            </a:lvl1pPr>
          </a:lstStyle>
          <a:p>
            <a:endParaRPr lang="en-US"/>
          </a:p>
        </p:txBody>
      </p:sp>
      <p:sp>
        <p:nvSpPr>
          <p:cNvPr id="3" name="Date Placeholder 2"/>
          <p:cNvSpPr>
            <a:spLocks noGrp="1"/>
          </p:cNvSpPr>
          <p:nvPr>
            <p:ph type="dt" idx="1"/>
          </p:nvPr>
        </p:nvSpPr>
        <p:spPr>
          <a:xfrm>
            <a:off x="4021294" y="0"/>
            <a:ext cx="3076363" cy="513508"/>
          </a:xfrm>
          <a:prstGeom prst="rect">
            <a:avLst/>
          </a:prstGeom>
        </p:spPr>
        <p:txBody>
          <a:bodyPr vert="horz" lIns="99048" tIns="49524" rIns="99048" bIns="49524" rtlCol="0"/>
          <a:lstStyle>
            <a:lvl1pPr algn="r">
              <a:defRPr sz="1300"/>
            </a:lvl1pPr>
          </a:lstStyle>
          <a:p>
            <a:fld id="{F683348B-E234-448A-B6EE-D42288384B71}" type="datetimeFigureOut">
              <a:rPr lang="en-US" smtClean="0"/>
              <a:t>2/2/2020</a:t>
            </a:fld>
            <a:endParaRPr lang="en-US"/>
          </a:p>
        </p:txBody>
      </p:sp>
      <p:sp>
        <p:nvSpPr>
          <p:cNvPr id="4" name="Slide Image Placeholder 3"/>
          <p:cNvSpPr>
            <a:spLocks noGrp="1" noRot="1" noChangeAspect="1"/>
          </p:cNvSpPr>
          <p:nvPr>
            <p:ph type="sldImg" idx="2"/>
          </p:nvPr>
        </p:nvSpPr>
        <p:spPr>
          <a:xfrm>
            <a:off x="479425" y="1279525"/>
            <a:ext cx="6140450" cy="3454400"/>
          </a:xfrm>
          <a:prstGeom prst="rect">
            <a:avLst/>
          </a:prstGeom>
          <a:noFill/>
          <a:ln w="12700">
            <a:solidFill>
              <a:prstClr val="black"/>
            </a:solidFill>
          </a:ln>
        </p:spPr>
        <p:txBody>
          <a:bodyPr vert="horz" lIns="99048" tIns="49524" rIns="99048" bIns="49524" rtlCol="0" anchor="ctr"/>
          <a:lstStyle/>
          <a:p>
            <a:endParaRPr lang="en-US"/>
          </a:p>
        </p:txBody>
      </p:sp>
      <p:sp>
        <p:nvSpPr>
          <p:cNvPr id="5" name="Notes Placeholder 4"/>
          <p:cNvSpPr>
            <a:spLocks noGrp="1"/>
          </p:cNvSpPr>
          <p:nvPr>
            <p:ph type="body" sz="quarter" idx="3"/>
          </p:nvPr>
        </p:nvSpPr>
        <p:spPr>
          <a:xfrm>
            <a:off x="709930" y="4925407"/>
            <a:ext cx="5679440" cy="4029879"/>
          </a:xfrm>
          <a:prstGeom prst="rect">
            <a:avLst/>
          </a:prstGeom>
        </p:spPr>
        <p:txBody>
          <a:bodyPr vert="horz" lIns="99048" tIns="49524" rIns="99048" bIns="49524"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721107"/>
            <a:ext cx="3076363" cy="513507"/>
          </a:xfrm>
          <a:prstGeom prst="rect">
            <a:avLst/>
          </a:prstGeom>
        </p:spPr>
        <p:txBody>
          <a:bodyPr vert="horz" lIns="99048" tIns="49524" rIns="99048" bIns="49524" rtlCol="0" anchor="b"/>
          <a:lstStyle>
            <a:lvl1pPr algn="l">
              <a:defRPr sz="1300"/>
            </a:lvl1pPr>
          </a:lstStyle>
          <a:p>
            <a:endParaRPr lang="en-US"/>
          </a:p>
        </p:txBody>
      </p:sp>
      <p:sp>
        <p:nvSpPr>
          <p:cNvPr id="7" name="Slide Number Placeholder 6"/>
          <p:cNvSpPr>
            <a:spLocks noGrp="1"/>
          </p:cNvSpPr>
          <p:nvPr>
            <p:ph type="sldNum" sz="quarter" idx="5"/>
          </p:nvPr>
        </p:nvSpPr>
        <p:spPr>
          <a:xfrm>
            <a:off x="4021294" y="9721107"/>
            <a:ext cx="3076363" cy="513507"/>
          </a:xfrm>
          <a:prstGeom prst="rect">
            <a:avLst/>
          </a:prstGeom>
        </p:spPr>
        <p:txBody>
          <a:bodyPr vert="horz" lIns="99048" tIns="49524" rIns="99048" bIns="49524" rtlCol="0" anchor="b"/>
          <a:lstStyle>
            <a:lvl1pPr algn="r">
              <a:defRPr sz="1300"/>
            </a:lvl1pPr>
          </a:lstStyle>
          <a:p>
            <a:fld id="{48938AA3-AAA7-49E2-9F41-781ED8594656}" type="slidenum">
              <a:rPr lang="en-US" smtClean="0"/>
              <a:t>‹#›</a:t>
            </a:fld>
            <a:endParaRPr lang="en-US"/>
          </a:p>
        </p:txBody>
      </p:sp>
    </p:spTree>
    <p:extLst>
      <p:ext uri="{BB962C8B-B14F-4D97-AF65-F5344CB8AC3E}">
        <p14:creationId xmlns:p14="http://schemas.microsoft.com/office/powerpoint/2010/main" val="6508754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a:p>
        </p:txBody>
      </p:sp>
      <p:sp>
        <p:nvSpPr>
          <p:cNvPr id="4" name="Slide Number Placeholder 3"/>
          <p:cNvSpPr>
            <a:spLocks noGrp="1"/>
          </p:cNvSpPr>
          <p:nvPr>
            <p:ph type="sldNum" sz="quarter" idx="10"/>
          </p:nvPr>
        </p:nvSpPr>
        <p:spPr/>
        <p:txBody>
          <a:bodyPr/>
          <a:lstStyle/>
          <a:p>
            <a:fld id="{75FC2212-1F7C-4BDD-8DF4-42DA13DFE309}" type="slidenum">
              <a:rPr lang="fa-IR" smtClean="0"/>
              <a:t>1</a:t>
            </a:fld>
            <a:endParaRPr lang="fa-IR"/>
          </a:p>
        </p:txBody>
      </p:sp>
    </p:spTree>
    <p:extLst>
      <p:ext uri="{BB962C8B-B14F-4D97-AF65-F5344CB8AC3E}">
        <p14:creationId xmlns:p14="http://schemas.microsoft.com/office/powerpoint/2010/main" val="30691049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A37A9EF-EAF2-426C-B90A-204EE2FC9B0F}" type="datetimeFigureOut">
              <a:rPr lang="en-US" smtClean="0"/>
              <a:t>2/2/2020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5920D7-AC3B-411D-9390-B8FC135AD7B5}" type="slidenum">
              <a:rPr lang="en-US" smtClean="0"/>
              <a:t>‹#›</a:t>
            </a:fld>
            <a:endParaRPr lang="en-US"/>
          </a:p>
        </p:txBody>
      </p:sp>
    </p:spTree>
    <p:extLst>
      <p:ext uri="{BB962C8B-B14F-4D97-AF65-F5344CB8AC3E}">
        <p14:creationId xmlns:p14="http://schemas.microsoft.com/office/powerpoint/2010/main" val="1945290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A37A9EF-EAF2-426C-B90A-204EE2FC9B0F}" type="datetimeFigureOut">
              <a:rPr lang="en-US" smtClean="0"/>
              <a:t>2/2/2020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5920D7-AC3B-411D-9390-B8FC135AD7B5}" type="slidenum">
              <a:rPr lang="en-US" smtClean="0"/>
              <a:t>‹#›</a:t>
            </a:fld>
            <a:endParaRPr lang="en-US"/>
          </a:p>
        </p:txBody>
      </p:sp>
    </p:spTree>
    <p:extLst>
      <p:ext uri="{BB962C8B-B14F-4D97-AF65-F5344CB8AC3E}">
        <p14:creationId xmlns:p14="http://schemas.microsoft.com/office/powerpoint/2010/main" val="35456378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A37A9EF-EAF2-426C-B90A-204EE2FC9B0F}" type="datetimeFigureOut">
              <a:rPr lang="en-US" smtClean="0"/>
              <a:t>2/2/2020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5920D7-AC3B-411D-9390-B8FC135AD7B5}" type="slidenum">
              <a:rPr lang="en-US" smtClean="0"/>
              <a:t>‹#›</a:t>
            </a:fld>
            <a:endParaRPr lang="en-US"/>
          </a:p>
        </p:txBody>
      </p:sp>
    </p:spTree>
    <p:extLst>
      <p:ext uri="{BB962C8B-B14F-4D97-AF65-F5344CB8AC3E}">
        <p14:creationId xmlns:p14="http://schemas.microsoft.com/office/powerpoint/2010/main" val="34701502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بسم الله">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805" y="0"/>
            <a:ext cx="12188389" cy="6858000"/>
          </a:xfrm>
          <a:prstGeom prst="rect">
            <a:avLst/>
          </a:prstGeom>
        </p:spPr>
      </p:pic>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805" y="0"/>
            <a:ext cx="12188389" cy="6858000"/>
          </a:xfrm>
          <a:prstGeom prst="rect">
            <a:avLst/>
          </a:prstGeom>
        </p:spPr>
      </p:pic>
    </p:spTree>
    <p:extLst>
      <p:ext uri="{BB962C8B-B14F-4D97-AF65-F5344CB8AC3E}">
        <p14:creationId xmlns:p14="http://schemas.microsoft.com/office/powerpoint/2010/main" val="163443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par>
                                <p:cTn id="8" presetID="47" presetClass="entr" presetSubtype="0" fill="hold" nodeType="withEffect">
                                  <p:stCondLst>
                                    <p:cond delay="20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1000"/>
                                        <p:tgtEl>
                                          <p:spTgt spid="3"/>
                                        </p:tgtEl>
                                      </p:cBhvr>
                                    </p:animEffect>
                                    <p:anim calcmode="lin" valueType="num">
                                      <p:cBhvr>
                                        <p:cTn id="11" dur="1000" fill="hold"/>
                                        <p:tgtEl>
                                          <p:spTgt spid="3"/>
                                        </p:tgtEl>
                                        <p:attrNameLst>
                                          <p:attrName>ppt_x</p:attrName>
                                        </p:attrNameLst>
                                      </p:cBhvr>
                                      <p:tavLst>
                                        <p:tav tm="0">
                                          <p:val>
                                            <p:strVal val="#ppt_x"/>
                                          </p:val>
                                        </p:tav>
                                        <p:tav tm="100000">
                                          <p:val>
                                            <p:strVal val="#ppt_x"/>
                                          </p:val>
                                        </p:tav>
                                      </p:tavLst>
                                    </p:anim>
                                    <p:anim calcmode="lin" valueType="num">
                                      <p:cBhvr>
                                        <p:cTn id="12"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A37A9EF-EAF2-426C-B90A-204EE2FC9B0F}" type="datetimeFigureOut">
              <a:rPr lang="en-US" smtClean="0"/>
              <a:t>2/2/2020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5920D7-AC3B-411D-9390-B8FC135AD7B5}" type="slidenum">
              <a:rPr lang="en-US" smtClean="0"/>
              <a:t>‹#›</a:t>
            </a:fld>
            <a:endParaRPr lang="en-US"/>
          </a:p>
        </p:txBody>
      </p:sp>
    </p:spTree>
    <p:extLst>
      <p:ext uri="{BB962C8B-B14F-4D97-AF65-F5344CB8AC3E}">
        <p14:creationId xmlns:p14="http://schemas.microsoft.com/office/powerpoint/2010/main" val="1779778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A37A9EF-EAF2-426C-B90A-204EE2FC9B0F}" type="datetimeFigureOut">
              <a:rPr lang="en-US" smtClean="0"/>
              <a:t>2/2/2020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5920D7-AC3B-411D-9390-B8FC135AD7B5}" type="slidenum">
              <a:rPr lang="en-US" smtClean="0"/>
              <a:t>‹#›</a:t>
            </a:fld>
            <a:endParaRPr lang="en-US"/>
          </a:p>
        </p:txBody>
      </p:sp>
    </p:spTree>
    <p:extLst>
      <p:ext uri="{BB962C8B-B14F-4D97-AF65-F5344CB8AC3E}">
        <p14:creationId xmlns:p14="http://schemas.microsoft.com/office/powerpoint/2010/main" val="8543923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A37A9EF-EAF2-426C-B90A-204EE2FC9B0F}" type="datetimeFigureOut">
              <a:rPr lang="en-US" smtClean="0"/>
              <a:t>2/2/2020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C5920D7-AC3B-411D-9390-B8FC135AD7B5}" type="slidenum">
              <a:rPr lang="en-US" smtClean="0"/>
              <a:t>‹#›</a:t>
            </a:fld>
            <a:endParaRPr lang="en-US"/>
          </a:p>
        </p:txBody>
      </p:sp>
    </p:spTree>
    <p:extLst>
      <p:ext uri="{BB962C8B-B14F-4D97-AF65-F5344CB8AC3E}">
        <p14:creationId xmlns:p14="http://schemas.microsoft.com/office/powerpoint/2010/main" val="34004085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A37A9EF-EAF2-426C-B90A-204EE2FC9B0F}" type="datetimeFigureOut">
              <a:rPr lang="en-US" smtClean="0"/>
              <a:t>2/2/2020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C5920D7-AC3B-411D-9390-B8FC135AD7B5}" type="slidenum">
              <a:rPr lang="en-US" smtClean="0"/>
              <a:t>‹#›</a:t>
            </a:fld>
            <a:endParaRPr lang="en-US"/>
          </a:p>
        </p:txBody>
      </p:sp>
    </p:spTree>
    <p:extLst>
      <p:ext uri="{BB962C8B-B14F-4D97-AF65-F5344CB8AC3E}">
        <p14:creationId xmlns:p14="http://schemas.microsoft.com/office/powerpoint/2010/main" val="31193047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A37A9EF-EAF2-426C-B90A-204EE2FC9B0F}" type="datetimeFigureOut">
              <a:rPr lang="en-US" smtClean="0"/>
              <a:t>2/2/2020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C5920D7-AC3B-411D-9390-B8FC135AD7B5}" type="slidenum">
              <a:rPr lang="en-US" smtClean="0"/>
              <a:t>‹#›</a:t>
            </a:fld>
            <a:endParaRPr lang="en-US"/>
          </a:p>
        </p:txBody>
      </p:sp>
    </p:spTree>
    <p:extLst>
      <p:ext uri="{BB962C8B-B14F-4D97-AF65-F5344CB8AC3E}">
        <p14:creationId xmlns:p14="http://schemas.microsoft.com/office/powerpoint/2010/main" val="23983158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A37A9EF-EAF2-426C-B90A-204EE2FC9B0F}" type="datetimeFigureOut">
              <a:rPr lang="en-US" smtClean="0"/>
              <a:t>2/2/2020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C5920D7-AC3B-411D-9390-B8FC135AD7B5}" type="slidenum">
              <a:rPr lang="en-US" smtClean="0"/>
              <a:t>‹#›</a:t>
            </a:fld>
            <a:endParaRPr lang="en-US"/>
          </a:p>
        </p:txBody>
      </p:sp>
    </p:spTree>
    <p:extLst>
      <p:ext uri="{BB962C8B-B14F-4D97-AF65-F5344CB8AC3E}">
        <p14:creationId xmlns:p14="http://schemas.microsoft.com/office/powerpoint/2010/main" val="18425416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A37A9EF-EAF2-426C-B90A-204EE2FC9B0F}" type="datetimeFigureOut">
              <a:rPr lang="en-US" smtClean="0"/>
              <a:t>2/2/2020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C5920D7-AC3B-411D-9390-B8FC135AD7B5}" type="slidenum">
              <a:rPr lang="en-US" smtClean="0"/>
              <a:t>‹#›</a:t>
            </a:fld>
            <a:endParaRPr lang="en-US"/>
          </a:p>
        </p:txBody>
      </p:sp>
    </p:spTree>
    <p:extLst>
      <p:ext uri="{BB962C8B-B14F-4D97-AF65-F5344CB8AC3E}">
        <p14:creationId xmlns:p14="http://schemas.microsoft.com/office/powerpoint/2010/main" val="16142660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A37A9EF-EAF2-426C-B90A-204EE2FC9B0F}" type="datetimeFigureOut">
              <a:rPr lang="en-US" smtClean="0"/>
              <a:t>2/2/2020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C5920D7-AC3B-411D-9390-B8FC135AD7B5}" type="slidenum">
              <a:rPr lang="en-US" smtClean="0"/>
              <a:t>‹#›</a:t>
            </a:fld>
            <a:endParaRPr lang="en-US"/>
          </a:p>
        </p:txBody>
      </p:sp>
    </p:spTree>
    <p:extLst>
      <p:ext uri="{BB962C8B-B14F-4D97-AF65-F5344CB8AC3E}">
        <p14:creationId xmlns:p14="http://schemas.microsoft.com/office/powerpoint/2010/main" val="30928122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alphaModFix amt="94000"/>
            <a:lum/>
          </a:blip>
          <a:srcRect/>
          <a:tile tx="0" ty="0" sx="100000" sy="100000" flip="none" algn="ctr"/>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A37A9EF-EAF2-426C-B90A-204EE2FC9B0F}" type="datetimeFigureOut">
              <a:rPr lang="en-US" smtClean="0"/>
              <a:t>2/2/2020</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5920D7-AC3B-411D-9390-B8FC135AD7B5}" type="slidenum">
              <a:rPr lang="en-US" smtClean="0"/>
              <a:t>‹#›</a:t>
            </a:fld>
            <a:endParaRPr lang="en-US"/>
          </a:p>
        </p:txBody>
      </p:sp>
    </p:spTree>
    <p:extLst>
      <p:ext uri="{BB962C8B-B14F-4D97-AF65-F5344CB8AC3E}">
        <p14:creationId xmlns:p14="http://schemas.microsoft.com/office/powerpoint/2010/main" val="329776274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1.xml"/><Relationship Id="rId1" Type="http://schemas.openxmlformats.org/officeDocument/2006/relationships/themeOverride" Target="../theme/themeOverride1.xml"/><Relationship Id="rId4" Type="http://schemas.openxmlformats.org/officeDocument/2006/relationships/slide" Target="slide14.xml"/></Relationships>
</file>

<file path=ppt/slides/_rels/slide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1.xml"/><Relationship Id="rId1" Type="http://schemas.openxmlformats.org/officeDocument/2006/relationships/themeOverride" Target="../theme/themeOverride2.xml"/><Relationship Id="rId4" Type="http://schemas.openxmlformats.org/officeDocument/2006/relationships/slide" Target="slide14.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1.xml"/><Relationship Id="rId1" Type="http://schemas.openxmlformats.org/officeDocument/2006/relationships/themeOverride" Target="../theme/themeOverride3.xml"/><Relationship Id="rId4" Type="http://schemas.openxmlformats.org/officeDocument/2006/relationships/slide" Target="slide1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1.xml"/><Relationship Id="rId1" Type="http://schemas.openxmlformats.org/officeDocument/2006/relationships/themeOverride" Target="../theme/themeOverride4.xml"/><Relationship Id="rId4" Type="http://schemas.openxmlformats.org/officeDocument/2006/relationships/slide" Target="slide1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image" Target="../media/image5.jpeg"/><Relationship Id="rId1" Type="http://schemas.openxmlformats.org/officeDocument/2006/relationships/slideLayout" Target="../slideLayouts/slideLayout1.xml"/><Relationship Id="rId4" Type="http://schemas.openxmlformats.org/officeDocument/2006/relationships/slide" Target="slide7.xml"/></Relationships>
</file>

<file path=ppt/slides/_rels/slide3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1.xml"/><Relationship Id="rId1" Type="http://schemas.openxmlformats.org/officeDocument/2006/relationships/themeOverride" Target="../theme/themeOverride5.xml"/><Relationship Id="rId4" Type="http://schemas.openxmlformats.org/officeDocument/2006/relationships/slide" Target="slide14.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03791081"/>
      </p:ext>
    </p:extLst>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ound Same Side Corner Rectangle 29"/>
          <p:cNvSpPr/>
          <p:nvPr/>
        </p:nvSpPr>
        <p:spPr>
          <a:xfrm>
            <a:off x="259307" y="1296537"/>
            <a:ext cx="11682484" cy="5374942"/>
          </a:xfrm>
          <a:prstGeom prst="round2SameRect">
            <a:avLst>
              <a:gd name="adj1" fmla="val 0"/>
              <a:gd name="adj2" fmla="val 9117"/>
            </a:avLst>
          </a:prstGeom>
          <a:solidFill>
            <a:srgbClr val="F8FEBE"/>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dirty="0"/>
          </a:p>
        </p:txBody>
      </p:sp>
      <p:sp>
        <p:nvSpPr>
          <p:cNvPr id="10" name="Round Same Side Corner Rectangle 9"/>
          <p:cNvSpPr/>
          <p:nvPr/>
        </p:nvSpPr>
        <p:spPr>
          <a:xfrm rot="10800000">
            <a:off x="259307" y="180453"/>
            <a:ext cx="11682484" cy="952312"/>
          </a:xfrm>
          <a:prstGeom prst="round2SameRect">
            <a:avLst>
              <a:gd name="adj1" fmla="val 0"/>
              <a:gd name="adj2" fmla="val 41080"/>
            </a:avLst>
          </a:prstGeom>
          <a:solidFill>
            <a:srgbClr val="DDF9FF"/>
          </a:solidFill>
          <a:ln w="3175">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dirty="0"/>
          </a:p>
        </p:txBody>
      </p:sp>
      <p:sp>
        <p:nvSpPr>
          <p:cNvPr id="7" name="Rounded Rectangle 6"/>
          <p:cNvSpPr/>
          <p:nvPr/>
        </p:nvSpPr>
        <p:spPr>
          <a:xfrm>
            <a:off x="3521135" y="244910"/>
            <a:ext cx="5366276" cy="798285"/>
          </a:xfrm>
          <a:prstGeom prst="round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20000"/>
              </a:lnSpc>
            </a:pPr>
            <a:r>
              <a:rPr lang="fa-IR" sz="2000" b="1" dirty="0">
                <a:solidFill>
                  <a:schemeClr val="tx1"/>
                </a:solidFill>
                <a:cs typeface="B Titr" pitchFamily="2" charset="-78"/>
              </a:rPr>
              <a:t>شیوه رسیدن به طرح مباحث مربوط به تدبر در </a:t>
            </a:r>
            <a:r>
              <a:rPr lang="fa-IR" sz="2000" b="1" dirty="0" smtClean="0">
                <a:solidFill>
                  <a:schemeClr val="tx1"/>
                </a:solidFill>
                <a:cs typeface="B Titr" pitchFamily="2" charset="-78"/>
              </a:rPr>
              <a:t>قرآن ـ 2</a:t>
            </a:r>
          </a:p>
        </p:txBody>
      </p:sp>
      <p:sp>
        <p:nvSpPr>
          <p:cNvPr id="14" name="Rectangle 13"/>
          <p:cNvSpPr/>
          <p:nvPr/>
        </p:nvSpPr>
        <p:spPr>
          <a:xfrm>
            <a:off x="382137" y="1368259"/>
            <a:ext cx="11432437" cy="461665"/>
          </a:xfrm>
          <a:prstGeom prst="rect">
            <a:avLst/>
          </a:prstGeom>
          <a:solidFill>
            <a:srgbClr val="FCFFE1"/>
          </a:solidFill>
          <a:ln w="44450">
            <a:solidFill>
              <a:srgbClr val="008000"/>
            </a:solidFill>
          </a:ln>
        </p:spPr>
        <p:txBody>
          <a:bodyPr wrap="square">
            <a:spAutoFit/>
          </a:bodyPr>
          <a:lstStyle/>
          <a:p>
            <a:pPr algn="ctr" rtl="1">
              <a:lnSpc>
                <a:spcPct val="120000"/>
              </a:lnSpc>
            </a:pPr>
            <a:r>
              <a:rPr lang="fa-IR" sz="2000" b="1" smtClean="0">
                <a:solidFill>
                  <a:srgbClr val="C00000"/>
                </a:solidFill>
                <a:latin typeface="Traditional Arabic" panose="02020603050405020304" pitchFamily="18" charset="-78"/>
                <a:cs typeface="B Titr" panose="00000700000000000000" pitchFamily="2" charset="-78"/>
              </a:rPr>
              <a:t>2. نرم </a:t>
            </a:r>
            <a:r>
              <a:rPr lang="fa-IR" sz="2000" b="1" dirty="0">
                <a:solidFill>
                  <a:srgbClr val="C00000"/>
                </a:solidFill>
                <a:latin typeface="Traditional Arabic" panose="02020603050405020304" pitchFamily="18" charset="-78"/>
                <a:cs typeface="B Titr" panose="00000700000000000000" pitchFamily="2" charset="-78"/>
              </a:rPr>
              <a:t>افزاری (محتوایی)- درونی و </a:t>
            </a:r>
            <a:r>
              <a:rPr lang="fa-IR" sz="2000" b="1" dirty="0" smtClean="0">
                <a:solidFill>
                  <a:srgbClr val="C00000"/>
                </a:solidFill>
                <a:latin typeface="Traditional Arabic" panose="02020603050405020304" pitchFamily="18" charset="-78"/>
                <a:cs typeface="B Titr" panose="00000700000000000000" pitchFamily="2" charset="-78"/>
              </a:rPr>
              <a:t>محتوایی </a:t>
            </a:r>
            <a:r>
              <a:rPr lang="fa-IR" sz="2000" b="1" dirty="0" smtClean="0">
                <a:solidFill>
                  <a:srgbClr val="0000CC"/>
                </a:solidFill>
                <a:latin typeface="Traditional Arabic" panose="02020603050405020304" pitchFamily="18" charset="-78"/>
                <a:cs typeface="B Titr" panose="00000700000000000000" pitchFamily="2" charset="-78"/>
              </a:rPr>
              <a:t>ـ منظور </a:t>
            </a:r>
            <a:r>
              <a:rPr lang="fa-IR" sz="2000" b="1" dirty="0">
                <a:solidFill>
                  <a:srgbClr val="0000CC"/>
                </a:solidFill>
                <a:latin typeface="Traditional Arabic" panose="02020603050405020304" pitchFamily="18" charset="-78"/>
                <a:cs typeface="B Titr" panose="00000700000000000000" pitchFamily="2" charset="-78"/>
              </a:rPr>
              <a:t>از قسم نرم افزاری، مباحث محتوایی قرآن است </a:t>
            </a:r>
          </a:p>
        </p:txBody>
      </p:sp>
      <p:sp>
        <p:nvSpPr>
          <p:cNvPr id="6" name="Rectangle 5"/>
          <p:cNvSpPr/>
          <p:nvPr/>
        </p:nvSpPr>
        <p:spPr>
          <a:xfrm>
            <a:off x="8887410" y="1985722"/>
            <a:ext cx="2804333" cy="4561249"/>
          </a:xfrm>
          <a:prstGeom prst="rect">
            <a:avLst/>
          </a:prstGeom>
          <a:solidFill>
            <a:srgbClr val="FCFFE1"/>
          </a:solidFill>
          <a:ln w="44450">
            <a:solidFill>
              <a:srgbClr val="008000"/>
            </a:solidFill>
          </a:ln>
        </p:spPr>
        <p:txBody>
          <a:bodyPr wrap="square">
            <a:spAutoFit/>
          </a:bodyPr>
          <a:lstStyle/>
          <a:p>
            <a:pPr algn="just" rtl="1">
              <a:lnSpc>
                <a:spcPct val="120000"/>
              </a:lnSpc>
            </a:pPr>
            <a:r>
              <a:rPr lang="fa-IR" b="1" dirty="0">
                <a:solidFill>
                  <a:srgbClr val="0000CC"/>
                </a:solidFill>
                <a:latin typeface="Traditional Arabic" panose="02020603050405020304" pitchFamily="18" charset="-78"/>
                <a:cs typeface="B Titr" panose="00000700000000000000" pitchFamily="2" charset="-78"/>
              </a:rPr>
              <a:t>الف) ترجمه</a:t>
            </a:r>
          </a:p>
          <a:p>
            <a:pPr algn="just" rtl="1">
              <a:lnSpc>
                <a:spcPct val="120000"/>
              </a:lnSpc>
            </a:pPr>
            <a:r>
              <a:rPr lang="fa-IR" sz="2000" b="1" dirty="0">
                <a:latin typeface="Traditional Arabic" panose="02020603050405020304" pitchFamily="18" charset="-78"/>
                <a:cs typeface="B Titr" panose="00000700000000000000" pitchFamily="2" charset="-78"/>
              </a:rPr>
              <a:t>ترجمه قرآن باید از چند ویژگی برخوردار باشد:</a:t>
            </a:r>
          </a:p>
          <a:p>
            <a:pPr algn="just" rtl="1">
              <a:lnSpc>
                <a:spcPct val="120000"/>
              </a:lnSpc>
            </a:pPr>
            <a:r>
              <a:rPr lang="fa-IR" b="1" dirty="0">
                <a:latin typeface="Traditional Arabic" panose="02020603050405020304" pitchFamily="18" charset="-78"/>
                <a:cs typeface="B Titr" panose="00000700000000000000" pitchFamily="2" charset="-78"/>
              </a:rPr>
              <a:t>1- در حد امکان بتواند محتوای مبدأ را به مقصد منتقل کند؛</a:t>
            </a:r>
          </a:p>
          <a:p>
            <a:pPr algn="just" rtl="1">
              <a:lnSpc>
                <a:spcPct val="120000"/>
              </a:lnSpc>
            </a:pPr>
            <a:r>
              <a:rPr lang="fa-IR" b="1" dirty="0">
                <a:latin typeface="Traditional Arabic" panose="02020603050405020304" pitchFamily="18" charset="-78"/>
                <a:cs typeface="B Titr" panose="00000700000000000000" pitchFamily="2" charset="-78"/>
              </a:rPr>
              <a:t>2- استفاده از زبان معیار و فاخر در ترجمه.</a:t>
            </a:r>
          </a:p>
          <a:p>
            <a:pPr algn="just" rtl="1">
              <a:lnSpc>
                <a:spcPct val="120000"/>
              </a:lnSpc>
            </a:pPr>
            <a:r>
              <a:rPr lang="fa-IR" b="1" dirty="0">
                <a:latin typeface="Traditional Arabic" panose="02020603050405020304" pitchFamily="18" charset="-78"/>
                <a:cs typeface="B Titr" panose="00000700000000000000" pitchFamily="2" charset="-78"/>
              </a:rPr>
              <a:t>3 - بعد از فهم تفسیر آیات، نوشته شود؛ بدون فهم تفسیری، ترجمه نارسا می‌شود و مشکل خواهد بود.</a:t>
            </a:r>
          </a:p>
          <a:p>
            <a:pPr algn="just" rtl="1">
              <a:lnSpc>
                <a:spcPct val="120000"/>
              </a:lnSpc>
            </a:pPr>
            <a:r>
              <a:rPr lang="fa-IR" b="1" dirty="0">
                <a:latin typeface="Traditional Arabic" panose="02020603050405020304" pitchFamily="18" charset="-78"/>
                <a:cs typeface="B Titr" panose="00000700000000000000" pitchFamily="2" charset="-78"/>
              </a:rPr>
              <a:t> </a:t>
            </a:r>
            <a:r>
              <a:rPr lang="fa-IR" sz="2000" b="1" dirty="0">
                <a:latin typeface="Traditional Arabic" panose="02020603050405020304" pitchFamily="18" charset="-78"/>
                <a:cs typeface="B Titr" panose="00000700000000000000" pitchFamily="2" charset="-78"/>
              </a:rPr>
              <a:t>4- خوش‌آهنگ، دل‌نواز و گوش‌نواز باشد. </a:t>
            </a:r>
          </a:p>
        </p:txBody>
      </p:sp>
      <p:sp>
        <p:nvSpPr>
          <p:cNvPr id="8" name="Rectangle 7"/>
          <p:cNvSpPr/>
          <p:nvPr/>
        </p:nvSpPr>
        <p:spPr>
          <a:xfrm>
            <a:off x="6318913" y="1985722"/>
            <a:ext cx="2454483" cy="4561249"/>
          </a:xfrm>
          <a:prstGeom prst="rect">
            <a:avLst/>
          </a:prstGeom>
          <a:solidFill>
            <a:srgbClr val="FCFFE1"/>
          </a:solidFill>
          <a:ln w="44450">
            <a:solidFill>
              <a:srgbClr val="008000"/>
            </a:solidFill>
          </a:ln>
        </p:spPr>
        <p:txBody>
          <a:bodyPr wrap="square">
            <a:spAutoFit/>
          </a:bodyPr>
          <a:lstStyle/>
          <a:p>
            <a:pPr algn="just" rtl="1">
              <a:lnSpc>
                <a:spcPct val="120000"/>
              </a:lnSpc>
            </a:pPr>
            <a:r>
              <a:rPr lang="fa-IR" b="1" dirty="0" smtClean="0">
                <a:solidFill>
                  <a:srgbClr val="0000CC"/>
                </a:solidFill>
                <a:latin typeface="Traditional Arabic" panose="02020603050405020304" pitchFamily="18" charset="-78"/>
                <a:cs typeface="B Titr" panose="00000700000000000000" pitchFamily="2" charset="-78"/>
              </a:rPr>
              <a:t>ب) تفسیر</a:t>
            </a:r>
            <a:endParaRPr lang="fa-IR" b="1" dirty="0">
              <a:solidFill>
                <a:srgbClr val="0000CC"/>
              </a:solidFill>
              <a:latin typeface="Traditional Arabic" panose="02020603050405020304" pitchFamily="18" charset="-78"/>
              <a:cs typeface="B Titr" panose="00000700000000000000" pitchFamily="2" charset="-78"/>
            </a:endParaRPr>
          </a:p>
          <a:p>
            <a:pPr algn="just" rtl="1">
              <a:lnSpc>
                <a:spcPct val="120000"/>
              </a:lnSpc>
            </a:pPr>
            <a:r>
              <a:rPr lang="fa-IR" sz="1600" b="1" dirty="0">
                <a:latin typeface="Traditional Arabic" panose="02020603050405020304" pitchFamily="18" charset="-78"/>
                <a:cs typeface="B Titr" panose="00000700000000000000" pitchFamily="2" charset="-78"/>
              </a:rPr>
              <a:t>در اصطلاح، تفسیر، بيان معانى آيات قرآنى، و كشف مقاصد و مداليل آنست‌.  </a:t>
            </a:r>
          </a:p>
          <a:p>
            <a:pPr algn="just" rtl="1">
              <a:lnSpc>
                <a:spcPct val="120000"/>
              </a:lnSpc>
            </a:pPr>
            <a:r>
              <a:rPr lang="fa-IR" sz="1600" b="1" dirty="0">
                <a:latin typeface="Traditional Arabic" panose="02020603050405020304" pitchFamily="18" charset="-78"/>
                <a:cs typeface="B Titr" panose="00000700000000000000" pitchFamily="2" charset="-78"/>
              </a:rPr>
              <a:t>خداوند در قرآن، به زبان معمول انسانها تكلم كرده با زيبايى و شيوايى تمام، كه لازمه‌اش به كار بردن آرايه‌هاى ادبى مانند تشبيه، استعاره، تمثيل، تصوير آفرينى از مفاهيم نامحسوس و غير اينهاست؛ و نيز الفاظ و تعبيرهايى در اين كتاب آمده كه اگر براى مخاطبان آن عصر مفهوم و متداول بوده، امّا امروز براى ما ديرياب است.</a:t>
            </a:r>
          </a:p>
        </p:txBody>
      </p:sp>
      <p:sp>
        <p:nvSpPr>
          <p:cNvPr id="9" name="Rectangle 8"/>
          <p:cNvSpPr/>
          <p:nvPr/>
        </p:nvSpPr>
        <p:spPr>
          <a:xfrm>
            <a:off x="382138" y="1985722"/>
            <a:ext cx="5822762" cy="4561249"/>
          </a:xfrm>
          <a:prstGeom prst="rect">
            <a:avLst/>
          </a:prstGeom>
          <a:solidFill>
            <a:srgbClr val="FCFFE1"/>
          </a:solidFill>
          <a:ln w="44450">
            <a:solidFill>
              <a:srgbClr val="008000"/>
            </a:solidFill>
          </a:ln>
        </p:spPr>
        <p:txBody>
          <a:bodyPr wrap="square">
            <a:spAutoFit/>
          </a:bodyPr>
          <a:lstStyle/>
          <a:p>
            <a:pPr algn="just" rtl="1">
              <a:lnSpc>
                <a:spcPct val="120000"/>
              </a:lnSpc>
            </a:pPr>
            <a:r>
              <a:rPr lang="fa-IR" b="1" dirty="0" smtClean="0">
                <a:solidFill>
                  <a:srgbClr val="0000CC"/>
                </a:solidFill>
                <a:latin typeface="Traditional Arabic" panose="02020603050405020304" pitchFamily="18" charset="-78"/>
                <a:cs typeface="B Titr" panose="00000700000000000000" pitchFamily="2" charset="-78"/>
              </a:rPr>
              <a:t>ج) تاویل</a:t>
            </a:r>
            <a:endParaRPr lang="fa-IR" b="1" dirty="0">
              <a:solidFill>
                <a:srgbClr val="0000CC"/>
              </a:solidFill>
              <a:latin typeface="Traditional Arabic" panose="02020603050405020304" pitchFamily="18" charset="-78"/>
              <a:cs typeface="B Titr" panose="00000700000000000000" pitchFamily="2" charset="-78"/>
            </a:endParaRPr>
          </a:p>
          <a:p>
            <a:pPr algn="just" rtl="1">
              <a:lnSpc>
                <a:spcPct val="120000"/>
              </a:lnSpc>
            </a:pPr>
            <a:r>
              <a:rPr lang="fa-IR" b="1" dirty="0">
                <a:latin typeface="Traditional Arabic" panose="02020603050405020304" pitchFamily="18" charset="-78"/>
                <a:cs typeface="B Titr" panose="00000700000000000000" pitchFamily="2" charset="-78"/>
              </a:rPr>
              <a:t>تأویل قرآن کریم عبارت است از آن حقیقتی که مراد اصلی آیات است که اصولا معنای باطنی آیات را بیان می نماید و چه بسا مصداق حقیقی آیات را بیان می کند. </a:t>
            </a:r>
          </a:p>
          <a:p>
            <a:pPr algn="just" rtl="1">
              <a:lnSpc>
                <a:spcPct val="120000"/>
              </a:lnSpc>
            </a:pPr>
            <a:r>
              <a:rPr lang="fa-IR" sz="1700" b="1" dirty="0">
                <a:latin typeface="Traditional Arabic" panose="02020603050405020304" pitchFamily="18" charset="-78"/>
                <a:cs typeface="B Titr" panose="00000700000000000000" pitchFamily="2" charset="-78"/>
              </a:rPr>
              <a:t>تأویل در قرآن کریم و آیات کریمه و روایات مربوط به آن ، در معانی ذیل بکار رفته است:</a:t>
            </a:r>
          </a:p>
          <a:p>
            <a:pPr algn="just" rtl="1">
              <a:lnSpc>
                <a:spcPct val="120000"/>
              </a:lnSpc>
            </a:pPr>
            <a:r>
              <a:rPr lang="fa-IR" sz="1700" b="1" dirty="0">
                <a:latin typeface="Traditional Arabic" panose="02020603050405020304" pitchFamily="18" charset="-78"/>
                <a:cs typeface="B Titr" panose="00000700000000000000" pitchFamily="2" charset="-78"/>
              </a:rPr>
              <a:t>1) معنای حقیقی و منظور واقعی برخی از آیات متشابه؛</a:t>
            </a:r>
          </a:p>
          <a:p>
            <a:pPr algn="just" rtl="1">
              <a:lnSpc>
                <a:spcPct val="120000"/>
              </a:lnSpc>
            </a:pPr>
            <a:r>
              <a:rPr lang="fa-IR" sz="1700" b="1" dirty="0">
                <a:latin typeface="Traditional Arabic" panose="02020603050405020304" pitchFamily="18" charset="-78"/>
                <a:cs typeface="B Titr" panose="00000700000000000000" pitchFamily="2" charset="-78"/>
              </a:rPr>
              <a:t>2) معنا و معارف باطنی آیات قرآن کریم ؛</a:t>
            </a:r>
          </a:p>
          <a:p>
            <a:pPr algn="just" rtl="1">
              <a:lnSpc>
                <a:spcPct val="120000"/>
              </a:lnSpc>
            </a:pPr>
            <a:r>
              <a:rPr lang="fa-IR" sz="1700" b="1" dirty="0">
                <a:latin typeface="Traditional Arabic" panose="02020603050405020304" pitchFamily="18" charset="-78"/>
                <a:cs typeface="B Titr" panose="00000700000000000000" pitchFamily="2" charset="-78"/>
              </a:rPr>
              <a:t>3) مصداق خارجی و تجسم عینی وعد و وعیدهای قرآن کریم در مورد آخرت و سایر پیشگوئی های آن؛</a:t>
            </a:r>
          </a:p>
          <a:p>
            <a:pPr algn="just" rtl="1">
              <a:lnSpc>
                <a:spcPct val="120000"/>
              </a:lnSpc>
            </a:pPr>
            <a:r>
              <a:rPr lang="fa-IR" sz="1700" b="1" dirty="0">
                <a:latin typeface="Traditional Arabic" panose="02020603050405020304" pitchFamily="18" charset="-78"/>
                <a:cs typeface="B Titr" panose="00000700000000000000" pitchFamily="2" charset="-78"/>
              </a:rPr>
              <a:t>4) مصادیق برخی آیات قرآن کریم ، که از دید عرف و افراد عادی پنهان است . </a:t>
            </a:r>
          </a:p>
          <a:p>
            <a:pPr algn="just" rtl="1">
              <a:lnSpc>
                <a:spcPct val="120000"/>
              </a:lnSpc>
            </a:pPr>
            <a:r>
              <a:rPr lang="fa-IR" sz="1700" b="1" dirty="0">
                <a:solidFill>
                  <a:srgbClr val="7030A0"/>
                </a:solidFill>
                <a:latin typeface="Traditional Arabic" panose="02020603050405020304" pitchFamily="18" charset="-78"/>
                <a:cs typeface="B Titr" panose="00000700000000000000" pitchFamily="2" charset="-78"/>
              </a:rPr>
              <a:t>ورود به مباحث تأویل قرآن در حیطه توانایی ما نمی‌باشد و آن را به مخاطبان حقیقی‌اش واگذار می‌کنیم </a:t>
            </a:r>
          </a:p>
        </p:txBody>
      </p:sp>
    </p:spTree>
    <p:extLst>
      <p:ext uri="{BB962C8B-B14F-4D97-AF65-F5344CB8AC3E}">
        <p14:creationId xmlns:p14="http://schemas.microsoft.com/office/powerpoint/2010/main" val="2088312040"/>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1000"/>
                                        <p:tgtEl>
                                          <p:spTgt spid="30"/>
                                        </p:tgtEl>
                                      </p:cBhvr>
                                    </p:animEffect>
                                    <p:anim calcmode="lin" valueType="num">
                                      <p:cBhvr>
                                        <p:cTn id="20" dur="1000" fill="hold"/>
                                        <p:tgtEl>
                                          <p:spTgt spid="30"/>
                                        </p:tgtEl>
                                        <p:attrNameLst>
                                          <p:attrName>ppt_x</p:attrName>
                                        </p:attrNameLst>
                                      </p:cBhvr>
                                      <p:tavLst>
                                        <p:tav tm="0">
                                          <p:val>
                                            <p:strVal val="#ppt_x"/>
                                          </p:val>
                                        </p:tav>
                                        <p:tav tm="100000">
                                          <p:val>
                                            <p:strVal val="#ppt_x"/>
                                          </p:val>
                                        </p:tav>
                                      </p:tavLst>
                                    </p:anim>
                                    <p:anim calcmode="lin" valueType="num">
                                      <p:cBhvr>
                                        <p:cTn id="21" dur="1000" fill="hold"/>
                                        <p:tgtEl>
                                          <p:spTgt spid="30"/>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1000"/>
                                        <p:tgtEl>
                                          <p:spTgt spid="14"/>
                                        </p:tgtEl>
                                      </p:cBhvr>
                                    </p:animEffect>
                                    <p:anim calcmode="lin" valueType="num">
                                      <p:cBhvr>
                                        <p:cTn id="25" dur="1000" fill="hold"/>
                                        <p:tgtEl>
                                          <p:spTgt spid="14"/>
                                        </p:tgtEl>
                                        <p:attrNameLst>
                                          <p:attrName>ppt_x</p:attrName>
                                        </p:attrNameLst>
                                      </p:cBhvr>
                                      <p:tavLst>
                                        <p:tav tm="0">
                                          <p:val>
                                            <p:strVal val="#ppt_x"/>
                                          </p:val>
                                        </p:tav>
                                        <p:tav tm="100000">
                                          <p:val>
                                            <p:strVal val="#ppt_x"/>
                                          </p:val>
                                        </p:tav>
                                      </p:tavLst>
                                    </p:anim>
                                    <p:anim calcmode="lin" valueType="num">
                                      <p:cBhvr>
                                        <p:cTn id="2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1000"/>
                                        <p:tgtEl>
                                          <p:spTgt spid="6"/>
                                        </p:tgtEl>
                                      </p:cBhvr>
                                    </p:animEffect>
                                    <p:anim calcmode="lin" valueType="num">
                                      <p:cBhvr>
                                        <p:cTn id="32" dur="1000" fill="hold"/>
                                        <p:tgtEl>
                                          <p:spTgt spid="6"/>
                                        </p:tgtEl>
                                        <p:attrNameLst>
                                          <p:attrName>ppt_x</p:attrName>
                                        </p:attrNameLst>
                                      </p:cBhvr>
                                      <p:tavLst>
                                        <p:tav tm="0">
                                          <p:val>
                                            <p:strVal val="#ppt_x"/>
                                          </p:val>
                                        </p:tav>
                                        <p:tav tm="100000">
                                          <p:val>
                                            <p:strVal val="#ppt_x"/>
                                          </p:val>
                                        </p:tav>
                                      </p:tavLst>
                                    </p:anim>
                                    <p:anim calcmode="lin" valueType="num">
                                      <p:cBhvr>
                                        <p:cTn id="3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fade">
                                      <p:cBhvr>
                                        <p:cTn id="38" dur="1000"/>
                                        <p:tgtEl>
                                          <p:spTgt spid="8"/>
                                        </p:tgtEl>
                                      </p:cBhvr>
                                    </p:animEffect>
                                    <p:anim calcmode="lin" valueType="num">
                                      <p:cBhvr>
                                        <p:cTn id="39" dur="1000" fill="hold"/>
                                        <p:tgtEl>
                                          <p:spTgt spid="8"/>
                                        </p:tgtEl>
                                        <p:attrNameLst>
                                          <p:attrName>ppt_x</p:attrName>
                                        </p:attrNameLst>
                                      </p:cBhvr>
                                      <p:tavLst>
                                        <p:tav tm="0">
                                          <p:val>
                                            <p:strVal val="#ppt_x"/>
                                          </p:val>
                                        </p:tav>
                                        <p:tav tm="100000">
                                          <p:val>
                                            <p:strVal val="#ppt_x"/>
                                          </p:val>
                                        </p:tav>
                                      </p:tavLst>
                                    </p:anim>
                                    <p:anim calcmode="lin" valueType="num">
                                      <p:cBhvr>
                                        <p:cTn id="40"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fade">
                                      <p:cBhvr>
                                        <p:cTn id="45" dur="1000"/>
                                        <p:tgtEl>
                                          <p:spTgt spid="9"/>
                                        </p:tgtEl>
                                      </p:cBhvr>
                                    </p:animEffect>
                                    <p:anim calcmode="lin" valueType="num">
                                      <p:cBhvr>
                                        <p:cTn id="46" dur="1000" fill="hold"/>
                                        <p:tgtEl>
                                          <p:spTgt spid="9"/>
                                        </p:tgtEl>
                                        <p:attrNameLst>
                                          <p:attrName>ppt_x</p:attrName>
                                        </p:attrNameLst>
                                      </p:cBhvr>
                                      <p:tavLst>
                                        <p:tav tm="0">
                                          <p:val>
                                            <p:strVal val="#ppt_x"/>
                                          </p:val>
                                        </p:tav>
                                        <p:tav tm="100000">
                                          <p:val>
                                            <p:strVal val="#ppt_x"/>
                                          </p:val>
                                        </p:tav>
                                      </p:tavLst>
                                    </p:anim>
                                    <p:anim calcmode="lin" valueType="num">
                                      <p:cBhvr>
                                        <p:cTn id="47"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10" grpId="0" animBg="1"/>
      <p:bldP spid="7" grpId="0" animBg="1"/>
      <p:bldP spid="14" grpId="0" animBg="1"/>
      <p:bldP spid="6" grpId="0" animBg="1"/>
      <p:bldP spid="8" grpId="0" animBg="1"/>
      <p:bldP spid="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ound Same Side Corner Rectangle 29"/>
          <p:cNvSpPr/>
          <p:nvPr/>
        </p:nvSpPr>
        <p:spPr>
          <a:xfrm>
            <a:off x="259307" y="1296537"/>
            <a:ext cx="11682484" cy="5374942"/>
          </a:xfrm>
          <a:prstGeom prst="round2SameRect">
            <a:avLst>
              <a:gd name="adj1" fmla="val 0"/>
              <a:gd name="adj2" fmla="val 9117"/>
            </a:avLst>
          </a:prstGeom>
          <a:solidFill>
            <a:srgbClr val="F8FEBE"/>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dirty="0"/>
          </a:p>
        </p:txBody>
      </p:sp>
      <p:sp>
        <p:nvSpPr>
          <p:cNvPr id="10" name="Round Same Side Corner Rectangle 9"/>
          <p:cNvSpPr/>
          <p:nvPr/>
        </p:nvSpPr>
        <p:spPr>
          <a:xfrm rot="10800000">
            <a:off x="259307" y="180453"/>
            <a:ext cx="11682484" cy="952312"/>
          </a:xfrm>
          <a:prstGeom prst="round2SameRect">
            <a:avLst>
              <a:gd name="adj1" fmla="val 0"/>
              <a:gd name="adj2" fmla="val 41080"/>
            </a:avLst>
          </a:prstGeom>
          <a:solidFill>
            <a:srgbClr val="DDF9FF"/>
          </a:solidFill>
          <a:ln w="3175">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dirty="0"/>
          </a:p>
        </p:txBody>
      </p:sp>
      <p:sp>
        <p:nvSpPr>
          <p:cNvPr id="7" name="Rounded Rectangle 6"/>
          <p:cNvSpPr/>
          <p:nvPr/>
        </p:nvSpPr>
        <p:spPr>
          <a:xfrm>
            <a:off x="3521135" y="244910"/>
            <a:ext cx="5366276" cy="798285"/>
          </a:xfrm>
          <a:prstGeom prst="round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20000"/>
              </a:lnSpc>
            </a:pPr>
            <a:r>
              <a:rPr lang="fa-IR" sz="2000" b="1" dirty="0">
                <a:solidFill>
                  <a:schemeClr val="tx1"/>
                </a:solidFill>
                <a:cs typeface="B Titr" pitchFamily="2" charset="-78"/>
              </a:rPr>
              <a:t>شیوه رسیدن به طرح مباحث مربوط به تدبر در </a:t>
            </a:r>
            <a:r>
              <a:rPr lang="fa-IR" sz="2000" b="1" dirty="0" smtClean="0">
                <a:solidFill>
                  <a:schemeClr val="tx1"/>
                </a:solidFill>
                <a:cs typeface="B Titr" pitchFamily="2" charset="-78"/>
              </a:rPr>
              <a:t>قرآن ـ 3</a:t>
            </a:r>
          </a:p>
        </p:txBody>
      </p:sp>
      <p:sp>
        <p:nvSpPr>
          <p:cNvPr id="14" name="Rectangle 13"/>
          <p:cNvSpPr/>
          <p:nvPr/>
        </p:nvSpPr>
        <p:spPr>
          <a:xfrm>
            <a:off x="382137" y="1368259"/>
            <a:ext cx="11432437" cy="461665"/>
          </a:xfrm>
          <a:prstGeom prst="rect">
            <a:avLst/>
          </a:prstGeom>
          <a:solidFill>
            <a:srgbClr val="FCFFE1"/>
          </a:solidFill>
          <a:ln w="44450">
            <a:solidFill>
              <a:srgbClr val="008000"/>
            </a:solidFill>
          </a:ln>
        </p:spPr>
        <p:txBody>
          <a:bodyPr wrap="square">
            <a:spAutoFit/>
          </a:bodyPr>
          <a:lstStyle/>
          <a:p>
            <a:pPr algn="ctr" rtl="1">
              <a:lnSpc>
                <a:spcPct val="120000"/>
              </a:lnSpc>
            </a:pPr>
            <a:r>
              <a:rPr lang="fa-IR" sz="2000" b="1" dirty="0">
                <a:solidFill>
                  <a:srgbClr val="C00000"/>
                </a:solidFill>
                <a:latin typeface="Traditional Arabic" panose="02020603050405020304" pitchFamily="18" charset="-78"/>
                <a:cs typeface="B Titr" panose="00000700000000000000" pitchFamily="2" charset="-78"/>
              </a:rPr>
              <a:t>انواع تفسیر</a:t>
            </a:r>
            <a:endParaRPr lang="fa-IR" sz="2000" b="1" dirty="0">
              <a:solidFill>
                <a:srgbClr val="0000CC"/>
              </a:solidFill>
              <a:latin typeface="Traditional Arabic" panose="02020603050405020304" pitchFamily="18" charset="-78"/>
              <a:cs typeface="B Titr" panose="00000700000000000000" pitchFamily="2" charset="-78"/>
            </a:endParaRPr>
          </a:p>
        </p:txBody>
      </p:sp>
      <p:sp>
        <p:nvSpPr>
          <p:cNvPr id="6" name="Rectangle 5"/>
          <p:cNvSpPr/>
          <p:nvPr/>
        </p:nvSpPr>
        <p:spPr>
          <a:xfrm>
            <a:off x="8052179" y="1985722"/>
            <a:ext cx="3639564" cy="4524315"/>
          </a:xfrm>
          <a:prstGeom prst="rect">
            <a:avLst/>
          </a:prstGeom>
          <a:solidFill>
            <a:srgbClr val="FCFFE1"/>
          </a:solidFill>
          <a:ln w="44450">
            <a:solidFill>
              <a:srgbClr val="008000"/>
            </a:solidFill>
          </a:ln>
        </p:spPr>
        <p:txBody>
          <a:bodyPr wrap="square">
            <a:spAutoFit/>
          </a:bodyPr>
          <a:lstStyle/>
          <a:p>
            <a:pPr algn="just" rtl="1">
              <a:lnSpc>
                <a:spcPct val="120000"/>
              </a:lnSpc>
            </a:pPr>
            <a:r>
              <a:rPr lang="fa-IR" sz="2000" b="1" dirty="0" smtClean="0">
                <a:solidFill>
                  <a:srgbClr val="0000CC"/>
                </a:solidFill>
                <a:latin typeface="Traditional Arabic" panose="02020603050405020304" pitchFamily="18" charset="-78"/>
                <a:cs typeface="B Titr" panose="00000700000000000000" pitchFamily="2" charset="-78"/>
              </a:rPr>
              <a:t>تفسیر </a:t>
            </a:r>
            <a:r>
              <a:rPr lang="fa-IR" sz="2000" b="1" dirty="0">
                <a:solidFill>
                  <a:srgbClr val="0000CC"/>
                </a:solidFill>
                <a:latin typeface="Traditional Arabic" panose="02020603050405020304" pitchFamily="18" charset="-78"/>
                <a:cs typeface="B Titr" panose="00000700000000000000" pitchFamily="2" charset="-78"/>
              </a:rPr>
              <a:t>ترتیبی </a:t>
            </a:r>
            <a:endParaRPr lang="fa-IR" sz="2000" b="1" dirty="0" smtClean="0">
              <a:solidFill>
                <a:srgbClr val="0000CC"/>
              </a:solidFill>
              <a:latin typeface="Traditional Arabic" panose="02020603050405020304" pitchFamily="18" charset="-78"/>
              <a:cs typeface="B Titr" panose="00000700000000000000" pitchFamily="2" charset="-78"/>
            </a:endParaRPr>
          </a:p>
          <a:p>
            <a:pPr algn="just" rtl="1">
              <a:lnSpc>
                <a:spcPct val="120000"/>
              </a:lnSpc>
            </a:pPr>
            <a:r>
              <a:rPr lang="fa-IR" sz="2000" b="1" dirty="0">
                <a:latin typeface="Traditional Arabic" panose="02020603050405020304" pitchFamily="18" charset="-78"/>
                <a:cs typeface="B Titr" panose="00000700000000000000" pitchFamily="2" charset="-78"/>
              </a:rPr>
              <a:t>«تفسیر ترتیبی» آن است که مفسر بر خلاف تفسیر موضوعی از ابتدای قرآن، آیه به آیه و سوره به سوره به تفسیر می‌پردازد. که به دو شکل صورت می پذیرد.</a:t>
            </a:r>
          </a:p>
          <a:p>
            <a:pPr algn="just" rtl="1">
              <a:lnSpc>
                <a:spcPct val="120000"/>
              </a:lnSpc>
            </a:pPr>
            <a:r>
              <a:rPr lang="fa-IR" sz="2000" b="1" dirty="0">
                <a:latin typeface="Traditional Arabic" panose="02020603050405020304" pitchFamily="18" charset="-78"/>
                <a:cs typeface="B Titr" panose="00000700000000000000" pitchFamily="2" charset="-78"/>
              </a:rPr>
              <a:t>۱. تفسیر براساس ترتیب فعلی قرآن کریم که مفسر از آغاز یا پایان قرآن سوره به سوره کتاب خدا را تفسیر می‌کند؛</a:t>
            </a:r>
          </a:p>
          <a:p>
            <a:pPr algn="just" rtl="1">
              <a:lnSpc>
                <a:spcPct val="120000"/>
              </a:lnSpc>
            </a:pPr>
            <a:r>
              <a:rPr lang="fa-IR" sz="2000" b="1" dirty="0">
                <a:latin typeface="Traditional Arabic" panose="02020603050405020304" pitchFamily="18" charset="-78"/>
                <a:cs typeface="B Titr" panose="00000700000000000000" pitchFamily="2" charset="-78"/>
              </a:rPr>
              <a:t>۲. تفسیر براساس ترتیب نزول آیات بر پیامبر اکرم صلی‌الله‌علیه‌و‌آله‌وسلّم. </a:t>
            </a:r>
          </a:p>
        </p:txBody>
      </p:sp>
      <p:sp>
        <p:nvSpPr>
          <p:cNvPr id="8" name="Rectangle 7"/>
          <p:cNvSpPr/>
          <p:nvPr/>
        </p:nvSpPr>
        <p:spPr>
          <a:xfrm>
            <a:off x="4617935" y="2067947"/>
            <a:ext cx="3321733" cy="4376583"/>
          </a:xfrm>
          <a:prstGeom prst="rect">
            <a:avLst/>
          </a:prstGeom>
          <a:solidFill>
            <a:srgbClr val="FCFFE1"/>
          </a:solidFill>
          <a:ln w="44450">
            <a:solidFill>
              <a:srgbClr val="008000"/>
            </a:solidFill>
          </a:ln>
        </p:spPr>
        <p:txBody>
          <a:bodyPr wrap="square">
            <a:spAutoFit/>
          </a:bodyPr>
          <a:lstStyle/>
          <a:p>
            <a:pPr algn="just" rtl="1">
              <a:lnSpc>
                <a:spcPct val="120000"/>
              </a:lnSpc>
            </a:pPr>
            <a:r>
              <a:rPr lang="fa-IR" sz="2800" b="1" dirty="0" smtClean="0">
                <a:solidFill>
                  <a:srgbClr val="0000CC"/>
                </a:solidFill>
                <a:latin typeface="Traditional Arabic" panose="02020603050405020304" pitchFamily="18" charset="-78"/>
                <a:cs typeface="B Titr" panose="00000700000000000000" pitchFamily="2" charset="-78"/>
              </a:rPr>
              <a:t>تفسیر موضوعی </a:t>
            </a:r>
          </a:p>
          <a:p>
            <a:pPr algn="just" rtl="1">
              <a:lnSpc>
                <a:spcPct val="120000"/>
              </a:lnSpc>
            </a:pPr>
            <a:r>
              <a:rPr lang="fa-IR" sz="2200" b="1" dirty="0">
                <a:latin typeface="Traditional Arabic" panose="02020603050405020304" pitchFamily="18" charset="-78"/>
                <a:cs typeface="B Titr" panose="00000700000000000000" pitchFamily="2" charset="-78"/>
              </a:rPr>
              <a:t>تفسیر </a:t>
            </a:r>
            <a:r>
              <a:rPr lang="fa-IR" sz="2200" b="1" dirty="0" smtClean="0">
                <a:latin typeface="Traditional Arabic" panose="02020603050405020304" pitchFamily="18" charset="-78"/>
                <a:cs typeface="B Titr" panose="00000700000000000000" pitchFamily="2" charset="-78"/>
              </a:rPr>
              <a:t>موضوعی،بیان </a:t>
            </a:r>
            <a:r>
              <a:rPr lang="fa-IR" sz="2200" b="1" dirty="0">
                <a:latin typeface="Traditional Arabic" panose="02020603050405020304" pitchFamily="18" charset="-78"/>
                <a:cs typeface="B Titr" panose="00000700000000000000" pitchFamily="2" charset="-78"/>
              </a:rPr>
              <a:t>آموزه‌های مرتبط با یک موضوع خاص، با توجه به آیات مختلف قرآن کریم در یک یا چند سوره است. گردآوری آیات مرتبط با یک موضوع در قرآن کریم و بررسی آنها برای به دست آوردن </a:t>
            </a:r>
            <a:r>
              <a:rPr lang="fa-IR" sz="2400" b="1" dirty="0">
                <a:latin typeface="Traditional Arabic" panose="02020603050405020304" pitchFamily="18" charset="-78"/>
                <a:cs typeface="B Titr" panose="00000700000000000000" pitchFamily="2" charset="-78"/>
              </a:rPr>
              <a:t>نظر قرآن نیز تفسیر موضوعی خوانده شده است</a:t>
            </a:r>
            <a:r>
              <a:rPr lang="fa-IR" sz="2400" b="1" dirty="0" smtClean="0">
                <a:latin typeface="Traditional Arabic" panose="02020603050405020304" pitchFamily="18" charset="-78"/>
                <a:cs typeface="B Titr" panose="00000700000000000000" pitchFamily="2" charset="-78"/>
              </a:rPr>
              <a:t>. </a:t>
            </a:r>
            <a:endParaRPr lang="fa-IR" sz="2400" b="1" dirty="0">
              <a:latin typeface="Traditional Arabic" panose="02020603050405020304" pitchFamily="18" charset="-78"/>
              <a:cs typeface="B Titr" panose="00000700000000000000" pitchFamily="2" charset="-78"/>
            </a:endParaRPr>
          </a:p>
        </p:txBody>
      </p:sp>
      <p:sp>
        <p:nvSpPr>
          <p:cNvPr id="9" name="Rectangle 8"/>
          <p:cNvSpPr/>
          <p:nvPr/>
        </p:nvSpPr>
        <p:spPr>
          <a:xfrm>
            <a:off x="747132" y="2170387"/>
            <a:ext cx="3647447" cy="4191917"/>
          </a:xfrm>
          <a:prstGeom prst="rect">
            <a:avLst/>
          </a:prstGeom>
          <a:solidFill>
            <a:srgbClr val="FCFFE1"/>
          </a:solidFill>
          <a:ln w="44450">
            <a:solidFill>
              <a:srgbClr val="008000"/>
            </a:solidFill>
          </a:ln>
        </p:spPr>
        <p:txBody>
          <a:bodyPr wrap="square">
            <a:spAutoFit/>
          </a:bodyPr>
          <a:lstStyle/>
          <a:p>
            <a:pPr algn="just" rtl="1">
              <a:lnSpc>
                <a:spcPct val="120000"/>
              </a:lnSpc>
            </a:pPr>
            <a:r>
              <a:rPr lang="fa-IR" sz="2400" b="1" dirty="0">
                <a:solidFill>
                  <a:srgbClr val="0000CC"/>
                </a:solidFill>
                <a:latin typeface="Traditional Arabic" panose="02020603050405020304" pitchFamily="18" charset="-78"/>
                <a:cs typeface="B Titr" panose="00000700000000000000" pitchFamily="2" charset="-78"/>
              </a:rPr>
              <a:t>روش تفسیرموضوعی </a:t>
            </a:r>
            <a:r>
              <a:rPr lang="fa-IR" sz="2400" b="1" dirty="0" smtClean="0">
                <a:solidFill>
                  <a:srgbClr val="0000CC"/>
                </a:solidFill>
                <a:latin typeface="Traditional Arabic" panose="02020603050405020304" pitchFamily="18" charset="-78"/>
                <a:cs typeface="B Titr" panose="00000700000000000000" pitchFamily="2" charset="-78"/>
              </a:rPr>
              <a:t>قرآن‌کریم</a:t>
            </a:r>
          </a:p>
          <a:p>
            <a:pPr algn="just" rtl="1">
              <a:lnSpc>
                <a:spcPct val="120000"/>
              </a:lnSpc>
            </a:pPr>
            <a:r>
              <a:rPr lang="fa-IR" sz="2200" b="1" dirty="0">
                <a:latin typeface="Traditional Arabic" panose="02020603050405020304" pitchFamily="18" charset="-78"/>
                <a:cs typeface="B Titr" panose="00000700000000000000" pitchFamily="2" charset="-78"/>
              </a:rPr>
              <a:t>در این شیوه مجموعه آیات مربوط به یک موضوع جمع آوری می‌شود و به جمع بندی و نتیجه گیری می‌رسد تا نظر قرآن را در کل مشخص کند. این روش مزیت‌هایی دارد، از جمله موجب می‌شود از پراکنده گوئی و جزئی پردازی پرهیز شود، و در نهایت نظر و هدف کلی قرآن در هر موضوع مشخص شود.</a:t>
            </a:r>
            <a:endParaRPr lang="fa-IR" sz="2200" b="1" dirty="0">
              <a:solidFill>
                <a:srgbClr val="7030A0"/>
              </a:solidFill>
              <a:latin typeface="Traditional Arabic" panose="02020603050405020304" pitchFamily="18" charset="-78"/>
              <a:cs typeface="B Titr" panose="00000700000000000000" pitchFamily="2" charset="-78"/>
            </a:endParaRPr>
          </a:p>
        </p:txBody>
      </p:sp>
    </p:spTree>
    <p:extLst>
      <p:ext uri="{BB962C8B-B14F-4D97-AF65-F5344CB8AC3E}">
        <p14:creationId xmlns:p14="http://schemas.microsoft.com/office/powerpoint/2010/main" val="1064982772"/>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1000"/>
                                        <p:tgtEl>
                                          <p:spTgt spid="30"/>
                                        </p:tgtEl>
                                      </p:cBhvr>
                                    </p:animEffect>
                                    <p:anim calcmode="lin" valueType="num">
                                      <p:cBhvr>
                                        <p:cTn id="20" dur="1000" fill="hold"/>
                                        <p:tgtEl>
                                          <p:spTgt spid="30"/>
                                        </p:tgtEl>
                                        <p:attrNameLst>
                                          <p:attrName>ppt_x</p:attrName>
                                        </p:attrNameLst>
                                      </p:cBhvr>
                                      <p:tavLst>
                                        <p:tav tm="0">
                                          <p:val>
                                            <p:strVal val="#ppt_x"/>
                                          </p:val>
                                        </p:tav>
                                        <p:tav tm="100000">
                                          <p:val>
                                            <p:strVal val="#ppt_x"/>
                                          </p:val>
                                        </p:tav>
                                      </p:tavLst>
                                    </p:anim>
                                    <p:anim calcmode="lin" valueType="num">
                                      <p:cBhvr>
                                        <p:cTn id="21" dur="1000" fill="hold"/>
                                        <p:tgtEl>
                                          <p:spTgt spid="30"/>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1000"/>
                                        <p:tgtEl>
                                          <p:spTgt spid="14"/>
                                        </p:tgtEl>
                                      </p:cBhvr>
                                    </p:animEffect>
                                    <p:anim calcmode="lin" valueType="num">
                                      <p:cBhvr>
                                        <p:cTn id="25" dur="1000" fill="hold"/>
                                        <p:tgtEl>
                                          <p:spTgt spid="14"/>
                                        </p:tgtEl>
                                        <p:attrNameLst>
                                          <p:attrName>ppt_x</p:attrName>
                                        </p:attrNameLst>
                                      </p:cBhvr>
                                      <p:tavLst>
                                        <p:tav tm="0">
                                          <p:val>
                                            <p:strVal val="#ppt_x"/>
                                          </p:val>
                                        </p:tav>
                                        <p:tav tm="100000">
                                          <p:val>
                                            <p:strVal val="#ppt_x"/>
                                          </p:val>
                                        </p:tav>
                                      </p:tavLst>
                                    </p:anim>
                                    <p:anim calcmode="lin" valueType="num">
                                      <p:cBhvr>
                                        <p:cTn id="2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1000"/>
                                        <p:tgtEl>
                                          <p:spTgt spid="6"/>
                                        </p:tgtEl>
                                      </p:cBhvr>
                                    </p:animEffect>
                                    <p:anim calcmode="lin" valueType="num">
                                      <p:cBhvr>
                                        <p:cTn id="32" dur="1000" fill="hold"/>
                                        <p:tgtEl>
                                          <p:spTgt spid="6"/>
                                        </p:tgtEl>
                                        <p:attrNameLst>
                                          <p:attrName>ppt_x</p:attrName>
                                        </p:attrNameLst>
                                      </p:cBhvr>
                                      <p:tavLst>
                                        <p:tav tm="0">
                                          <p:val>
                                            <p:strVal val="#ppt_x"/>
                                          </p:val>
                                        </p:tav>
                                        <p:tav tm="100000">
                                          <p:val>
                                            <p:strVal val="#ppt_x"/>
                                          </p:val>
                                        </p:tav>
                                      </p:tavLst>
                                    </p:anim>
                                    <p:anim calcmode="lin" valueType="num">
                                      <p:cBhvr>
                                        <p:cTn id="3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fade">
                                      <p:cBhvr>
                                        <p:cTn id="38" dur="1000"/>
                                        <p:tgtEl>
                                          <p:spTgt spid="8"/>
                                        </p:tgtEl>
                                      </p:cBhvr>
                                    </p:animEffect>
                                    <p:anim calcmode="lin" valueType="num">
                                      <p:cBhvr>
                                        <p:cTn id="39" dur="1000" fill="hold"/>
                                        <p:tgtEl>
                                          <p:spTgt spid="8"/>
                                        </p:tgtEl>
                                        <p:attrNameLst>
                                          <p:attrName>ppt_x</p:attrName>
                                        </p:attrNameLst>
                                      </p:cBhvr>
                                      <p:tavLst>
                                        <p:tav tm="0">
                                          <p:val>
                                            <p:strVal val="#ppt_x"/>
                                          </p:val>
                                        </p:tav>
                                        <p:tav tm="100000">
                                          <p:val>
                                            <p:strVal val="#ppt_x"/>
                                          </p:val>
                                        </p:tav>
                                      </p:tavLst>
                                    </p:anim>
                                    <p:anim calcmode="lin" valueType="num">
                                      <p:cBhvr>
                                        <p:cTn id="40"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fade">
                                      <p:cBhvr>
                                        <p:cTn id="45" dur="1000"/>
                                        <p:tgtEl>
                                          <p:spTgt spid="9"/>
                                        </p:tgtEl>
                                      </p:cBhvr>
                                    </p:animEffect>
                                    <p:anim calcmode="lin" valueType="num">
                                      <p:cBhvr>
                                        <p:cTn id="46" dur="1000" fill="hold"/>
                                        <p:tgtEl>
                                          <p:spTgt spid="9"/>
                                        </p:tgtEl>
                                        <p:attrNameLst>
                                          <p:attrName>ppt_x</p:attrName>
                                        </p:attrNameLst>
                                      </p:cBhvr>
                                      <p:tavLst>
                                        <p:tav tm="0">
                                          <p:val>
                                            <p:strVal val="#ppt_x"/>
                                          </p:val>
                                        </p:tav>
                                        <p:tav tm="100000">
                                          <p:val>
                                            <p:strVal val="#ppt_x"/>
                                          </p:val>
                                        </p:tav>
                                      </p:tavLst>
                                    </p:anim>
                                    <p:anim calcmode="lin" valueType="num">
                                      <p:cBhvr>
                                        <p:cTn id="47"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10" grpId="0" animBg="1"/>
      <p:bldP spid="7" grpId="0" animBg="1"/>
      <p:bldP spid="14" grpId="0" animBg="1"/>
      <p:bldP spid="6" grpId="0" animBg="1"/>
      <p:bldP spid="8" grpId="0" animBg="1"/>
      <p:bldP spid="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69000"/>
            <a:lum/>
          </a:blip>
          <a:srcRect/>
          <a:tile tx="0" ty="0" sx="100000" sy="100000" flip="none" algn="tl"/>
        </a:blipFill>
        <a:effectLst/>
      </p:bgPr>
    </p:bg>
    <p:spTree>
      <p:nvGrpSpPr>
        <p:cNvPr id="1" name=""/>
        <p:cNvGrpSpPr/>
        <p:nvPr/>
      </p:nvGrpSpPr>
      <p:grpSpPr>
        <a:xfrm>
          <a:off x="0" y="0"/>
          <a:ext cx="0" cy="0"/>
          <a:chOff x="0" y="0"/>
          <a:chExt cx="0" cy="0"/>
        </a:xfrm>
      </p:grpSpPr>
      <p:sp>
        <p:nvSpPr>
          <p:cNvPr id="14" name="Text Box 1">
            <a:hlinkClick r:id="rId4" action="ppaction://hlinksldjump"/>
          </p:cNvPr>
          <p:cNvSpPr txBox="1"/>
          <p:nvPr/>
        </p:nvSpPr>
        <p:spPr>
          <a:xfrm>
            <a:off x="557561" y="1103971"/>
            <a:ext cx="11128917" cy="5263375"/>
          </a:xfrm>
          <a:prstGeom prst="rect">
            <a:avLst/>
          </a:prstGeom>
          <a:ln/>
        </p:spPr>
        <p:style>
          <a:lnRef idx="1">
            <a:schemeClr val="accent4"/>
          </a:lnRef>
          <a:fillRef idx="2">
            <a:schemeClr val="accent4"/>
          </a:fillRef>
          <a:effectRef idx="1">
            <a:schemeClr val="accent4"/>
          </a:effectRef>
          <a:fontRef idx="minor">
            <a:schemeClr val="dk1"/>
          </a:fontRef>
        </p:style>
        <p:txBody>
          <a:bodyPr rot="0" spcFirstLastPara="0" vert="horz" wrap="square" lIns="72000" tIns="72000" rIns="91440" bIns="72000" numCol="1" spcCol="0" rtlCol="0" fromWordArt="0" anchor="t" anchorCtr="0" forceAA="0" compatLnSpc="1">
            <a:prstTxWarp prst="textNoShape">
              <a:avLst/>
            </a:prstTxWarp>
            <a:noAutofit/>
          </a:bodyPr>
          <a:lstStyle/>
          <a:p>
            <a:pPr algn="r" rtl="1">
              <a:spcAft>
                <a:spcPts val="0"/>
              </a:spcAft>
            </a:pPr>
            <a:endParaRPr lang="fa-IR" sz="2400" b="1" dirty="0" smtClean="0">
              <a:latin typeface="Tahoma"/>
              <a:ea typeface="Calibri"/>
              <a:cs typeface="B Traffic" pitchFamily="2" charset="-78"/>
            </a:endParaRPr>
          </a:p>
          <a:p>
            <a:pPr algn="r" rtl="1">
              <a:spcAft>
                <a:spcPts val="0"/>
              </a:spcAft>
            </a:pPr>
            <a:endParaRPr lang="fa-IR" sz="2400" b="1" dirty="0">
              <a:latin typeface="Tahoma"/>
              <a:ea typeface="Calibri"/>
              <a:cs typeface="B Traffic" pitchFamily="2" charset="-78"/>
            </a:endParaRPr>
          </a:p>
          <a:p>
            <a:pPr algn="r" rtl="1">
              <a:spcAft>
                <a:spcPts val="0"/>
              </a:spcAft>
            </a:pPr>
            <a:endParaRPr lang="fa-IR" sz="2400" b="1" dirty="0">
              <a:latin typeface="Tahoma"/>
              <a:ea typeface="Calibri"/>
              <a:cs typeface="B Traffic" pitchFamily="2" charset="-78"/>
            </a:endParaRPr>
          </a:p>
          <a:p>
            <a:pPr algn="r" rtl="1">
              <a:spcAft>
                <a:spcPts val="0"/>
              </a:spcAft>
            </a:pPr>
            <a:endParaRPr lang="fa-IR" sz="2400" b="1" dirty="0" smtClean="0">
              <a:latin typeface="Tahoma"/>
              <a:ea typeface="Calibri"/>
              <a:cs typeface="B Traffic" pitchFamily="2" charset="-78"/>
            </a:endParaRPr>
          </a:p>
          <a:p>
            <a:pPr algn="r" rtl="1">
              <a:spcAft>
                <a:spcPts val="0"/>
              </a:spcAft>
            </a:pPr>
            <a:endParaRPr lang="fa-IR" sz="2400" b="1" dirty="0">
              <a:latin typeface="Tahoma"/>
              <a:ea typeface="Calibri"/>
              <a:cs typeface="B Traffic" pitchFamily="2" charset="-78"/>
            </a:endParaRPr>
          </a:p>
          <a:p>
            <a:pPr algn="ctr" rtl="1"/>
            <a:r>
              <a:rPr lang="fa-IR" sz="6000" b="1" dirty="0" smtClean="0">
                <a:latin typeface="Tahoma"/>
                <a:ea typeface="Calibri"/>
                <a:cs typeface="B Titr" panose="00000700000000000000" pitchFamily="2" charset="-78"/>
              </a:rPr>
              <a:t>ویژگی </a:t>
            </a:r>
            <a:r>
              <a:rPr lang="fa-IR" sz="6000" b="1" dirty="0">
                <a:latin typeface="Tahoma"/>
                <a:ea typeface="Calibri"/>
                <a:cs typeface="B Titr" panose="00000700000000000000" pitchFamily="2" charset="-78"/>
              </a:rPr>
              <a:t>های قرآن کریم</a:t>
            </a:r>
          </a:p>
          <a:p>
            <a:pPr algn="ctr" rtl="1">
              <a:spcAft>
                <a:spcPts val="0"/>
              </a:spcAft>
            </a:pPr>
            <a:endParaRPr lang="fa-IR" sz="6000" b="1" dirty="0">
              <a:latin typeface="Tahoma"/>
              <a:ea typeface="Calibri"/>
              <a:cs typeface="B Titr" panose="00000700000000000000" pitchFamily="2" charset="-78"/>
            </a:endParaRPr>
          </a:p>
        </p:txBody>
      </p:sp>
    </p:spTree>
    <p:extLst>
      <p:ext uri="{BB962C8B-B14F-4D97-AF65-F5344CB8AC3E}">
        <p14:creationId xmlns:p14="http://schemas.microsoft.com/office/powerpoint/2010/main" val="210928966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69000"/>
            <a:lum/>
          </a:blip>
          <a:srcRect/>
          <a:tile tx="0" ty="0" sx="100000" sy="100000" flip="none" algn="tl"/>
        </a:blipFill>
        <a:effectLst/>
      </p:bgPr>
    </p:bg>
    <p:spTree>
      <p:nvGrpSpPr>
        <p:cNvPr id="1" name=""/>
        <p:cNvGrpSpPr/>
        <p:nvPr/>
      </p:nvGrpSpPr>
      <p:grpSpPr>
        <a:xfrm>
          <a:off x="0" y="0"/>
          <a:ext cx="0" cy="0"/>
          <a:chOff x="0" y="0"/>
          <a:chExt cx="0" cy="0"/>
        </a:xfrm>
      </p:grpSpPr>
      <p:sp>
        <p:nvSpPr>
          <p:cNvPr id="30" name="Round Same Side Corner Rectangle 29"/>
          <p:cNvSpPr/>
          <p:nvPr/>
        </p:nvSpPr>
        <p:spPr>
          <a:xfrm>
            <a:off x="259307" y="1296537"/>
            <a:ext cx="11682484" cy="5374942"/>
          </a:xfrm>
          <a:prstGeom prst="round2SameRect">
            <a:avLst>
              <a:gd name="adj1" fmla="val 0"/>
              <a:gd name="adj2" fmla="val 9117"/>
            </a:avLst>
          </a:prstGeom>
          <a:solidFill>
            <a:srgbClr val="F8FEBE"/>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dirty="0"/>
          </a:p>
        </p:txBody>
      </p:sp>
      <p:sp>
        <p:nvSpPr>
          <p:cNvPr id="10" name="Round Same Side Corner Rectangle 9"/>
          <p:cNvSpPr/>
          <p:nvPr/>
        </p:nvSpPr>
        <p:spPr>
          <a:xfrm rot="10800000">
            <a:off x="259307" y="180453"/>
            <a:ext cx="11682484" cy="952312"/>
          </a:xfrm>
          <a:prstGeom prst="round2SameRect">
            <a:avLst>
              <a:gd name="adj1" fmla="val 0"/>
              <a:gd name="adj2" fmla="val 41080"/>
            </a:avLst>
          </a:prstGeom>
          <a:solidFill>
            <a:srgbClr val="DDF9FF"/>
          </a:solidFill>
          <a:ln w="3175">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dirty="0"/>
          </a:p>
        </p:txBody>
      </p:sp>
      <p:sp>
        <p:nvSpPr>
          <p:cNvPr id="4" name="Rectangle 3"/>
          <p:cNvSpPr/>
          <p:nvPr/>
        </p:nvSpPr>
        <p:spPr>
          <a:xfrm>
            <a:off x="464026" y="1478581"/>
            <a:ext cx="4722123" cy="5032147"/>
          </a:xfrm>
          <a:prstGeom prst="rect">
            <a:avLst/>
          </a:prstGeom>
          <a:solidFill>
            <a:srgbClr val="FCFFE1"/>
          </a:solidFill>
          <a:ln w="44450">
            <a:solidFill>
              <a:srgbClr val="008000"/>
            </a:solidFill>
          </a:ln>
        </p:spPr>
        <p:txBody>
          <a:bodyPr wrap="square">
            <a:spAutoFit/>
          </a:bodyPr>
          <a:lstStyle/>
          <a:p>
            <a:pPr algn="just" rtl="1">
              <a:lnSpc>
                <a:spcPct val="150000"/>
              </a:lnSpc>
            </a:pPr>
            <a:r>
              <a:rPr lang="fa-IR" sz="2400" b="1" dirty="0" smtClean="0">
                <a:solidFill>
                  <a:srgbClr val="700070"/>
                </a:solidFill>
                <a:latin typeface="Traditional Arabic" panose="02020603050405020304" pitchFamily="18" charset="-78"/>
                <a:cs typeface="B Nazanin" pitchFamily="2" charset="-78"/>
              </a:rPr>
              <a:t>کتاب </a:t>
            </a:r>
            <a:r>
              <a:rPr lang="fa-IR" sz="2400" b="1" dirty="0">
                <a:solidFill>
                  <a:srgbClr val="700070"/>
                </a:solidFill>
                <a:latin typeface="Traditional Arabic" panose="02020603050405020304" pitchFamily="18" charset="-78"/>
                <a:cs typeface="B Nazanin" pitchFamily="2" charset="-78"/>
              </a:rPr>
              <a:t>هدایت است نه دستورات </a:t>
            </a:r>
            <a:r>
              <a:rPr lang="fa-IR" sz="2400" b="1" dirty="0" smtClean="0">
                <a:solidFill>
                  <a:srgbClr val="700070"/>
                </a:solidFill>
                <a:latin typeface="Traditional Arabic" panose="02020603050405020304" pitchFamily="18" charset="-78"/>
                <a:cs typeface="B Nazanin" pitchFamily="2" charset="-78"/>
              </a:rPr>
              <a:t>علمی</a:t>
            </a:r>
          </a:p>
          <a:p>
            <a:pPr algn="just" rtl="1">
              <a:lnSpc>
                <a:spcPct val="150000"/>
              </a:lnSpc>
            </a:pPr>
            <a:r>
              <a:rPr lang="fa-IR" sz="2400" b="1" dirty="0" smtClean="0">
                <a:latin typeface="Traditional Arabic" pitchFamily="18" charset="-78"/>
                <a:cs typeface="B Nazanin" pitchFamily="2" charset="-78"/>
              </a:rPr>
              <a:t>قرآن </a:t>
            </a:r>
            <a:r>
              <a:rPr lang="fa-IR" sz="2400" b="1" dirty="0">
                <a:latin typeface="Traditional Arabic" pitchFamily="18" charset="-78"/>
                <a:cs typeface="B Nazanin" pitchFamily="2" charset="-78"/>
              </a:rPr>
              <a:t>می‌خواهد انسان را به آن‌چه شایستة آن است برساند، پس انتظار نیست که یک کتاب با دستورهای علمی باشد، بلکه انتظار این است </a:t>
            </a:r>
            <a:r>
              <a:rPr lang="fa-IR" sz="2400" b="1" dirty="0" smtClean="0">
                <a:latin typeface="Traditional Arabic" pitchFamily="18" charset="-78"/>
                <a:cs typeface="B Nazanin" pitchFamily="2" charset="-78"/>
              </a:rPr>
              <a:t>که </a:t>
            </a:r>
            <a:r>
              <a:rPr lang="fa-IR" sz="2400" b="1" dirty="0" smtClean="0">
                <a:solidFill>
                  <a:srgbClr val="C00000"/>
                </a:solidFill>
                <a:latin typeface="Traditional Arabic" pitchFamily="18" charset="-78"/>
                <a:cs typeface="B Nazanin" pitchFamily="2" charset="-78"/>
              </a:rPr>
              <a:t>کامل‌ترین </a:t>
            </a:r>
            <a:r>
              <a:rPr lang="fa-IR" sz="2400" b="1" dirty="0">
                <a:solidFill>
                  <a:srgbClr val="C00000"/>
                </a:solidFill>
                <a:latin typeface="Traditional Arabic" pitchFamily="18" charset="-78"/>
                <a:cs typeface="B Nazanin" pitchFamily="2" charset="-78"/>
              </a:rPr>
              <a:t>کتاب هدایتِ انسان </a:t>
            </a:r>
            <a:r>
              <a:rPr lang="fa-IR" sz="2400" b="1" dirty="0">
                <a:latin typeface="Traditional Arabic" pitchFamily="18" charset="-78"/>
                <a:cs typeface="B Nazanin" pitchFamily="2" charset="-78"/>
              </a:rPr>
              <a:t>باشد که هست. قرآن با بیان مطالب علمی، تاریخی، داستان، مباحث کلامی و ... به دنبال </a:t>
            </a:r>
            <a:r>
              <a:rPr lang="fa-IR" sz="2400" b="1" dirty="0">
                <a:solidFill>
                  <a:srgbClr val="000099"/>
                </a:solidFill>
                <a:latin typeface="Traditional Arabic" pitchFamily="18" charset="-78"/>
                <a:cs typeface="B Nazanin" pitchFamily="2" charset="-78"/>
              </a:rPr>
              <a:t>یک هدف</a:t>
            </a:r>
            <a:r>
              <a:rPr lang="fa-IR" sz="2400" b="1" dirty="0">
                <a:latin typeface="Traditional Arabic" pitchFamily="18" charset="-78"/>
                <a:cs typeface="B Nazanin" pitchFamily="2" charset="-78"/>
              </a:rPr>
              <a:t> است که </a:t>
            </a:r>
            <a:r>
              <a:rPr lang="fa-IR" sz="2400" b="1" dirty="0">
                <a:solidFill>
                  <a:srgbClr val="000099"/>
                </a:solidFill>
                <a:latin typeface="Traditional Arabic" pitchFamily="18" charset="-78"/>
                <a:cs typeface="B Nazanin" pitchFamily="2" charset="-78"/>
              </a:rPr>
              <a:t>هدایت</a:t>
            </a:r>
            <a:r>
              <a:rPr lang="fa-IR" sz="2400" b="1" dirty="0">
                <a:latin typeface="Traditional Arabic" pitchFamily="18" charset="-78"/>
                <a:cs typeface="B Nazanin" pitchFamily="2" charset="-78"/>
              </a:rPr>
              <a:t> عموم مردم به سمت سعادت می‌باشد</a:t>
            </a:r>
            <a:r>
              <a:rPr lang="fa-IR" sz="2400" b="1" dirty="0" smtClean="0">
                <a:latin typeface="Traditional Arabic" pitchFamily="18" charset="-78"/>
                <a:cs typeface="B Nazanin" pitchFamily="2" charset="-78"/>
              </a:rPr>
              <a:t>.</a:t>
            </a:r>
            <a:endParaRPr lang="fa-IR" sz="2400" b="1" dirty="0">
              <a:solidFill>
                <a:srgbClr val="700070"/>
              </a:solidFill>
              <a:latin typeface="Traditional Arabic" panose="02020603050405020304" pitchFamily="18" charset="-78"/>
              <a:cs typeface="B Nazanin" pitchFamily="2" charset="-78"/>
            </a:endParaRPr>
          </a:p>
        </p:txBody>
      </p:sp>
      <p:sp>
        <p:nvSpPr>
          <p:cNvPr id="7" name="Rounded Rectangle 6"/>
          <p:cNvSpPr/>
          <p:nvPr/>
        </p:nvSpPr>
        <p:spPr>
          <a:xfrm>
            <a:off x="3944203" y="217614"/>
            <a:ext cx="4233512" cy="798285"/>
          </a:xfrm>
          <a:prstGeom prst="round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20000"/>
              </a:lnSpc>
            </a:pPr>
            <a:r>
              <a:rPr lang="fa-IR" sz="2000" b="1" dirty="0" smtClean="0">
                <a:solidFill>
                  <a:schemeClr val="tx1"/>
                </a:solidFill>
                <a:cs typeface="B Traffic" pitchFamily="2" charset="-78"/>
              </a:rPr>
              <a:t>برخی </a:t>
            </a:r>
            <a:r>
              <a:rPr lang="fa-IR" sz="2000" b="1" dirty="0">
                <a:solidFill>
                  <a:schemeClr val="tx1"/>
                </a:solidFill>
                <a:cs typeface="B Traffic" pitchFamily="2" charset="-78"/>
              </a:rPr>
              <a:t>از ویژگی‌های </a:t>
            </a:r>
            <a:r>
              <a:rPr lang="fa-IR" sz="2000" b="1" dirty="0" smtClean="0">
                <a:solidFill>
                  <a:schemeClr val="tx1"/>
                </a:solidFill>
                <a:cs typeface="B Traffic" pitchFamily="2" charset="-78"/>
              </a:rPr>
              <a:t>قرآن ـ 1 </a:t>
            </a:r>
            <a:endParaRPr lang="fa-IR" sz="2000" b="1" dirty="0">
              <a:solidFill>
                <a:schemeClr val="tx1"/>
              </a:solidFill>
              <a:cs typeface="B Traffic" pitchFamily="2" charset="-78"/>
            </a:endParaRPr>
          </a:p>
        </p:txBody>
      </p:sp>
      <p:sp>
        <p:nvSpPr>
          <p:cNvPr id="14" name="Rectangle 13"/>
          <p:cNvSpPr/>
          <p:nvPr/>
        </p:nvSpPr>
        <p:spPr>
          <a:xfrm>
            <a:off x="5322628" y="1520884"/>
            <a:ext cx="6491946" cy="5004447"/>
          </a:xfrm>
          <a:prstGeom prst="rect">
            <a:avLst/>
          </a:prstGeom>
          <a:solidFill>
            <a:srgbClr val="FCFFE1"/>
          </a:solidFill>
          <a:ln w="44450">
            <a:solidFill>
              <a:srgbClr val="008000"/>
            </a:solidFill>
          </a:ln>
        </p:spPr>
        <p:txBody>
          <a:bodyPr wrap="square">
            <a:spAutoFit/>
          </a:bodyPr>
          <a:lstStyle/>
          <a:p>
            <a:pPr algn="ctr" rtl="1">
              <a:spcAft>
                <a:spcPts val="0"/>
              </a:spcAft>
            </a:pPr>
            <a:r>
              <a:rPr lang="fa-IR" sz="2400" b="1" dirty="0">
                <a:solidFill>
                  <a:srgbClr val="C00000"/>
                </a:solidFill>
                <a:latin typeface="Tahoma"/>
                <a:ea typeface="Calibri"/>
                <a:cs typeface="B Titr"/>
              </a:rPr>
              <a:t>1ـ هدایتگری  و بصیرت بخشی</a:t>
            </a:r>
            <a:endParaRPr lang="en-US" sz="2400" dirty="0">
              <a:solidFill>
                <a:srgbClr val="C00000"/>
              </a:solidFill>
              <a:latin typeface="Tahoma"/>
              <a:ea typeface="Calibri"/>
              <a:cs typeface="B Nazanin"/>
            </a:endParaRPr>
          </a:p>
          <a:p>
            <a:pPr algn="just" rtl="1">
              <a:lnSpc>
                <a:spcPct val="120000"/>
              </a:lnSpc>
            </a:pPr>
            <a:r>
              <a:rPr lang="fa-IR" sz="2400" b="1" dirty="0" smtClean="0">
                <a:solidFill>
                  <a:srgbClr val="000099"/>
                </a:solidFill>
                <a:latin typeface="Traditional Arabic" panose="02020603050405020304" pitchFamily="18" charset="-78"/>
                <a:cs typeface="B Traffic" pitchFamily="2" charset="-78"/>
              </a:rPr>
              <a:t>1/1ـ هدایت‌گری قرآن</a:t>
            </a:r>
            <a:r>
              <a:rPr lang="fa-IR" sz="2800" b="1" dirty="0" smtClean="0">
                <a:latin typeface="Traditional Arabic" pitchFamily="18" charset="-78"/>
                <a:cs typeface="B Nazanin" pitchFamily="2" charset="-78"/>
              </a:rPr>
              <a:t>:</a:t>
            </a:r>
            <a:endParaRPr lang="fa-IR" sz="2800" b="1" dirty="0">
              <a:latin typeface="Traditional Arabic" pitchFamily="18" charset="-78"/>
              <a:cs typeface="B Nazanin" pitchFamily="2" charset="-78"/>
            </a:endParaRPr>
          </a:p>
          <a:p>
            <a:pPr algn="just" rtl="1">
              <a:lnSpc>
                <a:spcPct val="120000"/>
              </a:lnSpc>
            </a:pPr>
            <a:r>
              <a:rPr lang="fa-IR" sz="2600" dirty="0" smtClean="0">
                <a:latin typeface="Traditional Arabic" pitchFamily="18" charset="-78"/>
                <a:cs typeface="Traditional Arabic" pitchFamily="18" charset="-78"/>
              </a:rPr>
              <a:t>يا </a:t>
            </a:r>
            <a:r>
              <a:rPr lang="fa-IR" sz="2600" dirty="0">
                <a:latin typeface="Traditional Arabic" pitchFamily="18" charset="-78"/>
                <a:cs typeface="Traditional Arabic" pitchFamily="18" charset="-78"/>
              </a:rPr>
              <a:t>أَهْلَ الْكِتابِ قَدْ جاءَكُمْ رَسُولُنا يُبَيِّنُ لَكُمْ كَثيراً مِمَّا كُنْتُمْ تُخْفُونَ مِنَ الْكِتابِ وَ يَعْفُوا عَنْ كَثيرٍ </a:t>
            </a:r>
            <a:r>
              <a:rPr lang="fa-IR" sz="2600" b="1" dirty="0">
                <a:latin typeface="Traditional Arabic" pitchFamily="18" charset="-78"/>
                <a:cs typeface="Traditional Arabic" pitchFamily="18" charset="-78"/>
              </a:rPr>
              <a:t>قَدْ جاءَكُمْ مِنَ اللَّهِ نُورٌ وَ كِتابٌ مُبينٌ * يَهْدي بِهِ اللَّهُ مَنِ اتَّبَعَ رِضْوانَهُ سُبُلَ السَّلامِ وَ يُخْرِجُهُمْ مِنَ الظُّلُماتِ إِلَى النُّورِ بِإِذْنِهِ وَ يَهْديهِمْ إِلى‏ صِراطٍ مُسْتَقيمٍ ً</a:t>
            </a:r>
          </a:p>
          <a:p>
            <a:pPr algn="just" rtl="1">
              <a:lnSpc>
                <a:spcPct val="120000"/>
              </a:lnSpc>
            </a:pPr>
            <a:r>
              <a:rPr lang="fa-IR" sz="1900" dirty="0">
                <a:solidFill>
                  <a:srgbClr val="000099"/>
                </a:solidFill>
                <a:cs typeface="B Nazanin" pitchFamily="2" charset="-78"/>
              </a:rPr>
              <a:t>اى اهل كتاب! پيامبر ما، كه بسيارى از حقايق كتاب آسمانى را كه شما كتمان مى‏كرديد روشن مى‏سازد، به سوى شما آمد؛ و از بسيارى از آن، (كه فعلًا افشاى آن مصلحت نيست،) صرف نظر مى‏نمايد. </a:t>
            </a:r>
            <a:r>
              <a:rPr lang="fa-IR" sz="1900" b="1" dirty="0">
                <a:solidFill>
                  <a:srgbClr val="000099"/>
                </a:solidFill>
                <a:cs typeface="B Nazanin" pitchFamily="2" charset="-78"/>
              </a:rPr>
              <a:t>(آرى،) از طرف خدا، نور و كتاب آشكارى به سوى شما آمد. خداوند به بركت آن (قرآن)، كسانى را كه از خشنودى او پيروى كنند، به راه‏هاى سلامت، هدايت مى‏كند؛ و به فرمان خود، از تاريكي‌ها به سوى روشنايى مى‏برد؛ و آن‌ها را به سوى راه راست، رهبرى مى‏نمايد. </a:t>
            </a:r>
            <a:r>
              <a:rPr lang="fa-IR" sz="1900" b="1" dirty="0">
                <a:solidFill>
                  <a:srgbClr val="660066"/>
                </a:solidFill>
                <a:cs typeface="B Nazanin" pitchFamily="2" charset="-78"/>
              </a:rPr>
              <a:t>(مائده/‌15و16</a:t>
            </a:r>
            <a:r>
              <a:rPr lang="fa-IR" sz="1900" b="1" dirty="0" smtClean="0">
                <a:solidFill>
                  <a:srgbClr val="660066"/>
                </a:solidFill>
                <a:cs typeface="B Nazanin" pitchFamily="2" charset="-78"/>
              </a:rPr>
              <a:t>) </a:t>
            </a:r>
          </a:p>
        </p:txBody>
      </p:sp>
    </p:spTree>
    <p:extLst>
      <p:ext uri="{BB962C8B-B14F-4D97-AF65-F5344CB8AC3E}">
        <p14:creationId xmlns:p14="http://schemas.microsoft.com/office/powerpoint/2010/main" val="312106244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1000"/>
                                        <p:tgtEl>
                                          <p:spTgt spid="30"/>
                                        </p:tgtEl>
                                      </p:cBhvr>
                                    </p:animEffect>
                                    <p:anim calcmode="lin" valueType="num">
                                      <p:cBhvr>
                                        <p:cTn id="20" dur="1000" fill="hold"/>
                                        <p:tgtEl>
                                          <p:spTgt spid="30"/>
                                        </p:tgtEl>
                                        <p:attrNameLst>
                                          <p:attrName>ppt_x</p:attrName>
                                        </p:attrNameLst>
                                      </p:cBhvr>
                                      <p:tavLst>
                                        <p:tav tm="0">
                                          <p:val>
                                            <p:strVal val="#ppt_x"/>
                                          </p:val>
                                        </p:tav>
                                        <p:tav tm="100000">
                                          <p:val>
                                            <p:strVal val="#ppt_x"/>
                                          </p:val>
                                        </p:tav>
                                      </p:tavLst>
                                    </p:anim>
                                    <p:anim calcmode="lin" valueType="num">
                                      <p:cBhvr>
                                        <p:cTn id="21"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1000"/>
                                        <p:tgtEl>
                                          <p:spTgt spid="14"/>
                                        </p:tgtEl>
                                      </p:cBhvr>
                                    </p:animEffect>
                                    <p:anim calcmode="lin" valueType="num">
                                      <p:cBhvr>
                                        <p:cTn id="27" dur="1000" fill="hold"/>
                                        <p:tgtEl>
                                          <p:spTgt spid="14"/>
                                        </p:tgtEl>
                                        <p:attrNameLst>
                                          <p:attrName>ppt_x</p:attrName>
                                        </p:attrNameLst>
                                      </p:cBhvr>
                                      <p:tavLst>
                                        <p:tav tm="0">
                                          <p:val>
                                            <p:strVal val="#ppt_x"/>
                                          </p:val>
                                        </p:tav>
                                        <p:tav tm="100000">
                                          <p:val>
                                            <p:strVal val="#ppt_x"/>
                                          </p:val>
                                        </p:tav>
                                      </p:tavLst>
                                    </p:anim>
                                    <p:anim calcmode="lin" valueType="num">
                                      <p:cBhvr>
                                        <p:cTn id="28"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fade">
                                      <p:cBhvr>
                                        <p:cTn id="33" dur="1000"/>
                                        <p:tgtEl>
                                          <p:spTgt spid="4"/>
                                        </p:tgtEl>
                                      </p:cBhvr>
                                    </p:animEffect>
                                    <p:anim calcmode="lin" valueType="num">
                                      <p:cBhvr>
                                        <p:cTn id="34" dur="1000" fill="hold"/>
                                        <p:tgtEl>
                                          <p:spTgt spid="4"/>
                                        </p:tgtEl>
                                        <p:attrNameLst>
                                          <p:attrName>ppt_x</p:attrName>
                                        </p:attrNameLst>
                                      </p:cBhvr>
                                      <p:tavLst>
                                        <p:tav tm="0">
                                          <p:val>
                                            <p:strVal val="#ppt_x"/>
                                          </p:val>
                                        </p:tav>
                                        <p:tav tm="100000">
                                          <p:val>
                                            <p:strVal val="#ppt_x"/>
                                          </p:val>
                                        </p:tav>
                                      </p:tavLst>
                                    </p:anim>
                                    <p:anim calcmode="lin" valueType="num">
                                      <p:cBhvr>
                                        <p:cTn id="3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10" grpId="0" animBg="1"/>
      <p:bldP spid="4" grpId="0" animBg="1"/>
      <p:bldP spid="7" grpId="0" animBg="1"/>
      <p:bldP spid="1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69000"/>
            <a:lum/>
          </a:blip>
          <a:srcRect/>
          <a:tile tx="0" ty="0" sx="100000" sy="100000" flip="none" algn="tl"/>
        </a:blipFill>
        <a:effectLst/>
      </p:bgPr>
    </p:bg>
    <p:spTree>
      <p:nvGrpSpPr>
        <p:cNvPr id="1" name=""/>
        <p:cNvGrpSpPr/>
        <p:nvPr/>
      </p:nvGrpSpPr>
      <p:grpSpPr>
        <a:xfrm>
          <a:off x="0" y="0"/>
          <a:ext cx="0" cy="0"/>
          <a:chOff x="0" y="0"/>
          <a:chExt cx="0" cy="0"/>
        </a:xfrm>
      </p:grpSpPr>
      <p:sp>
        <p:nvSpPr>
          <p:cNvPr id="30" name="Round Same Side Corner Rectangle 29"/>
          <p:cNvSpPr/>
          <p:nvPr/>
        </p:nvSpPr>
        <p:spPr>
          <a:xfrm>
            <a:off x="259307" y="1296537"/>
            <a:ext cx="11682484" cy="5374942"/>
          </a:xfrm>
          <a:prstGeom prst="round2SameRect">
            <a:avLst>
              <a:gd name="adj1" fmla="val 0"/>
              <a:gd name="adj2" fmla="val 9117"/>
            </a:avLst>
          </a:prstGeom>
          <a:solidFill>
            <a:srgbClr val="F8FEBE"/>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dirty="0"/>
          </a:p>
        </p:txBody>
      </p:sp>
      <p:sp>
        <p:nvSpPr>
          <p:cNvPr id="10" name="Round Same Side Corner Rectangle 9"/>
          <p:cNvSpPr/>
          <p:nvPr/>
        </p:nvSpPr>
        <p:spPr>
          <a:xfrm rot="10800000">
            <a:off x="259307" y="180453"/>
            <a:ext cx="11682484" cy="952312"/>
          </a:xfrm>
          <a:prstGeom prst="round2SameRect">
            <a:avLst>
              <a:gd name="adj1" fmla="val 0"/>
              <a:gd name="adj2" fmla="val 41080"/>
            </a:avLst>
          </a:prstGeom>
          <a:solidFill>
            <a:srgbClr val="DDF9FF"/>
          </a:solidFill>
          <a:ln w="3175">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dirty="0"/>
          </a:p>
        </p:txBody>
      </p:sp>
      <p:sp>
        <p:nvSpPr>
          <p:cNvPr id="7" name="Rounded Rectangle 6"/>
          <p:cNvSpPr/>
          <p:nvPr/>
        </p:nvSpPr>
        <p:spPr>
          <a:xfrm>
            <a:off x="3944203" y="217614"/>
            <a:ext cx="4233512" cy="798285"/>
          </a:xfrm>
          <a:prstGeom prst="round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20000"/>
              </a:lnSpc>
            </a:pPr>
            <a:r>
              <a:rPr lang="fa-IR" sz="2000" b="1" dirty="0" smtClean="0">
                <a:solidFill>
                  <a:schemeClr val="tx1"/>
                </a:solidFill>
                <a:cs typeface="B Traffic" pitchFamily="2" charset="-78"/>
              </a:rPr>
              <a:t>برخی </a:t>
            </a:r>
            <a:r>
              <a:rPr lang="fa-IR" sz="2000" b="1" dirty="0">
                <a:solidFill>
                  <a:schemeClr val="tx1"/>
                </a:solidFill>
                <a:cs typeface="B Traffic" pitchFamily="2" charset="-78"/>
              </a:rPr>
              <a:t>از ویژگی‌های </a:t>
            </a:r>
            <a:r>
              <a:rPr lang="fa-IR" sz="2000" b="1" dirty="0" smtClean="0">
                <a:solidFill>
                  <a:schemeClr val="tx1"/>
                </a:solidFill>
                <a:cs typeface="B Traffic" pitchFamily="2" charset="-78"/>
              </a:rPr>
              <a:t>قرآن ـ 2</a:t>
            </a:r>
            <a:endParaRPr lang="fa-IR" sz="2000" b="1" dirty="0">
              <a:solidFill>
                <a:schemeClr val="tx1"/>
              </a:solidFill>
              <a:cs typeface="B Traffic" pitchFamily="2" charset="-78"/>
            </a:endParaRPr>
          </a:p>
        </p:txBody>
      </p:sp>
      <p:sp>
        <p:nvSpPr>
          <p:cNvPr id="14" name="Rectangle 13"/>
          <p:cNvSpPr/>
          <p:nvPr/>
        </p:nvSpPr>
        <p:spPr>
          <a:xfrm>
            <a:off x="382137" y="1532035"/>
            <a:ext cx="11432437" cy="5029069"/>
          </a:xfrm>
          <a:prstGeom prst="rect">
            <a:avLst/>
          </a:prstGeom>
          <a:solidFill>
            <a:srgbClr val="FCFFE1"/>
          </a:solidFill>
          <a:ln w="44450">
            <a:solidFill>
              <a:srgbClr val="008000"/>
            </a:solidFill>
          </a:ln>
        </p:spPr>
        <p:txBody>
          <a:bodyPr wrap="square">
            <a:spAutoFit/>
          </a:bodyPr>
          <a:lstStyle/>
          <a:p>
            <a:pPr algn="ctr" rtl="1">
              <a:lnSpc>
                <a:spcPct val="120000"/>
              </a:lnSpc>
            </a:pPr>
            <a:r>
              <a:rPr lang="fa-IR" sz="2400" b="1" dirty="0">
                <a:solidFill>
                  <a:srgbClr val="C00000"/>
                </a:solidFill>
                <a:latin typeface="Tahoma"/>
                <a:ea typeface="Calibri"/>
                <a:cs typeface="B Titr"/>
              </a:rPr>
              <a:t>1ـ هدایتگری  و بصیرت بخشی</a:t>
            </a:r>
            <a:endParaRPr lang="en-US" sz="2400" dirty="0">
              <a:solidFill>
                <a:srgbClr val="C00000"/>
              </a:solidFill>
              <a:latin typeface="Tahoma"/>
              <a:ea typeface="Calibri"/>
              <a:cs typeface="B Nazanin"/>
            </a:endParaRPr>
          </a:p>
          <a:p>
            <a:pPr algn="just" rtl="1">
              <a:lnSpc>
                <a:spcPct val="120000"/>
              </a:lnSpc>
            </a:pPr>
            <a:r>
              <a:rPr lang="fa-IR" sz="2800" b="1" dirty="0" smtClean="0">
                <a:solidFill>
                  <a:srgbClr val="000099"/>
                </a:solidFill>
                <a:latin typeface="Traditional Arabic" panose="02020603050405020304" pitchFamily="18" charset="-78"/>
                <a:cs typeface="B Traffic" pitchFamily="2" charset="-78"/>
              </a:rPr>
              <a:t>1/2ـ بصیرت بخشی قرآن</a:t>
            </a:r>
            <a:r>
              <a:rPr lang="fa-IR" sz="3200" b="1" dirty="0" smtClean="0">
                <a:latin typeface="Traditional Arabic" pitchFamily="18" charset="-78"/>
                <a:cs typeface="B Nazanin" pitchFamily="2" charset="-78"/>
              </a:rPr>
              <a:t>:</a:t>
            </a:r>
            <a:endParaRPr lang="fa-IR" sz="3200" b="1" dirty="0">
              <a:latin typeface="Traditional Arabic" pitchFamily="18" charset="-78"/>
              <a:cs typeface="B Nazanin" pitchFamily="2" charset="-78"/>
            </a:endParaRPr>
          </a:p>
          <a:p>
            <a:pPr indent="180340" algn="ctr" rtl="1">
              <a:lnSpc>
                <a:spcPct val="110000"/>
              </a:lnSpc>
              <a:spcAft>
                <a:spcPts val="0"/>
              </a:spcAft>
            </a:pPr>
            <a:r>
              <a:rPr lang="ar-SA" sz="3200" b="1" dirty="0">
                <a:latin typeface="Times New Roman" panose="02020603050405020304" pitchFamily="18" charset="0"/>
                <a:ea typeface="Times New Roman" panose="02020603050405020304" pitchFamily="18" charset="0"/>
                <a:cs typeface="Traditional Arabic" panose="02020603050405020304" pitchFamily="18" charset="-78"/>
              </a:rPr>
              <a:t>قَدْ جاءَكُمْ </a:t>
            </a:r>
            <a:r>
              <a:rPr lang="ar-SA" sz="3200" b="1" dirty="0">
                <a:solidFill>
                  <a:srgbClr val="FF0000"/>
                </a:solidFill>
                <a:latin typeface="Times New Roman" panose="02020603050405020304" pitchFamily="18" charset="0"/>
                <a:ea typeface="Times New Roman" panose="02020603050405020304" pitchFamily="18" charset="0"/>
                <a:cs typeface="Traditional Arabic" panose="02020603050405020304" pitchFamily="18" charset="-78"/>
              </a:rPr>
              <a:t>بَصائِرُ</a:t>
            </a:r>
            <a:r>
              <a:rPr lang="ar-SA" sz="3200" b="1" dirty="0">
                <a:latin typeface="Times New Roman" panose="02020603050405020304" pitchFamily="18" charset="0"/>
                <a:ea typeface="Times New Roman" panose="02020603050405020304" pitchFamily="18" charset="0"/>
                <a:cs typeface="Traditional Arabic" panose="02020603050405020304" pitchFamily="18" charset="-78"/>
              </a:rPr>
              <a:t> مِنْ رَبِّكُمْ فَمَنْ </a:t>
            </a:r>
            <a:r>
              <a:rPr lang="ar-SA" sz="3200" b="1" dirty="0">
                <a:solidFill>
                  <a:srgbClr val="FF0000"/>
                </a:solidFill>
                <a:latin typeface="Times New Roman" panose="02020603050405020304" pitchFamily="18" charset="0"/>
                <a:ea typeface="Times New Roman" panose="02020603050405020304" pitchFamily="18" charset="0"/>
                <a:cs typeface="Traditional Arabic" panose="02020603050405020304" pitchFamily="18" charset="-78"/>
              </a:rPr>
              <a:t>أَبْصَرَ</a:t>
            </a:r>
            <a:r>
              <a:rPr lang="ar-SA" sz="3200" b="1" dirty="0">
                <a:latin typeface="Times New Roman" panose="02020603050405020304" pitchFamily="18" charset="0"/>
                <a:ea typeface="Times New Roman" panose="02020603050405020304" pitchFamily="18" charset="0"/>
                <a:cs typeface="Traditional Arabic" panose="02020603050405020304" pitchFamily="18" charset="-78"/>
              </a:rPr>
              <a:t> فَلِنَفْسِهِ وَ مَنْ عَمِيَ فَعَلَيْها </a:t>
            </a:r>
            <a:r>
              <a:rPr lang="ar-SA" sz="3200" dirty="0">
                <a:latin typeface="Times New Roman" panose="02020603050405020304" pitchFamily="18" charset="0"/>
                <a:ea typeface="Times New Roman" panose="02020603050405020304" pitchFamily="18" charset="0"/>
                <a:cs typeface="Traditional Arabic" panose="02020603050405020304" pitchFamily="18" charset="-78"/>
              </a:rPr>
              <a:t>وَ ما أَنَا عَلَيْكُمْ بِحَفيظٍ </a:t>
            </a:r>
            <a:endParaRPr lang="fa-IR" sz="3200" dirty="0">
              <a:latin typeface="Times New Roman" panose="02020603050405020304" pitchFamily="18" charset="0"/>
              <a:ea typeface="Times New Roman" panose="02020603050405020304" pitchFamily="18" charset="0"/>
              <a:cs typeface="Traditional Arabic" panose="02020603050405020304" pitchFamily="18" charset="-78"/>
            </a:endParaRPr>
          </a:p>
          <a:p>
            <a:pPr indent="180340" algn="ctr" rtl="1">
              <a:lnSpc>
                <a:spcPct val="110000"/>
              </a:lnSpc>
              <a:spcAft>
                <a:spcPts val="0"/>
              </a:spcAft>
            </a:pPr>
            <a:r>
              <a:rPr lang="fa-IR" dirty="0">
                <a:solidFill>
                  <a:srgbClr val="663300"/>
                </a:solidFill>
                <a:latin typeface="Times New Roman" panose="02020603050405020304" pitchFamily="18" charset="0"/>
                <a:ea typeface="Times New Roman" panose="02020603050405020304" pitchFamily="18" charset="0"/>
                <a:cs typeface="B Titr" pitchFamily="2" charset="-78"/>
              </a:rPr>
              <a:t>به تحقیق موجبات بصیرت از جانب پروردگارتان آمده، پس هر كه بينا گردد به سود خود اوست و هر كه نابينا شود به زيان خود اوست</a:t>
            </a:r>
            <a:r>
              <a:rPr lang="fa-IR" b="1" dirty="0">
                <a:solidFill>
                  <a:srgbClr val="663300"/>
                </a:solidFill>
                <a:latin typeface="Times New Roman" panose="02020603050405020304" pitchFamily="18" charset="0"/>
                <a:ea typeface="Times New Roman" panose="02020603050405020304" pitchFamily="18" charset="0"/>
                <a:cs typeface="B Nazanin" pitchFamily="2" charset="-78"/>
              </a:rPr>
              <a:t>‏</a:t>
            </a:r>
            <a:r>
              <a:rPr lang="en-US" b="1" dirty="0">
                <a:solidFill>
                  <a:srgbClr val="663300"/>
                </a:solidFill>
                <a:latin typeface="Times New Roman" panose="02020603050405020304" pitchFamily="18" charset="0"/>
                <a:ea typeface="Times New Roman" panose="02020603050405020304" pitchFamily="18" charset="0"/>
                <a:cs typeface="B Nazanin" pitchFamily="2" charset="-78"/>
              </a:rPr>
              <a:t>  </a:t>
            </a:r>
            <a:r>
              <a:rPr lang="fa-IR" b="1" dirty="0">
                <a:solidFill>
                  <a:srgbClr val="663300"/>
                </a:solidFill>
                <a:latin typeface="Times New Roman" panose="02020603050405020304" pitchFamily="18" charset="0"/>
                <a:ea typeface="Times New Roman" panose="02020603050405020304" pitchFamily="18" charset="0"/>
                <a:cs typeface="B Nazanin" pitchFamily="2" charset="-78"/>
              </a:rPr>
              <a:t>و من نگاهبان شما نيستم (و شما را بر قبول ايمان مجبور نمى‏كنم) (انعام/104)</a:t>
            </a:r>
            <a:r>
              <a:rPr lang="ar-SA" b="1" dirty="0">
                <a:solidFill>
                  <a:srgbClr val="663300"/>
                </a:solidFill>
                <a:latin typeface="Times New Roman" panose="02020603050405020304" pitchFamily="18" charset="0"/>
                <a:ea typeface="Times New Roman" panose="02020603050405020304" pitchFamily="18" charset="0"/>
                <a:cs typeface="B Nazanin" pitchFamily="2" charset="-78"/>
              </a:rPr>
              <a:t> </a:t>
            </a:r>
            <a:endParaRPr lang="en-US" b="1" dirty="0">
              <a:solidFill>
                <a:srgbClr val="663300"/>
              </a:solidFill>
              <a:latin typeface="Times New Roman" panose="02020603050405020304" pitchFamily="18" charset="0"/>
              <a:ea typeface="Times New Roman" panose="02020603050405020304" pitchFamily="18" charset="0"/>
              <a:cs typeface="B Nazanin" pitchFamily="2" charset="-78"/>
            </a:endParaRPr>
          </a:p>
          <a:p>
            <a:pPr algn="just" rtl="1">
              <a:lnSpc>
                <a:spcPct val="120000"/>
              </a:lnSpc>
            </a:pPr>
            <a:r>
              <a:rPr lang="fa-IR" sz="2000" dirty="0">
                <a:cs typeface="B Titr" panose="00000700000000000000" pitchFamily="2" charset="-78"/>
              </a:rPr>
              <a:t>همة آیات قرآن و دستورات شریعت، </a:t>
            </a:r>
            <a:r>
              <a:rPr lang="fa-IR" sz="2000" dirty="0">
                <a:solidFill>
                  <a:srgbClr val="6600CC"/>
                </a:solidFill>
                <a:cs typeface="B Titr" panose="00000700000000000000" pitchFamily="2" charset="-78"/>
              </a:rPr>
              <a:t>بیان عوامل بصیرت‌آفرین </a:t>
            </a:r>
            <a:r>
              <a:rPr lang="fa-IR" sz="2000" dirty="0">
                <a:cs typeface="B Titr" panose="00000700000000000000" pitchFamily="2" charset="-78"/>
              </a:rPr>
              <a:t>و بیانگر علل و زمینه‌های بينايي و روشنايي دل است </a:t>
            </a:r>
            <a:r>
              <a:rPr lang="fa-IR" sz="2000" dirty="0">
                <a:solidFill>
                  <a:srgbClr val="660033"/>
                </a:solidFill>
                <a:cs typeface="B Titr" panose="00000700000000000000" pitchFamily="2" charset="-78"/>
              </a:rPr>
              <a:t>که اگر كسي به ديده بصيرت به آن‌ها بنگرد به سود خود او است </a:t>
            </a:r>
            <a:r>
              <a:rPr lang="fa-IR" sz="2000" dirty="0">
                <a:cs typeface="B Titr" panose="00000700000000000000" pitchFamily="2" charset="-78"/>
              </a:rPr>
              <a:t>و [</a:t>
            </a:r>
            <a:r>
              <a:rPr lang="fa-IR" sz="2000" dirty="0">
                <a:solidFill>
                  <a:srgbClr val="FF0000"/>
                </a:solidFill>
                <a:cs typeface="B Titr" panose="00000700000000000000" pitchFamily="2" charset="-78"/>
              </a:rPr>
              <a:t>چشمش بینا و حقیقت بین شود</a:t>
            </a:r>
            <a:r>
              <a:rPr lang="fa-IR" sz="2000" dirty="0">
                <a:cs typeface="B Titr" panose="00000700000000000000" pitchFamily="2" charset="-78"/>
              </a:rPr>
              <a:t>] و هر كس از سر بصيرت به آن‌ها ننگرد به زيان خود اوست و [</a:t>
            </a:r>
            <a:r>
              <a:rPr lang="fa-IR" sz="2000" dirty="0">
                <a:solidFill>
                  <a:srgbClr val="FF0000"/>
                </a:solidFill>
                <a:cs typeface="B Titr" panose="00000700000000000000" pitchFamily="2" charset="-78"/>
              </a:rPr>
              <a:t>در کوری و عدم دیدن حقایق می‌ماند</a:t>
            </a:r>
            <a:r>
              <a:rPr lang="fa-IR" sz="2000" dirty="0">
                <a:cs typeface="B Titr" panose="00000700000000000000" pitchFamily="2" charset="-78"/>
              </a:rPr>
              <a:t>].</a:t>
            </a:r>
          </a:p>
          <a:p>
            <a:pPr algn="just" rtl="1">
              <a:lnSpc>
                <a:spcPct val="150000"/>
              </a:lnSpc>
            </a:pPr>
            <a:r>
              <a:rPr lang="fa-IR" sz="2800" b="1" dirty="0">
                <a:latin typeface="Traditional Arabic" pitchFamily="18" charset="-78"/>
                <a:cs typeface="Traditional Arabic" pitchFamily="18" charset="-78"/>
              </a:rPr>
              <a:t>هذا بَصائِرُ لِلنَّاسِ </a:t>
            </a:r>
            <a:r>
              <a:rPr lang="fa-IR" sz="2000" b="1" dirty="0" smtClean="0">
                <a:solidFill>
                  <a:srgbClr val="660066"/>
                </a:solidFill>
                <a:cs typeface="B Nazanin" pitchFamily="2" charset="-78"/>
              </a:rPr>
              <a:t>(</a:t>
            </a:r>
            <a:r>
              <a:rPr lang="fa-IR" sz="2000" b="1" dirty="0">
                <a:solidFill>
                  <a:srgbClr val="660066"/>
                </a:solidFill>
                <a:cs typeface="B Nazanin" pitchFamily="2" charset="-78"/>
              </a:rPr>
              <a:t>جاثيه/20)</a:t>
            </a:r>
          </a:p>
          <a:p>
            <a:pPr algn="just" rtl="1">
              <a:lnSpc>
                <a:spcPct val="150000"/>
              </a:lnSpc>
            </a:pPr>
            <a:r>
              <a:rPr lang="fa-IR" sz="2800" b="1" dirty="0" smtClean="0">
                <a:latin typeface="Traditional Arabic" pitchFamily="18" charset="-78"/>
                <a:cs typeface="Traditional Arabic" pitchFamily="18" charset="-78"/>
              </a:rPr>
              <a:t>هذا </a:t>
            </a:r>
            <a:r>
              <a:rPr lang="fa-IR" sz="2800" b="1" dirty="0">
                <a:latin typeface="Traditional Arabic" pitchFamily="18" charset="-78"/>
                <a:cs typeface="Traditional Arabic" pitchFamily="18" charset="-78"/>
              </a:rPr>
              <a:t>بَصائِرُ مِنْ </a:t>
            </a:r>
            <a:r>
              <a:rPr lang="fa-IR" sz="2800" b="1" dirty="0" smtClean="0">
                <a:latin typeface="Traditional Arabic" pitchFamily="18" charset="-78"/>
                <a:cs typeface="Traditional Arabic" pitchFamily="18" charset="-78"/>
              </a:rPr>
              <a:t>رَبِّكُمْ</a:t>
            </a:r>
            <a:r>
              <a:rPr lang="fa-IR" sz="2000" dirty="0" smtClean="0">
                <a:solidFill>
                  <a:srgbClr val="000099"/>
                </a:solidFill>
                <a:cs typeface="B Nazanin" pitchFamily="2" charset="-78"/>
              </a:rPr>
              <a:t>. </a:t>
            </a:r>
            <a:r>
              <a:rPr lang="fa-IR" sz="2000" b="1" dirty="0">
                <a:solidFill>
                  <a:srgbClr val="660066"/>
                </a:solidFill>
                <a:cs typeface="B Nazanin" pitchFamily="2" charset="-78"/>
              </a:rPr>
              <a:t>(أعراف/203)</a:t>
            </a:r>
            <a:endParaRPr lang="en-US" sz="2400" dirty="0">
              <a:cs typeface="2  Titr" pitchFamily="2" charset="-78"/>
            </a:endParaRPr>
          </a:p>
          <a:p>
            <a:pPr algn="just" rtl="1">
              <a:lnSpc>
                <a:spcPct val="120000"/>
              </a:lnSpc>
            </a:pPr>
            <a:endParaRPr lang="fa-IR" sz="1900" b="1" dirty="0">
              <a:solidFill>
                <a:srgbClr val="660066"/>
              </a:solidFill>
              <a:cs typeface="B Nazanin" pitchFamily="2" charset="-78"/>
            </a:endParaRPr>
          </a:p>
        </p:txBody>
      </p:sp>
    </p:spTree>
    <p:extLst>
      <p:ext uri="{BB962C8B-B14F-4D97-AF65-F5344CB8AC3E}">
        <p14:creationId xmlns:p14="http://schemas.microsoft.com/office/powerpoint/2010/main" val="93500676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1000"/>
                                        <p:tgtEl>
                                          <p:spTgt spid="30"/>
                                        </p:tgtEl>
                                      </p:cBhvr>
                                    </p:animEffect>
                                    <p:anim calcmode="lin" valueType="num">
                                      <p:cBhvr>
                                        <p:cTn id="20" dur="1000" fill="hold"/>
                                        <p:tgtEl>
                                          <p:spTgt spid="30"/>
                                        </p:tgtEl>
                                        <p:attrNameLst>
                                          <p:attrName>ppt_x</p:attrName>
                                        </p:attrNameLst>
                                      </p:cBhvr>
                                      <p:tavLst>
                                        <p:tav tm="0">
                                          <p:val>
                                            <p:strVal val="#ppt_x"/>
                                          </p:val>
                                        </p:tav>
                                        <p:tav tm="100000">
                                          <p:val>
                                            <p:strVal val="#ppt_x"/>
                                          </p:val>
                                        </p:tav>
                                      </p:tavLst>
                                    </p:anim>
                                    <p:anim calcmode="lin" valueType="num">
                                      <p:cBhvr>
                                        <p:cTn id="21"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1000"/>
                                        <p:tgtEl>
                                          <p:spTgt spid="14"/>
                                        </p:tgtEl>
                                      </p:cBhvr>
                                    </p:animEffect>
                                    <p:anim calcmode="lin" valueType="num">
                                      <p:cBhvr>
                                        <p:cTn id="27" dur="1000" fill="hold"/>
                                        <p:tgtEl>
                                          <p:spTgt spid="14"/>
                                        </p:tgtEl>
                                        <p:attrNameLst>
                                          <p:attrName>ppt_x</p:attrName>
                                        </p:attrNameLst>
                                      </p:cBhvr>
                                      <p:tavLst>
                                        <p:tav tm="0">
                                          <p:val>
                                            <p:strVal val="#ppt_x"/>
                                          </p:val>
                                        </p:tav>
                                        <p:tav tm="100000">
                                          <p:val>
                                            <p:strVal val="#ppt_x"/>
                                          </p:val>
                                        </p:tav>
                                      </p:tavLst>
                                    </p:anim>
                                    <p:anim calcmode="lin" valueType="num">
                                      <p:cBhvr>
                                        <p:cTn id="28"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10" grpId="0" animBg="1"/>
      <p:bldP spid="7" grpId="0" animBg="1"/>
      <p:bldP spid="1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69000"/>
            <a:lum/>
          </a:blip>
          <a:srcRect/>
          <a:tile tx="0" ty="0" sx="100000" sy="100000" flip="none" algn="tl"/>
        </a:blipFill>
        <a:effectLst/>
      </p:bgPr>
    </p:bg>
    <p:spTree>
      <p:nvGrpSpPr>
        <p:cNvPr id="1" name=""/>
        <p:cNvGrpSpPr/>
        <p:nvPr/>
      </p:nvGrpSpPr>
      <p:grpSpPr>
        <a:xfrm>
          <a:off x="0" y="0"/>
          <a:ext cx="0" cy="0"/>
          <a:chOff x="0" y="0"/>
          <a:chExt cx="0" cy="0"/>
        </a:xfrm>
      </p:grpSpPr>
      <p:sp>
        <p:nvSpPr>
          <p:cNvPr id="30" name="Round Same Side Corner Rectangle 29"/>
          <p:cNvSpPr/>
          <p:nvPr/>
        </p:nvSpPr>
        <p:spPr>
          <a:xfrm>
            <a:off x="259307" y="1296537"/>
            <a:ext cx="11682484" cy="5374942"/>
          </a:xfrm>
          <a:prstGeom prst="round2SameRect">
            <a:avLst>
              <a:gd name="adj1" fmla="val 0"/>
              <a:gd name="adj2" fmla="val 9117"/>
            </a:avLst>
          </a:prstGeom>
          <a:solidFill>
            <a:srgbClr val="F8FEBE"/>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dirty="0"/>
          </a:p>
        </p:txBody>
      </p:sp>
      <p:sp>
        <p:nvSpPr>
          <p:cNvPr id="10" name="Round Same Side Corner Rectangle 9"/>
          <p:cNvSpPr/>
          <p:nvPr/>
        </p:nvSpPr>
        <p:spPr>
          <a:xfrm rot="10800000">
            <a:off x="259307" y="180453"/>
            <a:ext cx="11682484" cy="952312"/>
          </a:xfrm>
          <a:prstGeom prst="round2SameRect">
            <a:avLst>
              <a:gd name="adj1" fmla="val 0"/>
              <a:gd name="adj2" fmla="val 41080"/>
            </a:avLst>
          </a:prstGeom>
          <a:solidFill>
            <a:srgbClr val="DDF9FF"/>
          </a:solidFill>
          <a:ln w="3175">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dirty="0"/>
          </a:p>
        </p:txBody>
      </p:sp>
      <p:sp>
        <p:nvSpPr>
          <p:cNvPr id="7" name="Rounded Rectangle 6"/>
          <p:cNvSpPr/>
          <p:nvPr/>
        </p:nvSpPr>
        <p:spPr>
          <a:xfrm>
            <a:off x="3944203" y="217614"/>
            <a:ext cx="4233512" cy="798285"/>
          </a:xfrm>
          <a:prstGeom prst="round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20000"/>
              </a:lnSpc>
            </a:pPr>
            <a:r>
              <a:rPr lang="fa-IR" sz="2000" b="1" dirty="0" smtClean="0">
                <a:solidFill>
                  <a:schemeClr val="tx1"/>
                </a:solidFill>
                <a:cs typeface="B Traffic" pitchFamily="2" charset="-78"/>
              </a:rPr>
              <a:t>برخی </a:t>
            </a:r>
            <a:r>
              <a:rPr lang="fa-IR" sz="2000" b="1" dirty="0">
                <a:solidFill>
                  <a:schemeClr val="tx1"/>
                </a:solidFill>
                <a:cs typeface="B Traffic" pitchFamily="2" charset="-78"/>
              </a:rPr>
              <a:t>از ویژگی‌های </a:t>
            </a:r>
            <a:r>
              <a:rPr lang="fa-IR" sz="2000" b="1" dirty="0" smtClean="0">
                <a:solidFill>
                  <a:schemeClr val="tx1"/>
                </a:solidFill>
                <a:cs typeface="B Traffic" pitchFamily="2" charset="-78"/>
              </a:rPr>
              <a:t>قرآن ـ 3</a:t>
            </a:r>
            <a:endParaRPr lang="fa-IR" sz="2000" b="1" dirty="0">
              <a:solidFill>
                <a:schemeClr val="tx1"/>
              </a:solidFill>
              <a:cs typeface="B Traffic" pitchFamily="2" charset="-78"/>
            </a:endParaRPr>
          </a:p>
        </p:txBody>
      </p:sp>
      <p:sp>
        <p:nvSpPr>
          <p:cNvPr id="14" name="Rectangle 13"/>
          <p:cNvSpPr/>
          <p:nvPr/>
        </p:nvSpPr>
        <p:spPr>
          <a:xfrm>
            <a:off x="382137" y="1436499"/>
            <a:ext cx="11432437" cy="2492990"/>
          </a:xfrm>
          <a:prstGeom prst="rect">
            <a:avLst/>
          </a:prstGeom>
          <a:solidFill>
            <a:srgbClr val="FCFFE1"/>
          </a:solidFill>
          <a:ln w="44450">
            <a:solidFill>
              <a:srgbClr val="008000"/>
            </a:solidFill>
          </a:ln>
        </p:spPr>
        <p:txBody>
          <a:bodyPr wrap="square">
            <a:spAutoFit/>
          </a:bodyPr>
          <a:lstStyle/>
          <a:p>
            <a:pPr algn="ctr" rtl="1">
              <a:lnSpc>
                <a:spcPct val="120000"/>
              </a:lnSpc>
            </a:pPr>
            <a:r>
              <a:rPr lang="fa-IR" sz="2400" b="1" dirty="0" smtClean="0">
                <a:solidFill>
                  <a:srgbClr val="C00000"/>
                </a:solidFill>
                <a:latin typeface="Traditional Arabic" panose="02020603050405020304" pitchFamily="18" charset="-78"/>
                <a:cs typeface="B Titr" panose="00000700000000000000" pitchFamily="2" charset="-78"/>
              </a:rPr>
              <a:t>2ـ قرآن، آخرین و کامل‌ترین کتاب آسمانی </a:t>
            </a:r>
          </a:p>
          <a:p>
            <a:pPr algn="just" rtl="1">
              <a:lnSpc>
                <a:spcPct val="150000"/>
              </a:lnSpc>
            </a:pPr>
            <a:r>
              <a:rPr lang="fa-IR" b="1" dirty="0">
                <a:cs typeface="B Nazanin" pitchFamily="2" charset="-78"/>
              </a:rPr>
              <a:t>خداوند می‌فرماید: «</a:t>
            </a:r>
            <a:r>
              <a:rPr lang="fa-IR" sz="2400" b="1" dirty="0">
                <a:latin typeface="Traditional Arabic" pitchFamily="18" charset="-78"/>
                <a:cs typeface="Traditional Arabic" pitchFamily="18" charset="-78"/>
              </a:rPr>
              <a:t>ما كانَ مُحَمَّدٌ أَبا أَحَدٍ مِنْ رِجالِكُمْ وَ لكِنْ رَسُولَ اللَّهِ وَ خاتَمَ النَّبِيِّينَ</a:t>
            </a:r>
            <a:r>
              <a:rPr lang="fa-IR" sz="1600" b="1" dirty="0">
                <a:cs typeface="B Nazanin" pitchFamily="2" charset="-78"/>
              </a:rPr>
              <a:t>  </a:t>
            </a:r>
            <a:r>
              <a:rPr lang="fa-IR" sz="2400" dirty="0">
                <a:latin typeface="Traditional Arabic" pitchFamily="18" charset="-78"/>
                <a:cs typeface="Traditional Arabic" pitchFamily="18" charset="-78"/>
              </a:rPr>
              <a:t>وَ كانَ اللَّهُ بِكُلِّ شَيْ‏ءٍ عَليماً </a:t>
            </a:r>
          </a:p>
          <a:p>
            <a:pPr algn="just" rtl="1">
              <a:lnSpc>
                <a:spcPct val="150000"/>
              </a:lnSpc>
            </a:pPr>
            <a:r>
              <a:rPr lang="fa-IR" sz="2000" b="1" dirty="0">
                <a:cs typeface="B Titr" pitchFamily="2" charset="-78"/>
              </a:rPr>
              <a:t>محمّد پدر هيچ يك از مردان شما نيست، ولى فرستاده خدا و خاتم پيامبران است. </a:t>
            </a:r>
            <a:r>
              <a:rPr lang="fa-IR" sz="2000" b="1" dirty="0">
                <a:cs typeface="B Nazanin" pitchFamily="2" charset="-78"/>
              </a:rPr>
              <a:t>و خدا همواره بر هر چيزى داناست»‏</a:t>
            </a:r>
            <a:r>
              <a:rPr lang="fa-IR" sz="2000" b="1" dirty="0">
                <a:solidFill>
                  <a:srgbClr val="660066"/>
                </a:solidFill>
                <a:cs typeface="B Nazanin" pitchFamily="2" charset="-78"/>
              </a:rPr>
              <a:t>(احزاب/40)</a:t>
            </a:r>
          </a:p>
          <a:p>
            <a:pPr algn="just" rtl="1">
              <a:lnSpc>
                <a:spcPct val="150000"/>
              </a:lnSpc>
            </a:pPr>
            <a:r>
              <a:rPr lang="fa-IR" sz="2000" b="1" spc="-50" dirty="0">
                <a:solidFill>
                  <a:srgbClr val="0000CC"/>
                </a:solidFill>
                <a:cs typeface="B Titr" pitchFamily="2" charset="-78"/>
              </a:rPr>
              <a:t>بدیهی است پیام و کتابی که توسط </a:t>
            </a:r>
            <a:r>
              <a:rPr lang="fa-IR" sz="2000" b="1" spc="-50" dirty="0">
                <a:solidFill>
                  <a:srgbClr val="C00000"/>
                </a:solidFill>
                <a:cs typeface="B Titr" pitchFamily="2" charset="-78"/>
              </a:rPr>
              <a:t>آخرین</a:t>
            </a:r>
            <a:r>
              <a:rPr lang="fa-IR" sz="2000" b="1" spc="-50" dirty="0">
                <a:solidFill>
                  <a:srgbClr val="0000CC"/>
                </a:solidFill>
                <a:cs typeface="B Titr" pitchFamily="2" charset="-78"/>
              </a:rPr>
              <a:t> پیامبرش نازل می‌شود باید </a:t>
            </a:r>
            <a:r>
              <a:rPr lang="fa-IR" sz="2000" b="1" spc="-50" dirty="0">
                <a:solidFill>
                  <a:srgbClr val="C00000"/>
                </a:solidFill>
                <a:cs typeface="B Titr" pitchFamily="2" charset="-78"/>
              </a:rPr>
              <a:t>کامل‌ترین</a:t>
            </a:r>
            <a:r>
              <a:rPr lang="fa-IR" sz="2000" b="1" spc="-50" dirty="0">
                <a:solidFill>
                  <a:srgbClr val="0000CC"/>
                </a:solidFill>
                <a:cs typeface="B Titr" pitchFamily="2" charset="-78"/>
              </a:rPr>
              <a:t> آن‌ها تا ابد باشد. زیرا اگر به همراه </a:t>
            </a:r>
            <a:r>
              <a:rPr lang="fa-IR" sz="2000" b="1" spc="-50" dirty="0">
                <a:solidFill>
                  <a:srgbClr val="C00000"/>
                </a:solidFill>
                <a:cs typeface="B Titr" pitchFamily="2" charset="-78"/>
              </a:rPr>
              <a:t>آخرین</a:t>
            </a:r>
            <a:r>
              <a:rPr lang="fa-IR" sz="2000" b="1" spc="-50" dirty="0">
                <a:solidFill>
                  <a:srgbClr val="0000CC"/>
                </a:solidFill>
                <a:cs typeface="B Titr" pitchFamily="2" charset="-78"/>
              </a:rPr>
              <a:t> سفیرش </a:t>
            </a:r>
            <a:r>
              <a:rPr lang="fa-IR" sz="2000" b="1" spc="-50" dirty="0">
                <a:solidFill>
                  <a:srgbClr val="C00000"/>
                </a:solidFill>
                <a:cs typeface="B Titr" pitchFamily="2" charset="-78"/>
              </a:rPr>
              <a:t>کامل‌ترین</a:t>
            </a:r>
            <a:r>
              <a:rPr lang="fa-IR" sz="2000" b="1" spc="-50" dirty="0">
                <a:solidFill>
                  <a:srgbClr val="0000CC"/>
                </a:solidFill>
                <a:cs typeface="B Titr" pitchFamily="2" charset="-78"/>
              </a:rPr>
              <a:t> کتاب نازل نشود، </a:t>
            </a:r>
            <a:r>
              <a:rPr lang="fa-IR" sz="2000" b="1" spc="-50" dirty="0">
                <a:solidFill>
                  <a:srgbClr val="006600"/>
                </a:solidFill>
                <a:cs typeface="B Titr" pitchFamily="2" charset="-78"/>
              </a:rPr>
              <a:t>برنامه هدایت بشر ناقص بوده </a:t>
            </a:r>
            <a:r>
              <a:rPr lang="fa-IR" sz="2000" b="1" spc="-50" dirty="0">
                <a:solidFill>
                  <a:srgbClr val="0000CC"/>
                </a:solidFill>
                <a:cs typeface="B Titr" pitchFamily="2" charset="-78"/>
              </a:rPr>
              <a:t>و با خاتمیت پیامبر </a:t>
            </a:r>
            <a:r>
              <a:rPr lang="fa-IR" sz="2000" b="1" spc="-50" dirty="0">
                <a:solidFill>
                  <a:srgbClr val="0000CC"/>
                </a:solidFill>
                <a:latin typeface="Traditional Arabic" pitchFamily="18" charset="-78"/>
                <a:cs typeface="Traditional Arabic" pitchFamily="18" charset="-78"/>
              </a:rPr>
              <a:t>صلی‌الله‌وعلیه‌وآله‌وسلم</a:t>
            </a:r>
            <a:r>
              <a:rPr lang="fa-IR" sz="2000" b="1" spc="-50" dirty="0">
                <a:solidFill>
                  <a:srgbClr val="0000CC"/>
                </a:solidFill>
                <a:cs typeface="B Titr" pitchFamily="2" charset="-78"/>
              </a:rPr>
              <a:t> سازگار نیست</a:t>
            </a:r>
            <a:r>
              <a:rPr lang="fa-IR" sz="2000" b="1" spc="-50" dirty="0" smtClean="0">
                <a:solidFill>
                  <a:srgbClr val="0000CC"/>
                </a:solidFill>
                <a:cs typeface="B Titr" pitchFamily="2" charset="-78"/>
              </a:rPr>
              <a:t>.</a:t>
            </a:r>
            <a:endParaRPr lang="fa-IR" sz="1600" b="1" spc="-50" dirty="0">
              <a:solidFill>
                <a:srgbClr val="660066"/>
              </a:solidFill>
              <a:cs typeface="B Nazanin" pitchFamily="2" charset="-78"/>
            </a:endParaRPr>
          </a:p>
        </p:txBody>
      </p:sp>
      <p:sp>
        <p:nvSpPr>
          <p:cNvPr id="6" name="Rectangle 5"/>
          <p:cNvSpPr/>
          <p:nvPr/>
        </p:nvSpPr>
        <p:spPr>
          <a:xfrm>
            <a:off x="384330" y="4178759"/>
            <a:ext cx="11432437" cy="2077492"/>
          </a:xfrm>
          <a:prstGeom prst="rect">
            <a:avLst/>
          </a:prstGeom>
          <a:solidFill>
            <a:srgbClr val="FCFFE1"/>
          </a:solidFill>
          <a:ln w="44450">
            <a:solidFill>
              <a:srgbClr val="008000"/>
            </a:solidFill>
          </a:ln>
        </p:spPr>
        <p:txBody>
          <a:bodyPr wrap="square">
            <a:spAutoFit/>
          </a:bodyPr>
          <a:lstStyle/>
          <a:p>
            <a:pPr algn="ctr" rtl="1">
              <a:lnSpc>
                <a:spcPct val="150000"/>
              </a:lnSpc>
            </a:pPr>
            <a:r>
              <a:rPr lang="fa-IR" sz="2400" b="1" dirty="0" smtClean="0">
                <a:solidFill>
                  <a:srgbClr val="C00000"/>
                </a:solidFill>
                <a:latin typeface="Traditional Arabic" panose="02020603050405020304" pitchFamily="18" charset="-78"/>
                <a:cs typeface="B Titr" panose="00000700000000000000" pitchFamily="2" charset="-78"/>
              </a:rPr>
              <a:t>3ـ قطعیت </a:t>
            </a:r>
            <a:r>
              <a:rPr lang="fa-IR" sz="2400" b="1" dirty="0">
                <a:solidFill>
                  <a:srgbClr val="C00000"/>
                </a:solidFill>
                <a:latin typeface="Traditional Arabic" panose="02020603050405020304" pitchFamily="18" charset="-78"/>
                <a:cs typeface="B Titr" panose="00000700000000000000" pitchFamily="2" charset="-78"/>
              </a:rPr>
              <a:t>و حقانیت قرآن</a:t>
            </a:r>
            <a:endParaRPr lang="en-US" sz="2400" b="1" dirty="0">
              <a:solidFill>
                <a:srgbClr val="C00000"/>
              </a:solidFill>
              <a:latin typeface="Traditional Arabic" panose="02020603050405020304" pitchFamily="18" charset="-78"/>
              <a:cs typeface="B Titr" panose="00000700000000000000" pitchFamily="2" charset="-78"/>
            </a:endParaRPr>
          </a:p>
          <a:p>
            <a:pPr algn="just" rtl="1">
              <a:lnSpc>
                <a:spcPct val="150000"/>
              </a:lnSpc>
            </a:pPr>
            <a:r>
              <a:rPr lang="fa-IR" b="1" dirty="0">
                <a:latin typeface="Traditional Arabic" panose="02020603050405020304" pitchFamily="18" charset="-78"/>
                <a:cs typeface="B Titr" panose="00000700000000000000" pitchFamily="2" charset="-78"/>
              </a:rPr>
              <a:t>منظور از قطعیت و حقانیت قرآن؛ اعتقاد و باور قلبی به این است که قرآن بدون هیچ تردیدی از جانب خدای متعال نازل شده و آن‌چه در این قرآن آمده همه‌اش مطابق با واقع و صدق محض است. </a:t>
            </a:r>
            <a:r>
              <a:rPr lang="fa-IR" b="1" dirty="0" smtClean="0">
                <a:latin typeface="Traditional Arabic" panose="02020603050405020304" pitchFamily="18" charset="-78"/>
                <a:cs typeface="B Titr" panose="00000700000000000000" pitchFamily="2" charset="-78"/>
              </a:rPr>
              <a:t>‌ </a:t>
            </a:r>
            <a:r>
              <a:rPr lang="fa-IR" sz="2000" b="1" dirty="0" smtClean="0">
                <a:solidFill>
                  <a:srgbClr val="0000CC"/>
                </a:solidFill>
                <a:latin typeface="Traditional Arabic" panose="02020603050405020304" pitchFamily="18" charset="-78"/>
                <a:cs typeface="B Traffic" pitchFamily="2" charset="-78"/>
              </a:rPr>
              <a:t>خدای </a:t>
            </a:r>
            <a:r>
              <a:rPr lang="fa-IR" sz="2000" b="1" dirty="0">
                <a:solidFill>
                  <a:srgbClr val="0000CC"/>
                </a:solidFill>
                <a:latin typeface="Traditional Arabic" panose="02020603050405020304" pitchFamily="18" charset="-78"/>
                <a:cs typeface="B Traffic" pitchFamily="2" charset="-78"/>
              </a:rPr>
              <a:t>سبحان </a:t>
            </a:r>
            <a:r>
              <a:rPr lang="fa-IR" sz="2000" b="1" dirty="0" smtClean="0">
                <a:solidFill>
                  <a:srgbClr val="0000CC"/>
                </a:solidFill>
                <a:latin typeface="Traditional Arabic" panose="02020603050405020304" pitchFamily="18" charset="-78"/>
                <a:cs typeface="B Traffic" pitchFamily="2" charset="-78"/>
              </a:rPr>
              <a:t>می‌فرماید:  </a:t>
            </a:r>
            <a:r>
              <a:rPr lang="fa-IR" sz="2400" b="1" dirty="0" smtClean="0">
                <a:latin typeface="Traditional Arabic" pitchFamily="18" charset="-78"/>
                <a:cs typeface="Traditional Arabic" pitchFamily="18" charset="-78"/>
              </a:rPr>
              <a:t>تَنْزيلُ </a:t>
            </a:r>
            <a:r>
              <a:rPr lang="fa-IR" sz="2400" b="1" dirty="0">
                <a:latin typeface="Traditional Arabic" pitchFamily="18" charset="-78"/>
                <a:cs typeface="Traditional Arabic" pitchFamily="18" charset="-78"/>
              </a:rPr>
              <a:t>الْكِتابِ لا رَيْبَ فيهِ مِنْ رَبِّ الْعالَمينَ‏ </a:t>
            </a:r>
          </a:p>
          <a:p>
            <a:pPr algn="just" rtl="1">
              <a:lnSpc>
                <a:spcPct val="150000"/>
              </a:lnSpc>
            </a:pPr>
            <a:r>
              <a:rPr lang="fa-IR" sz="2000" b="1" spc="-100" dirty="0">
                <a:solidFill>
                  <a:srgbClr val="0000CC"/>
                </a:solidFill>
                <a:latin typeface="Traditional Arabic" panose="02020603050405020304" pitchFamily="18" charset="-78"/>
                <a:cs typeface="B Zar" pitchFamily="2" charset="-78"/>
              </a:rPr>
              <a:t>نازل شدن اين كتاب بدون هیچ شک و تردیدی از طرف پروردگار جهانیان است.</a:t>
            </a:r>
            <a:r>
              <a:rPr lang="fa-IR" b="1" dirty="0">
                <a:latin typeface="Traditional Arabic" panose="02020603050405020304" pitchFamily="18" charset="-78"/>
                <a:cs typeface="B Titr" panose="00000700000000000000" pitchFamily="2" charset="-78"/>
              </a:rPr>
              <a:t> </a:t>
            </a:r>
            <a:r>
              <a:rPr lang="fa-IR" sz="1600" b="1" dirty="0">
                <a:solidFill>
                  <a:srgbClr val="660066"/>
                </a:solidFill>
                <a:cs typeface="B Nazanin" pitchFamily="2" charset="-78"/>
              </a:rPr>
              <a:t>(سجده/2</a:t>
            </a:r>
            <a:r>
              <a:rPr lang="fa-IR" sz="1600" b="1" dirty="0" smtClean="0">
                <a:solidFill>
                  <a:srgbClr val="660066"/>
                </a:solidFill>
                <a:cs typeface="B Nazanin" pitchFamily="2" charset="-78"/>
              </a:rPr>
              <a:t>)</a:t>
            </a:r>
            <a:endParaRPr lang="fa-IR" sz="1600" b="1" dirty="0">
              <a:solidFill>
                <a:srgbClr val="660066"/>
              </a:solidFill>
              <a:cs typeface="B Nazanin" pitchFamily="2" charset="-78"/>
            </a:endParaRPr>
          </a:p>
        </p:txBody>
      </p:sp>
    </p:spTree>
    <p:extLst>
      <p:ext uri="{BB962C8B-B14F-4D97-AF65-F5344CB8AC3E}">
        <p14:creationId xmlns:p14="http://schemas.microsoft.com/office/powerpoint/2010/main" val="3762619674"/>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1000"/>
                                        <p:tgtEl>
                                          <p:spTgt spid="30"/>
                                        </p:tgtEl>
                                      </p:cBhvr>
                                    </p:animEffect>
                                    <p:anim calcmode="lin" valueType="num">
                                      <p:cBhvr>
                                        <p:cTn id="20" dur="1000" fill="hold"/>
                                        <p:tgtEl>
                                          <p:spTgt spid="30"/>
                                        </p:tgtEl>
                                        <p:attrNameLst>
                                          <p:attrName>ppt_x</p:attrName>
                                        </p:attrNameLst>
                                      </p:cBhvr>
                                      <p:tavLst>
                                        <p:tav tm="0">
                                          <p:val>
                                            <p:strVal val="#ppt_x"/>
                                          </p:val>
                                        </p:tav>
                                        <p:tav tm="100000">
                                          <p:val>
                                            <p:strVal val="#ppt_x"/>
                                          </p:val>
                                        </p:tav>
                                      </p:tavLst>
                                    </p:anim>
                                    <p:anim calcmode="lin" valueType="num">
                                      <p:cBhvr>
                                        <p:cTn id="21"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1000"/>
                                        <p:tgtEl>
                                          <p:spTgt spid="14"/>
                                        </p:tgtEl>
                                      </p:cBhvr>
                                    </p:animEffect>
                                    <p:anim calcmode="lin" valueType="num">
                                      <p:cBhvr>
                                        <p:cTn id="27" dur="1000" fill="hold"/>
                                        <p:tgtEl>
                                          <p:spTgt spid="14"/>
                                        </p:tgtEl>
                                        <p:attrNameLst>
                                          <p:attrName>ppt_x</p:attrName>
                                        </p:attrNameLst>
                                      </p:cBhvr>
                                      <p:tavLst>
                                        <p:tav tm="0">
                                          <p:val>
                                            <p:strVal val="#ppt_x"/>
                                          </p:val>
                                        </p:tav>
                                        <p:tav tm="100000">
                                          <p:val>
                                            <p:strVal val="#ppt_x"/>
                                          </p:val>
                                        </p:tav>
                                      </p:tavLst>
                                    </p:anim>
                                    <p:anim calcmode="lin" valueType="num">
                                      <p:cBhvr>
                                        <p:cTn id="28"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fade">
                                      <p:cBhvr>
                                        <p:cTn id="33" dur="1000"/>
                                        <p:tgtEl>
                                          <p:spTgt spid="6"/>
                                        </p:tgtEl>
                                      </p:cBhvr>
                                    </p:animEffect>
                                    <p:anim calcmode="lin" valueType="num">
                                      <p:cBhvr>
                                        <p:cTn id="34" dur="1000" fill="hold"/>
                                        <p:tgtEl>
                                          <p:spTgt spid="6"/>
                                        </p:tgtEl>
                                        <p:attrNameLst>
                                          <p:attrName>ppt_x</p:attrName>
                                        </p:attrNameLst>
                                      </p:cBhvr>
                                      <p:tavLst>
                                        <p:tav tm="0">
                                          <p:val>
                                            <p:strVal val="#ppt_x"/>
                                          </p:val>
                                        </p:tav>
                                        <p:tav tm="100000">
                                          <p:val>
                                            <p:strVal val="#ppt_x"/>
                                          </p:val>
                                        </p:tav>
                                      </p:tavLst>
                                    </p:anim>
                                    <p:anim calcmode="lin" valueType="num">
                                      <p:cBhvr>
                                        <p:cTn id="3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10" grpId="0" animBg="1"/>
      <p:bldP spid="7" grpId="0" animBg="1"/>
      <p:bldP spid="14" grpId="0" animBg="1"/>
      <p:bldP spid="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69000"/>
            <a:lum/>
          </a:blip>
          <a:srcRect/>
          <a:tile tx="0" ty="0" sx="100000" sy="100000" flip="none" algn="tl"/>
        </a:blipFill>
        <a:effectLst/>
      </p:bgPr>
    </p:bg>
    <p:spTree>
      <p:nvGrpSpPr>
        <p:cNvPr id="1" name=""/>
        <p:cNvGrpSpPr/>
        <p:nvPr/>
      </p:nvGrpSpPr>
      <p:grpSpPr>
        <a:xfrm>
          <a:off x="0" y="0"/>
          <a:ext cx="0" cy="0"/>
          <a:chOff x="0" y="0"/>
          <a:chExt cx="0" cy="0"/>
        </a:xfrm>
      </p:grpSpPr>
      <p:sp>
        <p:nvSpPr>
          <p:cNvPr id="30" name="Round Same Side Corner Rectangle 29"/>
          <p:cNvSpPr/>
          <p:nvPr/>
        </p:nvSpPr>
        <p:spPr>
          <a:xfrm>
            <a:off x="259307" y="1296537"/>
            <a:ext cx="11682484" cy="5374942"/>
          </a:xfrm>
          <a:prstGeom prst="round2SameRect">
            <a:avLst>
              <a:gd name="adj1" fmla="val 0"/>
              <a:gd name="adj2" fmla="val 9117"/>
            </a:avLst>
          </a:prstGeom>
          <a:solidFill>
            <a:srgbClr val="F8FEBE"/>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dirty="0"/>
          </a:p>
        </p:txBody>
      </p:sp>
      <p:sp>
        <p:nvSpPr>
          <p:cNvPr id="10" name="Round Same Side Corner Rectangle 9"/>
          <p:cNvSpPr/>
          <p:nvPr/>
        </p:nvSpPr>
        <p:spPr>
          <a:xfrm rot="10800000">
            <a:off x="259307" y="217614"/>
            <a:ext cx="11682484" cy="952312"/>
          </a:xfrm>
          <a:prstGeom prst="round2SameRect">
            <a:avLst>
              <a:gd name="adj1" fmla="val 0"/>
              <a:gd name="adj2" fmla="val 41080"/>
            </a:avLst>
          </a:prstGeom>
          <a:solidFill>
            <a:srgbClr val="DDF9FF"/>
          </a:solidFill>
          <a:ln w="3175">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dirty="0"/>
          </a:p>
        </p:txBody>
      </p:sp>
      <p:sp>
        <p:nvSpPr>
          <p:cNvPr id="7" name="Rounded Rectangle 6"/>
          <p:cNvSpPr/>
          <p:nvPr/>
        </p:nvSpPr>
        <p:spPr>
          <a:xfrm>
            <a:off x="3944203" y="217614"/>
            <a:ext cx="4233512" cy="798285"/>
          </a:xfrm>
          <a:prstGeom prst="round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20000"/>
              </a:lnSpc>
            </a:pPr>
            <a:r>
              <a:rPr lang="fa-IR" sz="2000" b="1" dirty="0" smtClean="0">
                <a:solidFill>
                  <a:schemeClr val="tx1"/>
                </a:solidFill>
                <a:cs typeface="B Traffic" pitchFamily="2" charset="-78"/>
              </a:rPr>
              <a:t>برخی </a:t>
            </a:r>
            <a:r>
              <a:rPr lang="fa-IR" sz="2000" b="1" dirty="0">
                <a:solidFill>
                  <a:schemeClr val="tx1"/>
                </a:solidFill>
                <a:cs typeface="B Traffic" pitchFamily="2" charset="-78"/>
              </a:rPr>
              <a:t>از ویژگی‌های </a:t>
            </a:r>
            <a:r>
              <a:rPr lang="fa-IR" sz="2000" b="1" dirty="0" smtClean="0">
                <a:solidFill>
                  <a:schemeClr val="tx1"/>
                </a:solidFill>
                <a:cs typeface="B Traffic" pitchFamily="2" charset="-78"/>
              </a:rPr>
              <a:t>قرآن ـ 4</a:t>
            </a:r>
            <a:endParaRPr lang="fa-IR" sz="2000" b="1" dirty="0">
              <a:solidFill>
                <a:schemeClr val="tx1"/>
              </a:solidFill>
              <a:cs typeface="B Traffic" pitchFamily="2" charset="-78"/>
            </a:endParaRPr>
          </a:p>
        </p:txBody>
      </p:sp>
      <p:sp>
        <p:nvSpPr>
          <p:cNvPr id="14" name="Rectangle 13"/>
          <p:cNvSpPr/>
          <p:nvPr/>
        </p:nvSpPr>
        <p:spPr>
          <a:xfrm>
            <a:off x="382137" y="1334806"/>
            <a:ext cx="11432437" cy="2426049"/>
          </a:xfrm>
          <a:prstGeom prst="rect">
            <a:avLst/>
          </a:prstGeom>
          <a:solidFill>
            <a:srgbClr val="FCFFE1"/>
          </a:solidFill>
          <a:ln w="44450">
            <a:solidFill>
              <a:srgbClr val="008000"/>
            </a:solidFill>
          </a:ln>
        </p:spPr>
        <p:txBody>
          <a:bodyPr wrap="square">
            <a:spAutoFit/>
          </a:bodyPr>
          <a:lstStyle/>
          <a:p>
            <a:pPr algn="ctr" rtl="1">
              <a:lnSpc>
                <a:spcPct val="120000"/>
              </a:lnSpc>
            </a:pPr>
            <a:r>
              <a:rPr lang="fa-IR" sz="2400" b="1" dirty="0" smtClean="0">
                <a:solidFill>
                  <a:srgbClr val="C00000"/>
                </a:solidFill>
                <a:latin typeface="Traditional Arabic" panose="02020603050405020304" pitchFamily="18" charset="-78"/>
                <a:cs typeface="B Titr" panose="00000700000000000000" pitchFamily="2" charset="-78"/>
              </a:rPr>
              <a:t>4ـ جامعیت قرآن</a:t>
            </a:r>
          </a:p>
          <a:p>
            <a:pPr lvl="0" indent="180340" algn="just" rtl="1">
              <a:lnSpc>
                <a:spcPct val="135000"/>
              </a:lnSpc>
            </a:pPr>
            <a:r>
              <a:rPr lang="fa-IR" sz="1900" spc="-110" dirty="0" smtClean="0">
                <a:solidFill>
                  <a:srgbClr val="000000"/>
                </a:solidFill>
                <a:latin typeface="Times New Roman"/>
                <a:ea typeface="Times New Roman"/>
                <a:cs typeface="B Titr" pitchFamily="2" charset="-78"/>
              </a:rPr>
              <a:t>قرآن </a:t>
            </a:r>
            <a:r>
              <a:rPr lang="fa-IR" sz="1900" spc="-110" dirty="0">
                <a:solidFill>
                  <a:srgbClr val="000000"/>
                </a:solidFill>
                <a:latin typeface="Times New Roman"/>
                <a:ea typeface="Times New Roman"/>
                <a:cs typeface="B Titr" pitchFamily="2" charset="-78"/>
              </a:rPr>
              <a:t>به اقتضاي جامعيتش، برنامه‏اي مدوّن در همة ابعاد حيات انساني دارد و هیچ نیازی از نیاز‌های فردی و اجتماعی انسان و جامعه را فرو گذار نکرده است. </a:t>
            </a:r>
            <a:endParaRPr lang="en-US" sz="1900" spc="-110" dirty="0">
              <a:solidFill>
                <a:prstClr val="white"/>
              </a:solidFill>
              <a:latin typeface="Times New Roman"/>
              <a:ea typeface="Times New Roman"/>
              <a:cs typeface="B Titr" pitchFamily="2" charset="-78"/>
            </a:endParaRPr>
          </a:p>
          <a:p>
            <a:pPr lvl="0" indent="180340" algn="just" rtl="1">
              <a:lnSpc>
                <a:spcPct val="135000"/>
              </a:lnSpc>
            </a:pPr>
            <a:r>
              <a:rPr lang="fa-IR" sz="2000" b="1" dirty="0">
                <a:solidFill>
                  <a:srgbClr val="000000"/>
                </a:solidFill>
                <a:latin typeface="Times New Roman"/>
                <a:ea typeface="Times New Roman"/>
                <a:cs typeface="B Traffic" pitchFamily="2" charset="-78"/>
              </a:rPr>
              <a:t>قرآن خود را مبین و تفصیل دهندة همة حقایق و واقعیت‌ها می‌داند و می‌فرماید: </a:t>
            </a:r>
            <a:r>
              <a:rPr lang="fa-IR" sz="2000" dirty="0">
                <a:solidFill>
                  <a:prstClr val="black"/>
                </a:solidFill>
                <a:latin typeface="Times New Roman"/>
                <a:ea typeface="Times New Roman"/>
                <a:cs typeface="B Titr" pitchFamily="2" charset="-78"/>
              </a:rPr>
              <a:t>«[</a:t>
            </a:r>
            <a:r>
              <a:rPr lang="fa-IR" sz="2000" dirty="0">
                <a:solidFill>
                  <a:srgbClr val="0000CC"/>
                </a:solidFill>
                <a:latin typeface="Times New Roman"/>
                <a:ea typeface="Times New Roman"/>
                <a:cs typeface="B Titr" pitchFamily="2" charset="-78"/>
              </a:rPr>
              <a:t>این کتاب</a:t>
            </a:r>
            <a:r>
              <a:rPr lang="fa-IR" sz="2000" dirty="0">
                <a:solidFill>
                  <a:prstClr val="black"/>
                </a:solidFill>
                <a:latin typeface="Times New Roman"/>
                <a:ea typeface="Times New Roman"/>
                <a:cs typeface="B Titr" pitchFamily="2" charset="-78"/>
              </a:rPr>
              <a:t>]</a:t>
            </a:r>
            <a:r>
              <a:rPr lang="fa-IR" sz="2000" dirty="0">
                <a:solidFill>
                  <a:srgbClr val="C00000"/>
                </a:solidFill>
                <a:latin typeface="Times New Roman"/>
                <a:ea typeface="Times New Roman"/>
                <a:cs typeface="B Titr" pitchFamily="2" charset="-78"/>
              </a:rPr>
              <a:t> </a:t>
            </a:r>
            <a:r>
              <a:rPr lang="fa-IR" sz="2000" dirty="0">
                <a:solidFill>
                  <a:srgbClr val="0000CC"/>
                </a:solidFill>
                <a:latin typeface="Times New Roman"/>
                <a:ea typeface="Times New Roman"/>
                <a:cs typeface="B Titr" pitchFamily="2" charset="-78"/>
              </a:rPr>
              <a:t>روشنگر هر چيز است</a:t>
            </a:r>
            <a:r>
              <a:rPr lang="fa-IR" sz="2000" dirty="0">
                <a:solidFill>
                  <a:srgbClr val="000000"/>
                </a:solidFill>
                <a:latin typeface="Times New Roman"/>
                <a:ea typeface="Times New Roman"/>
                <a:cs typeface="B Titr" pitchFamily="2" charset="-78"/>
              </a:rPr>
              <a:t>».</a:t>
            </a:r>
            <a:endParaRPr lang="fa-IR" sz="2000" dirty="0">
              <a:solidFill>
                <a:prstClr val="white"/>
              </a:solidFill>
              <a:latin typeface="Times New Roman"/>
              <a:ea typeface="Times New Roman"/>
              <a:cs typeface="B Titr" pitchFamily="2" charset="-78"/>
            </a:endParaRPr>
          </a:p>
          <a:p>
            <a:pPr lvl="0" indent="180340" algn="just" rtl="1">
              <a:lnSpc>
                <a:spcPct val="135000"/>
              </a:lnSpc>
            </a:pPr>
            <a:r>
              <a:rPr lang="fa-IR" sz="2000" spc="-50" dirty="0">
                <a:solidFill>
                  <a:srgbClr val="000000"/>
                </a:solidFill>
                <a:latin typeface="Times New Roman"/>
                <a:ea typeface="Times New Roman"/>
                <a:cs typeface="B Titr" pitchFamily="2" charset="-78"/>
              </a:rPr>
              <a:t>و می‌فرماید: </a:t>
            </a:r>
            <a:r>
              <a:rPr lang="fa-IR" sz="2400" b="1" spc="-100" dirty="0">
                <a:solidFill>
                  <a:srgbClr val="000000"/>
                </a:solidFill>
                <a:latin typeface="Times New Roman"/>
                <a:ea typeface="Times New Roman"/>
                <a:cs typeface="B Titr" pitchFamily="2" charset="-78"/>
              </a:rPr>
              <a:t>«</a:t>
            </a:r>
            <a:r>
              <a:rPr lang="fa-IR" sz="3200" b="1" dirty="0">
                <a:solidFill>
                  <a:srgbClr val="C00000"/>
                </a:solidFill>
                <a:ea typeface="Times New Roman"/>
                <a:cs typeface="Traditional Arabic"/>
              </a:rPr>
              <a:t>تِبْياناً لِكُلِّ شَيْ‏ءٍ</a:t>
            </a:r>
            <a:r>
              <a:rPr lang="fa-IR" sz="2400" b="1" spc="-200" dirty="0">
                <a:solidFill>
                  <a:srgbClr val="9900CC"/>
                </a:solidFill>
                <a:cs typeface="B Nazanin" pitchFamily="2" charset="-78"/>
              </a:rPr>
              <a:t> (نحل/89)</a:t>
            </a:r>
            <a:r>
              <a:rPr lang="fa-IR" sz="2400" b="1" spc="-100" dirty="0">
                <a:solidFill>
                  <a:srgbClr val="000000"/>
                </a:solidFill>
                <a:latin typeface="Times New Roman"/>
                <a:ea typeface="Times New Roman"/>
                <a:cs typeface="B Titr" pitchFamily="2" charset="-78"/>
              </a:rPr>
              <a:t>» </a:t>
            </a:r>
            <a:r>
              <a:rPr lang="fa-IR" sz="2000" spc="-50" dirty="0" smtClean="0">
                <a:solidFill>
                  <a:srgbClr val="000000"/>
                </a:solidFill>
                <a:latin typeface="Times New Roman"/>
                <a:ea typeface="Times New Roman"/>
                <a:cs typeface="B Titr" pitchFamily="2" charset="-78"/>
              </a:rPr>
              <a:t>«</a:t>
            </a:r>
            <a:r>
              <a:rPr lang="fa-IR" sz="2000" spc="-50" dirty="0">
                <a:solidFill>
                  <a:srgbClr val="0000CC"/>
                </a:solidFill>
                <a:latin typeface="Times New Roman"/>
                <a:ea typeface="Times New Roman"/>
                <a:cs typeface="B Titr" pitchFamily="2" charset="-78"/>
              </a:rPr>
              <a:t>ما اين كتاب را بر تو نازل كرديم كه بيانگر همه چيز، است</a:t>
            </a:r>
            <a:r>
              <a:rPr lang="fa-IR" sz="2000" spc="-50" dirty="0" smtClean="0">
                <a:solidFill>
                  <a:srgbClr val="000000"/>
                </a:solidFill>
                <a:latin typeface="Times New Roman"/>
                <a:ea typeface="Times New Roman"/>
                <a:cs typeface="B Titr" pitchFamily="2" charset="-78"/>
              </a:rPr>
              <a:t>».</a:t>
            </a:r>
            <a:r>
              <a:rPr lang="fa-IR" sz="2000" spc="-100" dirty="0">
                <a:solidFill>
                  <a:srgbClr val="000000"/>
                </a:solidFill>
                <a:latin typeface="Times New Roman"/>
                <a:ea typeface="Times New Roman"/>
                <a:cs typeface="B Titr" pitchFamily="2" charset="-78"/>
              </a:rPr>
              <a:t> «</a:t>
            </a:r>
            <a:r>
              <a:rPr lang="fa-IR" sz="2800" b="1" dirty="0">
                <a:solidFill>
                  <a:srgbClr val="C00000"/>
                </a:solidFill>
                <a:ea typeface="Times New Roman"/>
                <a:cs typeface="Traditional Arabic"/>
              </a:rPr>
              <a:t>تَفْصيلَ كُلِّ شَيْ‏ءٍ </a:t>
            </a:r>
            <a:r>
              <a:rPr lang="fa-IR" sz="2000" b="1" dirty="0">
                <a:solidFill>
                  <a:srgbClr val="9900CC"/>
                </a:solidFill>
                <a:cs typeface="B Nazanin" pitchFamily="2" charset="-78"/>
              </a:rPr>
              <a:t>(یوسف/111</a:t>
            </a:r>
            <a:r>
              <a:rPr lang="fa-IR" sz="2000" b="1" dirty="0" smtClean="0">
                <a:solidFill>
                  <a:srgbClr val="9900CC"/>
                </a:solidFill>
                <a:cs typeface="B Nazanin" pitchFamily="2" charset="-78"/>
              </a:rPr>
              <a:t>)</a:t>
            </a:r>
            <a:r>
              <a:rPr lang="fa-IR" sz="2000" spc="-100" dirty="0" smtClean="0">
                <a:solidFill>
                  <a:srgbClr val="000000"/>
                </a:solidFill>
                <a:latin typeface="Times New Roman"/>
                <a:ea typeface="Times New Roman"/>
                <a:cs typeface="B Titr" pitchFamily="2" charset="-78"/>
              </a:rPr>
              <a:t>»  این  دو آیه  </a:t>
            </a:r>
            <a:r>
              <a:rPr lang="fa-IR" sz="2000" dirty="0" smtClean="0">
                <a:solidFill>
                  <a:srgbClr val="006600"/>
                </a:solidFill>
                <a:latin typeface="Times New Roman"/>
                <a:ea typeface="Times New Roman"/>
                <a:cs typeface="B Titr" pitchFamily="2" charset="-78"/>
              </a:rPr>
              <a:t>به‌ </a:t>
            </a:r>
            <a:r>
              <a:rPr lang="fa-IR" sz="2000" dirty="0">
                <a:solidFill>
                  <a:srgbClr val="006600"/>
                </a:solidFill>
                <a:latin typeface="Times New Roman"/>
                <a:ea typeface="Times New Roman"/>
                <a:cs typeface="B Titr" pitchFamily="2" charset="-78"/>
              </a:rPr>
              <a:t>خوبی دلالت دارد بر این‌که قرآن، جامع مطالب و تفصیل دهندة هر چیزی است.</a:t>
            </a:r>
            <a:endParaRPr lang="en-US" sz="2000" dirty="0">
              <a:solidFill>
                <a:srgbClr val="006600"/>
              </a:solidFill>
              <a:latin typeface="Times New Roman"/>
              <a:ea typeface="Times New Roman"/>
              <a:cs typeface="B Titr" pitchFamily="2" charset="-78"/>
            </a:endParaRPr>
          </a:p>
        </p:txBody>
      </p:sp>
      <p:sp>
        <p:nvSpPr>
          <p:cNvPr id="6" name="Rectangle 5"/>
          <p:cNvSpPr/>
          <p:nvPr/>
        </p:nvSpPr>
        <p:spPr>
          <a:xfrm>
            <a:off x="384330" y="3812742"/>
            <a:ext cx="11432437" cy="2782300"/>
          </a:xfrm>
          <a:prstGeom prst="rect">
            <a:avLst/>
          </a:prstGeom>
          <a:solidFill>
            <a:srgbClr val="FCFFE1"/>
          </a:solidFill>
          <a:ln w="44450">
            <a:solidFill>
              <a:srgbClr val="008000"/>
            </a:solidFill>
          </a:ln>
        </p:spPr>
        <p:txBody>
          <a:bodyPr wrap="square">
            <a:spAutoFit/>
          </a:bodyPr>
          <a:lstStyle/>
          <a:p>
            <a:pPr algn="ctr" rtl="1">
              <a:lnSpc>
                <a:spcPct val="150000"/>
              </a:lnSpc>
            </a:pPr>
            <a:r>
              <a:rPr lang="fa-IR" sz="2400" b="1" dirty="0" smtClean="0">
                <a:solidFill>
                  <a:srgbClr val="C00000"/>
                </a:solidFill>
                <a:latin typeface="Traditional Arabic" panose="02020603050405020304" pitchFamily="18" charset="-78"/>
                <a:cs typeface="B Titr" panose="00000700000000000000" pitchFamily="2" charset="-78"/>
              </a:rPr>
              <a:t>5ـ عمومی </a:t>
            </a:r>
            <a:r>
              <a:rPr lang="fa-IR" sz="2400" b="1" dirty="0">
                <a:solidFill>
                  <a:srgbClr val="C00000"/>
                </a:solidFill>
                <a:latin typeface="Traditional Arabic" panose="02020603050405020304" pitchFamily="18" charset="-78"/>
                <a:cs typeface="B Titr" panose="00000700000000000000" pitchFamily="2" charset="-78"/>
              </a:rPr>
              <a:t>بودن فهم </a:t>
            </a:r>
            <a:r>
              <a:rPr lang="fa-IR" sz="2400" b="1" dirty="0" smtClean="0">
                <a:solidFill>
                  <a:srgbClr val="C00000"/>
                </a:solidFill>
                <a:latin typeface="Traditional Arabic" panose="02020603050405020304" pitchFamily="18" charset="-78"/>
                <a:cs typeface="B Titr" panose="00000700000000000000" pitchFamily="2" charset="-78"/>
              </a:rPr>
              <a:t>قرآن</a:t>
            </a:r>
          </a:p>
          <a:p>
            <a:pPr lvl="0" algn="r" rtl="1">
              <a:lnSpc>
                <a:spcPct val="110000"/>
              </a:lnSpc>
            </a:pPr>
            <a:r>
              <a:rPr lang="fa-IR" sz="2800" b="1" dirty="0">
                <a:solidFill>
                  <a:srgbClr val="000000"/>
                </a:solidFill>
                <a:ea typeface="Times New Roman"/>
                <a:cs typeface="Traditional Arabic"/>
              </a:rPr>
              <a:t>وَ لَقَدْ</a:t>
            </a:r>
            <a:r>
              <a:rPr lang="fa-IR" sz="2800" b="1" dirty="0">
                <a:solidFill>
                  <a:srgbClr val="CC00CC"/>
                </a:solidFill>
                <a:ea typeface="Times New Roman"/>
                <a:cs typeface="Traditional Arabic"/>
              </a:rPr>
              <a:t> يَسَّرْنَا </a:t>
            </a:r>
            <a:r>
              <a:rPr lang="fa-IR" sz="2800" b="1" dirty="0">
                <a:solidFill>
                  <a:srgbClr val="000000"/>
                </a:solidFill>
                <a:ea typeface="Times New Roman"/>
                <a:cs typeface="Traditional Arabic"/>
              </a:rPr>
              <a:t>الْقُرْآنَ لِلذِّكْرِ فَهَلْ مِنْ </a:t>
            </a:r>
            <a:r>
              <a:rPr lang="fa-IR" sz="2800" b="1" dirty="0" smtClean="0">
                <a:solidFill>
                  <a:srgbClr val="000000"/>
                </a:solidFill>
                <a:ea typeface="Times New Roman"/>
                <a:cs typeface="Traditional Arabic"/>
              </a:rPr>
              <a:t>مُدَّكِرٍ ـ </a:t>
            </a:r>
            <a:r>
              <a:rPr lang="fa-IR" spc="-100" dirty="0" smtClean="0">
                <a:solidFill>
                  <a:srgbClr val="663300"/>
                </a:solidFill>
                <a:latin typeface="Times New Roman" panose="02020603050405020304" pitchFamily="18" charset="0"/>
                <a:ea typeface="Times New Roman" panose="02020603050405020304" pitchFamily="18" charset="0"/>
                <a:cs typeface="B Titr" pitchFamily="2" charset="-78"/>
              </a:rPr>
              <a:t>به </a:t>
            </a:r>
            <a:r>
              <a:rPr lang="fa-IR" spc="-100" dirty="0">
                <a:solidFill>
                  <a:srgbClr val="663300"/>
                </a:solidFill>
                <a:latin typeface="Times New Roman" panose="02020603050405020304" pitchFamily="18" charset="0"/>
                <a:ea typeface="Times New Roman" panose="02020603050405020304" pitchFamily="18" charset="0"/>
                <a:cs typeface="B Titr" pitchFamily="2" charset="-78"/>
              </a:rPr>
              <a:t>تحقیق ما قرآن را براى تذكر آسان كرده‏ايم آيا كسى هست متذكر شود</a:t>
            </a:r>
            <a:r>
              <a:rPr lang="fa-IR" spc="-100" dirty="0" smtClean="0">
                <a:solidFill>
                  <a:srgbClr val="663300"/>
                </a:solidFill>
                <a:latin typeface="Times New Roman" panose="02020603050405020304" pitchFamily="18" charset="0"/>
                <a:ea typeface="Times New Roman" panose="02020603050405020304" pitchFamily="18" charset="0"/>
                <a:cs typeface="B Titr" pitchFamily="2" charset="-78"/>
              </a:rPr>
              <a:t>؟ </a:t>
            </a:r>
            <a:r>
              <a:rPr lang="fa-IR" b="1" spc="-100" dirty="0" smtClean="0">
                <a:solidFill>
                  <a:srgbClr val="9900CC"/>
                </a:solidFill>
                <a:cs typeface="B Nazanin" pitchFamily="2" charset="-78"/>
              </a:rPr>
              <a:t>(</a:t>
            </a:r>
            <a:r>
              <a:rPr lang="fa-IR" b="1" spc="-100" dirty="0">
                <a:solidFill>
                  <a:srgbClr val="9900CC"/>
                </a:solidFill>
                <a:cs typeface="B Nazanin" pitchFamily="2" charset="-78"/>
              </a:rPr>
              <a:t>قمر/17؛22؛32؛40</a:t>
            </a:r>
            <a:r>
              <a:rPr lang="fa-IR" b="1" spc="-100" dirty="0" smtClean="0">
                <a:solidFill>
                  <a:srgbClr val="9900CC"/>
                </a:solidFill>
                <a:cs typeface="B Nazanin" pitchFamily="2" charset="-78"/>
              </a:rPr>
              <a:t>)</a:t>
            </a:r>
          </a:p>
          <a:p>
            <a:pPr algn="just" rtl="1">
              <a:lnSpc>
                <a:spcPct val="150000"/>
              </a:lnSpc>
            </a:pPr>
            <a:r>
              <a:rPr lang="fa-IR" dirty="0">
                <a:solidFill>
                  <a:srgbClr val="000000"/>
                </a:solidFill>
                <a:latin typeface="Times New Roman"/>
                <a:ea typeface="Times New Roman"/>
                <a:cs typeface="B Titr" pitchFamily="2" charset="-78"/>
              </a:rPr>
              <a:t>قرآن کتابی است که در تعلیم خود انسانیت را مورد نظر قرار داده و با زبان ساده عموم سخن گفته است‌. به طوری که در یک سوره چهار بار </a:t>
            </a:r>
            <a:br>
              <a:rPr lang="fa-IR" dirty="0">
                <a:solidFill>
                  <a:srgbClr val="000000"/>
                </a:solidFill>
                <a:latin typeface="Times New Roman"/>
                <a:ea typeface="Times New Roman"/>
                <a:cs typeface="B Titr" pitchFamily="2" charset="-78"/>
              </a:rPr>
            </a:br>
            <a:r>
              <a:rPr lang="fa-IR" dirty="0">
                <a:solidFill>
                  <a:srgbClr val="FF0000"/>
                </a:solidFill>
                <a:latin typeface="Times New Roman"/>
                <a:ea typeface="Times New Roman"/>
                <a:cs typeface="B Titr" pitchFamily="2" charset="-78"/>
              </a:rPr>
              <a:t>آیه بالا </a:t>
            </a:r>
            <a:r>
              <a:rPr lang="fa-IR" dirty="0">
                <a:solidFill>
                  <a:srgbClr val="000000"/>
                </a:solidFill>
                <a:latin typeface="Times New Roman"/>
                <a:ea typeface="Times New Roman"/>
                <a:cs typeface="B Titr" pitchFamily="2" charset="-78"/>
              </a:rPr>
              <a:t>تکرار شده است</a:t>
            </a:r>
            <a:r>
              <a:rPr lang="fa-IR" dirty="0" smtClean="0">
                <a:solidFill>
                  <a:srgbClr val="000000"/>
                </a:solidFill>
                <a:latin typeface="Times New Roman"/>
                <a:ea typeface="Times New Roman"/>
                <a:cs typeface="B Titr" pitchFamily="2" charset="-78"/>
              </a:rPr>
              <a:t>. </a:t>
            </a:r>
            <a:r>
              <a:rPr lang="fa-IR" sz="1600" dirty="0" smtClean="0">
                <a:solidFill>
                  <a:srgbClr val="000000"/>
                </a:solidFill>
                <a:latin typeface="Times New Roman"/>
                <a:ea typeface="Times New Roman"/>
                <a:cs typeface="B Zar" pitchFamily="2" charset="-78"/>
              </a:rPr>
              <a:t> </a:t>
            </a:r>
            <a:r>
              <a:rPr lang="fa-IR" b="1" dirty="0">
                <a:solidFill>
                  <a:srgbClr val="0000CC"/>
                </a:solidFill>
                <a:latin typeface="Times New Roman"/>
                <a:ea typeface="Times New Roman"/>
                <a:cs typeface="B Zar" pitchFamily="2" charset="-78"/>
              </a:rPr>
              <a:t>اگرچه قرآن دارای محکمات و متشابهات و بطون هست، اما راه فهم قرآن، مخصوص عدۀ خاصی نیست و همگان می‌توانند در مسیر فهم قرآن و تحصیل مقدمات آن قدم بردارند و وظیفۀ هر مسلمانی است که در راه فهم بیشتر قرآن تلاش کند</a:t>
            </a:r>
            <a:r>
              <a:rPr lang="fa-IR" sz="1600" b="1" dirty="0">
                <a:solidFill>
                  <a:srgbClr val="000000"/>
                </a:solidFill>
                <a:latin typeface="Times New Roman"/>
                <a:ea typeface="Times New Roman"/>
                <a:cs typeface="B Zar" pitchFamily="2" charset="-78"/>
              </a:rPr>
              <a:t>. </a:t>
            </a:r>
            <a:r>
              <a:rPr lang="fa-IR" dirty="0" smtClean="0">
                <a:solidFill>
                  <a:srgbClr val="000000"/>
                </a:solidFill>
                <a:latin typeface="Times New Roman"/>
                <a:ea typeface="Times New Roman"/>
                <a:cs typeface="B Titr" pitchFamily="2" charset="-78"/>
              </a:rPr>
              <a:t>به </a:t>
            </a:r>
            <a:r>
              <a:rPr lang="fa-IR" dirty="0">
                <a:solidFill>
                  <a:srgbClr val="000000"/>
                </a:solidFill>
                <a:latin typeface="Times New Roman"/>
                <a:ea typeface="Times New Roman"/>
                <a:cs typeface="B Titr" pitchFamily="2" charset="-78"/>
              </a:rPr>
              <a:t>عبارت دیگر قرآن طوری نازل شده که </a:t>
            </a:r>
            <a:r>
              <a:rPr lang="fa-IR" dirty="0">
                <a:solidFill>
                  <a:srgbClr val="CC00CC"/>
                </a:solidFill>
                <a:latin typeface="Times New Roman"/>
                <a:ea typeface="Times New Roman"/>
                <a:cs typeface="B Titr" pitchFamily="2" charset="-78"/>
              </a:rPr>
              <a:t>هر کس به فراخور حال خود </a:t>
            </a:r>
            <a:r>
              <a:rPr lang="fa-IR" dirty="0">
                <a:solidFill>
                  <a:srgbClr val="000000"/>
                </a:solidFill>
                <a:latin typeface="Times New Roman"/>
                <a:ea typeface="Times New Roman"/>
                <a:cs typeface="B Titr" pitchFamily="2" charset="-78"/>
              </a:rPr>
              <a:t>می‌تواند استفاده‌ای از آن ببرد</a:t>
            </a:r>
            <a:r>
              <a:rPr lang="fa-IR" dirty="0" smtClean="0">
                <a:solidFill>
                  <a:srgbClr val="000000"/>
                </a:solidFill>
                <a:latin typeface="Times New Roman"/>
                <a:ea typeface="Times New Roman"/>
                <a:cs typeface="B Titr" pitchFamily="2" charset="-78"/>
              </a:rPr>
              <a:t>.</a:t>
            </a:r>
            <a:endParaRPr lang="fa-IR" b="1" spc="-100" dirty="0">
              <a:latin typeface="Traditional Arabic" panose="02020603050405020304" pitchFamily="18" charset="-78"/>
              <a:cs typeface="B Titr" panose="00000700000000000000" pitchFamily="2" charset="-78"/>
            </a:endParaRPr>
          </a:p>
        </p:txBody>
      </p:sp>
    </p:spTree>
    <p:extLst>
      <p:ext uri="{BB962C8B-B14F-4D97-AF65-F5344CB8AC3E}">
        <p14:creationId xmlns:p14="http://schemas.microsoft.com/office/powerpoint/2010/main" val="133669735"/>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1000"/>
                                        <p:tgtEl>
                                          <p:spTgt spid="30"/>
                                        </p:tgtEl>
                                      </p:cBhvr>
                                    </p:animEffect>
                                    <p:anim calcmode="lin" valueType="num">
                                      <p:cBhvr>
                                        <p:cTn id="20" dur="1000" fill="hold"/>
                                        <p:tgtEl>
                                          <p:spTgt spid="30"/>
                                        </p:tgtEl>
                                        <p:attrNameLst>
                                          <p:attrName>ppt_x</p:attrName>
                                        </p:attrNameLst>
                                      </p:cBhvr>
                                      <p:tavLst>
                                        <p:tav tm="0">
                                          <p:val>
                                            <p:strVal val="#ppt_x"/>
                                          </p:val>
                                        </p:tav>
                                        <p:tav tm="100000">
                                          <p:val>
                                            <p:strVal val="#ppt_x"/>
                                          </p:val>
                                        </p:tav>
                                      </p:tavLst>
                                    </p:anim>
                                    <p:anim calcmode="lin" valueType="num">
                                      <p:cBhvr>
                                        <p:cTn id="21"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1000"/>
                                        <p:tgtEl>
                                          <p:spTgt spid="14"/>
                                        </p:tgtEl>
                                      </p:cBhvr>
                                    </p:animEffect>
                                    <p:anim calcmode="lin" valueType="num">
                                      <p:cBhvr>
                                        <p:cTn id="27" dur="1000" fill="hold"/>
                                        <p:tgtEl>
                                          <p:spTgt spid="14"/>
                                        </p:tgtEl>
                                        <p:attrNameLst>
                                          <p:attrName>ppt_x</p:attrName>
                                        </p:attrNameLst>
                                      </p:cBhvr>
                                      <p:tavLst>
                                        <p:tav tm="0">
                                          <p:val>
                                            <p:strVal val="#ppt_x"/>
                                          </p:val>
                                        </p:tav>
                                        <p:tav tm="100000">
                                          <p:val>
                                            <p:strVal val="#ppt_x"/>
                                          </p:val>
                                        </p:tav>
                                      </p:tavLst>
                                    </p:anim>
                                    <p:anim calcmode="lin" valueType="num">
                                      <p:cBhvr>
                                        <p:cTn id="28"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fade">
                                      <p:cBhvr>
                                        <p:cTn id="33" dur="1000"/>
                                        <p:tgtEl>
                                          <p:spTgt spid="6"/>
                                        </p:tgtEl>
                                      </p:cBhvr>
                                    </p:animEffect>
                                    <p:anim calcmode="lin" valueType="num">
                                      <p:cBhvr>
                                        <p:cTn id="34" dur="1000" fill="hold"/>
                                        <p:tgtEl>
                                          <p:spTgt spid="6"/>
                                        </p:tgtEl>
                                        <p:attrNameLst>
                                          <p:attrName>ppt_x</p:attrName>
                                        </p:attrNameLst>
                                      </p:cBhvr>
                                      <p:tavLst>
                                        <p:tav tm="0">
                                          <p:val>
                                            <p:strVal val="#ppt_x"/>
                                          </p:val>
                                        </p:tav>
                                        <p:tav tm="100000">
                                          <p:val>
                                            <p:strVal val="#ppt_x"/>
                                          </p:val>
                                        </p:tav>
                                      </p:tavLst>
                                    </p:anim>
                                    <p:anim calcmode="lin" valueType="num">
                                      <p:cBhvr>
                                        <p:cTn id="3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10" grpId="0" animBg="1"/>
      <p:bldP spid="7" grpId="0" animBg="1"/>
      <p:bldP spid="14" grpId="0" animBg="1"/>
      <p:bldP spid="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69000"/>
            <a:lum/>
          </a:blip>
          <a:srcRect/>
          <a:tile tx="0" ty="0" sx="100000" sy="100000" flip="none" algn="tl"/>
        </a:blipFill>
        <a:effectLst/>
      </p:bgPr>
    </p:bg>
    <p:spTree>
      <p:nvGrpSpPr>
        <p:cNvPr id="1" name=""/>
        <p:cNvGrpSpPr/>
        <p:nvPr/>
      </p:nvGrpSpPr>
      <p:grpSpPr>
        <a:xfrm>
          <a:off x="0" y="0"/>
          <a:ext cx="0" cy="0"/>
          <a:chOff x="0" y="0"/>
          <a:chExt cx="0" cy="0"/>
        </a:xfrm>
      </p:grpSpPr>
      <p:sp>
        <p:nvSpPr>
          <p:cNvPr id="30" name="Round Same Side Corner Rectangle 29"/>
          <p:cNvSpPr/>
          <p:nvPr/>
        </p:nvSpPr>
        <p:spPr>
          <a:xfrm>
            <a:off x="259307" y="1296537"/>
            <a:ext cx="11682484" cy="5374942"/>
          </a:xfrm>
          <a:prstGeom prst="round2SameRect">
            <a:avLst>
              <a:gd name="adj1" fmla="val 0"/>
              <a:gd name="adj2" fmla="val 9117"/>
            </a:avLst>
          </a:prstGeom>
          <a:solidFill>
            <a:srgbClr val="F8FEBE"/>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dirty="0"/>
          </a:p>
        </p:txBody>
      </p:sp>
      <p:sp>
        <p:nvSpPr>
          <p:cNvPr id="10" name="Round Same Side Corner Rectangle 9"/>
          <p:cNvSpPr/>
          <p:nvPr/>
        </p:nvSpPr>
        <p:spPr>
          <a:xfrm rot="10800000">
            <a:off x="259307" y="180453"/>
            <a:ext cx="11682484" cy="952312"/>
          </a:xfrm>
          <a:prstGeom prst="round2SameRect">
            <a:avLst>
              <a:gd name="adj1" fmla="val 0"/>
              <a:gd name="adj2" fmla="val 41080"/>
            </a:avLst>
          </a:prstGeom>
          <a:solidFill>
            <a:srgbClr val="DDF9FF"/>
          </a:solidFill>
          <a:ln w="3175">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dirty="0"/>
          </a:p>
        </p:txBody>
      </p:sp>
      <p:sp>
        <p:nvSpPr>
          <p:cNvPr id="7" name="Rounded Rectangle 6"/>
          <p:cNvSpPr/>
          <p:nvPr/>
        </p:nvSpPr>
        <p:spPr>
          <a:xfrm>
            <a:off x="3944203" y="217614"/>
            <a:ext cx="4233512" cy="798285"/>
          </a:xfrm>
          <a:prstGeom prst="round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20000"/>
              </a:lnSpc>
            </a:pPr>
            <a:r>
              <a:rPr lang="fa-IR" sz="2000" b="1" dirty="0" smtClean="0">
                <a:solidFill>
                  <a:schemeClr val="tx1"/>
                </a:solidFill>
                <a:cs typeface="B Traffic" pitchFamily="2" charset="-78"/>
              </a:rPr>
              <a:t>برخی </a:t>
            </a:r>
            <a:r>
              <a:rPr lang="fa-IR" sz="2000" b="1" dirty="0">
                <a:solidFill>
                  <a:schemeClr val="tx1"/>
                </a:solidFill>
                <a:cs typeface="B Traffic" pitchFamily="2" charset="-78"/>
              </a:rPr>
              <a:t>از ویژگی‌های </a:t>
            </a:r>
            <a:r>
              <a:rPr lang="fa-IR" sz="2000" b="1" dirty="0" smtClean="0">
                <a:solidFill>
                  <a:schemeClr val="tx1"/>
                </a:solidFill>
                <a:cs typeface="B Traffic" pitchFamily="2" charset="-78"/>
              </a:rPr>
              <a:t>قرآن ـ 5</a:t>
            </a:r>
            <a:endParaRPr lang="fa-IR" sz="2000" b="1" dirty="0">
              <a:solidFill>
                <a:schemeClr val="tx1"/>
              </a:solidFill>
              <a:cs typeface="B Traffic" pitchFamily="2" charset="-78"/>
            </a:endParaRPr>
          </a:p>
        </p:txBody>
      </p:sp>
      <p:sp>
        <p:nvSpPr>
          <p:cNvPr id="14" name="Rectangle 13"/>
          <p:cNvSpPr/>
          <p:nvPr/>
        </p:nvSpPr>
        <p:spPr>
          <a:xfrm>
            <a:off x="382137" y="1368259"/>
            <a:ext cx="11432437" cy="1855893"/>
          </a:xfrm>
          <a:prstGeom prst="rect">
            <a:avLst/>
          </a:prstGeom>
          <a:solidFill>
            <a:srgbClr val="FCFFE1"/>
          </a:solidFill>
          <a:ln w="44450">
            <a:solidFill>
              <a:srgbClr val="008000"/>
            </a:solidFill>
          </a:ln>
        </p:spPr>
        <p:txBody>
          <a:bodyPr wrap="square">
            <a:spAutoFit/>
          </a:bodyPr>
          <a:lstStyle/>
          <a:p>
            <a:pPr algn="ctr" rtl="1">
              <a:lnSpc>
                <a:spcPct val="120000"/>
              </a:lnSpc>
            </a:pPr>
            <a:r>
              <a:rPr lang="fa-IR" sz="2800" b="1" dirty="0" smtClean="0">
                <a:solidFill>
                  <a:srgbClr val="C00000"/>
                </a:solidFill>
                <a:latin typeface="Traditional Arabic" panose="02020603050405020304" pitchFamily="18" charset="-78"/>
                <a:cs typeface="B Titr" panose="00000700000000000000" pitchFamily="2" charset="-78"/>
              </a:rPr>
              <a:t>6ـ جاودانگی قرآن</a:t>
            </a:r>
          </a:p>
          <a:p>
            <a:pPr algn="just" rtl="1">
              <a:lnSpc>
                <a:spcPct val="150000"/>
              </a:lnSpc>
            </a:pPr>
            <a:r>
              <a:rPr lang="fa-IR" spc="-100" dirty="0">
                <a:solidFill>
                  <a:srgbClr val="0000CC"/>
                </a:solidFill>
                <a:latin typeface="Times New Roman"/>
                <a:ea typeface="Times New Roman"/>
                <a:cs typeface="B Titr" pitchFamily="2" charset="-78"/>
              </a:rPr>
              <a:t>جاودانگي</a:t>
            </a:r>
            <a:r>
              <a:rPr lang="fa-IR" spc="-100" dirty="0">
                <a:solidFill>
                  <a:srgbClr val="000000"/>
                </a:solidFill>
                <a:latin typeface="Times New Roman"/>
                <a:ea typeface="Times New Roman"/>
                <a:cs typeface="B Titr" pitchFamily="2" charset="-78"/>
              </a:rPr>
              <a:t> را در اصطلاح مي‌توان به </a:t>
            </a:r>
            <a:r>
              <a:rPr lang="fa-IR" spc="-100" dirty="0">
                <a:solidFill>
                  <a:srgbClr val="C00000"/>
                </a:solidFill>
                <a:latin typeface="Times New Roman"/>
                <a:ea typeface="Times New Roman"/>
                <a:cs typeface="B Titr" pitchFamily="2" charset="-78"/>
              </a:rPr>
              <a:t>فرازماني</a:t>
            </a:r>
            <a:r>
              <a:rPr lang="fa-IR" spc="-100" dirty="0">
                <a:solidFill>
                  <a:srgbClr val="000000"/>
                </a:solidFill>
                <a:latin typeface="Times New Roman"/>
                <a:ea typeface="Times New Roman"/>
                <a:cs typeface="B Titr" pitchFamily="2" charset="-78"/>
              </a:rPr>
              <a:t> و </a:t>
            </a:r>
            <a:r>
              <a:rPr lang="fa-IR" spc="-100" dirty="0">
                <a:solidFill>
                  <a:srgbClr val="C00000"/>
                </a:solidFill>
                <a:latin typeface="Times New Roman"/>
                <a:ea typeface="Times New Roman"/>
                <a:cs typeface="B Titr" pitchFamily="2" charset="-78"/>
              </a:rPr>
              <a:t>فرامكاني</a:t>
            </a:r>
            <a:r>
              <a:rPr lang="fa-IR" spc="-100" dirty="0">
                <a:solidFill>
                  <a:srgbClr val="000000"/>
                </a:solidFill>
                <a:latin typeface="Times New Roman"/>
                <a:ea typeface="Times New Roman"/>
                <a:cs typeface="B Titr" pitchFamily="2" charset="-78"/>
              </a:rPr>
              <a:t> بودن و عدم تأثيرپذيري از فرهنگ </a:t>
            </a:r>
            <a:r>
              <a:rPr lang="fa-IR" spc="-100" dirty="0" smtClean="0">
                <a:solidFill>
                  <a:srgbClr val="000000"/>
                </a:solidFill>
                <a:latin typeface="Times New Roman"/>
                <a:ea typeface="Times New Roman"/>
                <a:cs typeface="B Titr" pitchFamily="2" charset="-78"/>
              </a:rPr>
              <a:t>زمانه تعريف </a:t>
            </a:r>
            <a:r>
              <a:rPr lang="fa-IR" spc="-100" dirty="0">
                <a:solidFill>
                  <a:srgbClr val="000000"/>
                </a:solidFill>
                <a:latin typeface="Times New Roman"/>
                <a:ea typeface="Times New Roman"/>
                <a:cs typeface="B Titr" pitchFamily="2" charset="-78"/>
              </a:rPr>
              <a:t>كرد</a:t>
            </a:r>
            <a:r>
              <a:rPr lang="fa-IR" spc="-100" dirty="0" smtClean="0">
                <a:solidFill>
                  <a:srgbClr val="000000"/>
                </a:solidFill>
                <a:latin typeface="Times New Roman"/>
                <a:ea typeface="Times New Roman"/>
                <a:cs typeface="B Titr" pitchFamily="2" charset="-78"/>
              </a:rPr>
              <a:t>.  </a:t>
            </a:r>
            <a:r>
              <a:rPr lang="fa-IR" b="1" spc="-100" dirty="0" smtClean="0">
                <a:solidFill>
                  <a:srgbClr val="0000CC"/>
                </a:solidFill>
                <a:latin typeface="Times New Roman"/>
                <a:ea typeface="Times New Roman"/>
                <a:cs typeface="B Traffic" pitchFamily="2" charset="-78"/>
              </a:rPr>
              <a:t>جهاني </a:t>
            </a:r>
            <a:r>
              <a:rPr lang="fa-IR" b="1" spc="-100" dirty="0">
                <a:solidFill>
                  <a:srgbClr val="0000CC"/>
                </a:solidFill>
                <a:latin typeface="Times New Roman"/>
                <a:ea typeface="Times New Roman"/>
                <a:cs typeface="B Traffic" pitchFamily="2" charset="-78"/>
              </a:rPr>
              <a:t>بودن </a:t>
            </a:r>
            <a:r>
              <a:rPr lang="fa-IR" b="1" spc="-100" dirty="0">
                <a:solidFill>
                  <a:srgbClr val="000000"/>
                </a:solidFill>
                <a:latin typeface="Times New Roman"/>
                <a:ea typeface="Times New Roman"/>
                <a:cs typeface="B Traffic" pitchFamily="2" charset="-78"/>
              </a:rPr>
              <a:t>نيز يعني قرآن به </a:t>
            </a:r>
            <a:r>
              <a:rPr lang="fa-IR" b="1" spc="-100" dirty="0">
                <a:solidFill>
                  <a:srgbClr val="C00000"/>
                </a:solidFill>
                <a:latin typeface="Times New Roman"/>
                <a:ea typeface="Times New Roman"/>
                <a:cs typeface="B Traffic" pitchFamily="2" charset="-78"/>
              </a:rPr>
              <a:t>زماني</a:t>
            </a:r>
            <a:r>
              <a:rPr lang="fa-IR" b="1" spc="-100" dirty="0">
                <a:solidFill>
                  <a:srgbClr val="000000"/>
                </a:solidFill>
                <a:latin typeface="Times New Roman"/>
                <a:ea typeface="Times New Roman"/>
                <a:cs typeface="B Traffic" pitchFamily="2" charset="-78"/>
              </a:rPr>
              <a:t> خاص يا </a:t>
            </a:r>
            <a:r>
              <a:rPr lang="fa-IR" b="1" spc="-100" dirty="0">
                <a:solidFill>
                  <a:srgbClr val="C00000"/>
                </a:solidFill>
                <a:latin typeface="Times New Roman"/>
                <a:ea typeface="Times New Roman"/>
                <a:cs typeface="B Traffic" pitchFamily="2" charset="-78"/>
              </a:rPr>
              <a:t>ملت</a:t>
            </a:r>
            <a:r>
              <a:rPr lang="fa-IR" b="1" spc="-100" dirty="0">
                <a:solidFill>
                  <a:srgbClr val="000000"/>
                </a:solidFill>
                <a:latin typeface="Times New Roman"/>
                <a:ea typeface="Times New Roman"/>
                <a:cs typeface="B Traffic" pitchFamily="2" charset="-78"/>
              </a:rPr>
              <a:t> يا </a:t>
            </a:r>
            <a:r>
              <a:rPr lang="fa-IR" b="1" spc="-100" dirty="0">
                <a:solidFill>
                  <a:srgbClr val="C00000"/>
                </a:solidFill>
                <a:latin typeface="Times New Roman"/>
                <a:ea typeface="Times New Roman"/>
                <a:cs typeface="B Traffic" pitchFamily="2" charset="-78"/>
              </a:rPr>
              <a:t>گروهي</a:t>
            </a:r>
            <a:r>
              <a:rPr lang="fa-IR" b="1" spc="-100" dirty="0">
                <a:solidFill>
                  <a:srgbClr val="000000"/>
                </a:solidFill>
                <a:latin typeface="Times New Roman"/>
                <a:ea typeface="Times New Roman"/>
                <a:cs typeface="B Traffic" pitchFamily="2" charset="-78"/>
              </a:rPr>
              <a:t> ويژه اختصاص ندارد و به فراخناي حيات بشري تا پگاه رستاخيز با تمام اقوام و ملل و زبان‌ها و مليت‌ها به گفتگو مي‌پردازد</a:t>
            </a:r>
            <a:r>
              <a:rPr lang="fa-IR" b="1" spc="-100" dirty="0" smtClean="0">
                <a:solidFill>
                  <a:srgbClr val="000000"/>
                </a:solidFill>
                <a:latin typeface="Times New Roman"/>
                <a:ea typeface="Times New Roman"/>
                <a:cs typeface="B Traffic" pitchFamily="2" charset="-78"/>
              </a:rPr>
              <a:t>. </a:t>
            </a:r>
            <a:r>
              <a:rPr lang="fa-IR" spc="-100" dirty="0" smtClean="0">
                <a:solidFill>
                  <a:srgbClr val="000000"/>
                </a:solidFill>
                <a:latin typeface="Times New Roman"/>
                <a:ea typeface="Times New Roman"/>
                <a:cs typeface="B Titr" pitchFamily="2" charset="-78"/>
              </a:rPr>
              <a:t> </a:t>
            </a:r>
            <a:r>
              <a:rPr lang="fa-IR" spc="-100" dirty="0">
                <a:solidFill>
                  <a:srgbClr val="000000"/>
                </a:solidFill>
                <a:latin typeface="Times New Roman"/>
                <a:ea typeface="Times New Roman"/>
                <a:cs typeface="B Titr" pitchFamily="2" charset="-78"/>
              </a:rPr>
              <a:t>اسلام و قرآن همۀ ملت‌ها را به آيين، معارف و مقررات خود دعوت كرده و هيچ فرد، گروه، ملت و نژادي را استثنا نكرده است. </a:t>
            </a:r>
            <a:endParaRPr lang="fa-IR" b="1" spc="-100" dirty="0">
              <a:latin typeface="Traditional Arabic" panose="02020603050405020304" pitchFamily="18" charset="-78"/>
              <a:cs typeface="B Titr" panose="00000700000000000000" pitchFamily="2" charset="-78"/>
            </a:endParaRPr>
          </a:p>
        </p:txBody>
      </p:sp>
      <p:sp>
        <p:nvSpPr>
          <p:cNvPr id="6" name="Rectangle 5"/>
          <p:cNvSpPr/>
          <p:nvPr/>
        </p:nvSpPr>
        <p:spPr>
          <a:xfrm>
            <a:off x="384330" y="3363521"/>
            <a:ext cx="11432437" cy="2920800"/>
          </a:xfrm>
          <a:prstGeom prst="rect">
            <a:avLst/>
          </a:prstGeom>
          <a:solidFill>
            <a:srgbClr val="FCFFE1"/>
          </a:solidFill>
          <a:ln w="44450">
            <a:solidFill>
              <a:srgbClr val="008000"/>
            </a:solidFill>
          </a:ln>
        </p:spPr>
        <p:txBody>
          <a:bodyPr wrap="square">
            <a:spAutoFit/>
          </a:bodyPr>
          <a:lstStyle/>
          <a:p>
            <a:pPr algn="ctr" rtl="1">
              <a:lnSpc>
                <a:spcPct val="150000"/>
              </a:lnSpc>
            </a:pPr>
            <a:r>
              <a:rPr lang="fa-IR" sz="2800" b="1" dirty="0">
                <a:solidFill>
                  <a:srgbClr val="C00000"/>
                </a:solidFill>
                <a:latin typeface="Traditional Arabic" panose="02020603050405020304" pitchFamily="18" charset="-78"/>
                <a:cs typeface="B Titr" panose="00000700000000000000" pitchFamily="2" charset="-78"/>
              </a:rPr>
              <a:t>7ـ </a:t>
            </a:r>
            <a:r>
              <a:rPr lang="fa-IR" sz="2800" b="1" dirty="0" smtClean="0">
                <a:solidFill>
                  <a:srgbClr val="C00000"/>
                </a:solidFill>
                <a:latin typeface="Traditional Arabic" panose="02020603050405020304" pitchFamily="18" charset="-78"/>
                <a:cs typeface="B Titr" panose="00000700000000000000" pitchFamily="2" charset="-78"/>
              </a:rPr>
              <a:t> </a:t>
            </a:r>
            <a:r>
              <a:rPr lang="fa-IR" sz="2800" b="1" dirty="0">
                <a:solidFill>
                  <a:srgbClr val="C00000"/>
                </a:solidFill>
                <a:latin typeface="Traditional Arabic" panose="02020603050405020304" pitchFamily="18" charset="-78"/>
                <a:cs typeface="B Titr" panose="00000700000000000000" pitchFamily="2" charset="-78"/>
              </a:rPr>
              <a:t>قرآن؛ زبان جهانی فطرت </a:t>
            </a:r>
          </a:p>
          <a:p>
            <a:pPr lvl="0" indent="180340" algn="just" rtl="1">
              <a:lnSpc>
                <a:spcPct val="110000"/>
              </a:lnSpc>
            </a:pPr>
            <a:r>
              <a:rPr lang="fa-IR" sz="2800" b="1" dirty="0">
                <a:solidFill>
                  <a:srgbClr val="000000"/>
                </a:solidFill>
                <a:latin typeface="Times New Roman"/>
                <a:ea typeface="Times New Roman"/>
                <a:cs typeface="B Badr" pitchFamily="2" charset="-78"/>
              </a:rPr>
              <a:t>فَأَقِمْ وَجْهَكَ لِلدِّينِ حَنيفاً </a:t>
            </a:r>
            <a:r>
              <a:rPr lang="fa-IR" sz="2800" b="1" dirty="0">
                <a:solidFill>
                  <a:srgbClr val="CC00CC"/>
                </a:solidFill>
                <a:latin typeface="Times New Roman"/>
                <a:ea typeface="Times New Roman"/>
                <a:cs typeface="B Badr" pitchFamily="2" charset="-78"/>
              </a:rPr>
              <a:t>فِطْرَتَ</a:t>
            </a:r>
            <a:r>
              <a:rPr lang="fa-IR" sz="2800" b="1" dirty="0">
                <a:solidFill>
                  <a:srgbClr val="000000"/>
                </a:solidFill>
                <a:latin typeface="Times New Roman"/>
                <a:ea typeface="Times New Roman"/>
                <a:cs typeface="B Badr" pitchFamily="2" charset="-78"/>
              </a:rPr>
              <a:t> اللَّهِ الَّتي‏ فَطَرَ النَّاسَ </a:t>
            </a:r>
            <a:r>
              <a:rPr lang="fa-IR" sz="2800" b="1" dirty="0" smtClean="0">
                <a:solidFill>
                  <a:srgbClr val="000000"/>
                </a:solidFill>
                <a:latin typeface="Times New Roman"/>
                <a:ea typeface="Times New Roman"/>
                <a:cs typeface="B Badr" pitchFamily="2" charset="-78"/>
              </a:rPr>
              <a:t>عَلَيْها </a:t>
            </a:r>
          </a:p>
          <a:p>
            <a:pPr lvl="0" indent="180340" algn="just" rtl="1">
              <a:lnSpc>
                <a:spcPct val="110000"/>
              </a:lnSpc>
            </a:pPr>
            <a:r>
              <a:rPr lang="fa-IR" dirty="0" smtClean="0">
                <a:solidFill>
                  <a:srgbClr val="663300"/>
                </a:solidFill>
                <a:latin typeface="Times New Roman" panose="02020603050405020304" pitchFamily="18" charset="0"/>
                <a:ea typeface="Times New Roman" panose="02020603050405020304" pitchFamily="18" charset="0"/>
                <a:cs typeface="B Titr" pitchFamily="2" charset="-78"/>
              </a:rPr>
              <a:t>پس </a:t>
            </a:r>
            <a:r>
              <a:rPr lang="fa-IR" dirty="0">
                <a:solidFill>
                  <a:srgbClr val="663300"/>
                </a:solidFill>
                <a:latin typeface="Times New Roman" panose="02020603050405020304" pitchFamily="18" charset="0"/>
                <a:ea typeface="Times New Roman" panose="02020603050405020304" pitchFamily="18" charset="0"/>
                <a:cs typeface="B Titr" pitchFamily="2" charset="-78"/>
              </a:rPr>
              <a:t>روى خود را متوجّه آيين خالص پروردگار كن! اين فطرتى است كه خداوند، انسان‌ها را بر آن </a:t>
            </a:r>
            <a:r>
              <a:rPr lang="fa-IR" dirty="0" smtClean="0">
                <a:solidFill>
                  <a:srgbClr val="663300"/>
                </a:solidFill>
                <a:latin typeface="Times New Roman" panose="02020603050405020304" pitchFamily="18" charset="0"/>
                <a:ea typeface="Times New Roman" panose="02020603050405020304" pitchFamily="18" charset="0"/>
                <a:cs typeface="B Titr" pitchFamily="2" charset="-78"/>
              </a:rPr>
              <a:t>آفريده</a:t>
            </a:r>
          </a:p>
          <a:p>
            <a:pPr algn="ctr" rtl="1">
              <a:lnSpc>
                <a:spcPct val="170000"/>
              </a:lnSpc>
            </a:pPr>
            <a:r>
              <a:rPr lang="fa-IR" sz="2000" spc="-100" dirty="0">
                <a:solidFill>
                  <a:srgbClr val="0000CC"/>
                </a:solidFill>
                <a:latin typeface="Times New Roman"/>
                <a:ea typeface="Times New Roman"/>
                <a:cs typeface="B Titr" pitchFamily="2" charset="-78"/>
              </a:rPr>
              <a:t>قرآن در </a:t>
            </a:r>
            <a:r>
              <a:rPr lang="fa-IR" sz="2000" spc="-100" dirty="0">
                <a:solidFill>
                  <a:srgbClr val="FF0000"/>
                </a:solidFill>
                <a:latin typeface="Times New Roman"/>
                <a:ea typeface="Times New Roman"/>
                <a:cs typeface="B Titr" pitchFamily="2" charset="-78"/>
              </a:rPr>
              <a:t>آیه بالا </a:t>
            </a:r>
            <a:r>
              <a:rPr lang="fa-IR" sz="2000" dirty="0" smtClean="0">
                <a:solidFill>
                  <a:srgbClr val="0000CC"/>
                </a:solidFill>
                <a:latin typeface="Times New Roman"/>
                <a:ea typeface="Times New Roman"/>
                <a:cs typeface="B Titr" pitchFamily="2" charset="-78"/>
              </a:rPr>
              <a:t>بر </a:t>
            </a:r>
            <a:r>
              <a:rPr lang="fa-IR" sz="2000" dirty="0">
                <a:solidFill>
                  <a:srgbClr val="0000CC"/>
                </a:solidFill>
                <a:latin typeface="Times New Roman"/>
                <a:ea typeface="Times New Roman"/>
                <a:cs typeface="B Titr" pitchFamily="2" charset="-78"/>
              </a:rPr>
              <a:t>خلق شدن انسان‌ها </a:t>
            </a:r>
            <a:r>
              <a:rPr lang="fa-IR" sz="2000" dirty="0" smtClean="0">
                <a:solidFill>
                  <a:srgbClr val="0000CC"/>
                </a:solidFill>
                <a:latin typeface="Times New Roman"/>
                <a:ea typeface="Times New Roman"/>
                <a:cs typeface="B Titr" pitchFamily="2" charset="-78"/>
              </a:rPr>
              <a:t>بر </a:t>
            </a:r>
            <a:r>
              <a:rPr lang="fa-IR" sz="2000" spc="-100" dirty="0" smtClean="0">
                <a:solidFill>
                  <a:srgbClr val="CC00CC"/>
                </a:solidFill>
                <a:latin typeface="Times New Roman"/>
                <a:ea typeface="Times New Roman"/>
                <a:cs typeface="B Titr" pitchFamily="2" charset="-78"/>
              </a:rPr>
              <a:t>فطرت الهی </a:t>
            </a:r>
            <a:r>
              <a:rPr lang="fa-IR" sz="2000" spc="-100" dirty="0" smtClean="0">
                <a:solidFill>
                  <a:srgbClr val="0000CC"/>
                </a:solidFill>
                <a:latin typeface="Times New Roman"/>
                <a:ea typeface="Times New Roman"/>
                <a:cs typeface="B Titr" pitchFamily="2" charset="-78"/>
              </a:rPr>
              <a:t>تاکید </a:t>
            </a:r>
            <a:r>
              <a:rPr lang="fa-IR" sz="2000" spc="-100" dirty="0">
                <a:solidFill>
                  <a:srgbClr val="0000CC"/>
                </a:solidFill>
                <a:latin typeface="Times New Roman"/>
                <a:ea typeface="Times New Roman"/>
                <a:cs typeface="B Titr" pitchFamily="2" charset="-78"/>
              </a:rPr>
              <a:t>نموده است.</a:t>
            </a:r>
            <a:endParaRPr lang="fa-IR" sz="2000" b="1" spc="-100" dirty="0">
              <a:solidFill>
                <a:srgbClr val="0000CC"/>
              </a:solidFill>
              <a:latin typeface="Traditional Arabic" panose="02020603050405020304" pitchFamily="18" charset="-78"/>
              <a:cs typeface="B Titr" panose="00000700000000000000" pitchFamily="2" charset="-78"/>
            </a:endParaRPr>
          </a:p>
          <a:p>
            <a:pPr algn="ctr" rtl="1">
              <a:lnSpc>
                <a:spcPct val="130000"/>
              </a:lnSpc>
            </a:pPr>
            <a:r>
              <a:rPr lang="fa-IR" sz="2000" dirty="0">
                <a:solidFill>
                  <a:srgbClr val="000000"/>
                </a:solidFill>
                <a:latin typeface="Times New Roman"/>
                <a:ea typeface="Times New Roman"/>
                <a:cs typeface="B Titr" pitchFamily="2" charset="-78"/>
              </a:rPr>
              <a:t>كتابی كه برای </a:t>
            </a:r>
            <a:r>
              <a:rPr lang="fa-IR" sz="2000" dirty="0" smtClean="0">
                <a:solidFill>
                  <a:srgbClr val="000000"/>
                </a:solidFill>
                <a:latin typeface="Times New Roman"/>
                <a:ea typeface="Times New Roman"/>
                <a:cs typeface="B Titr" pitchFamily="2" charset="-78"/>
              </a:rPr>
              <a:t> </a:t>
            </a:r>
            <a:r>
              <a:rPr lang="fa-IR" sz="2000" dirty="0" smtClean="0">
                <a:solidFill>
                  <a:srgbClr val="0000FF"/>
                </a:solidFill>
                <a:latin typeface="Times New Roman"/>
                <a:ea typeface="Times New Roman"/>
                <a:cs typeface="B Titr" pitchFamily="2" charset="-78"/>
              </a:rPr>
              <a:t>هدايت </a:t>
            </a:r>
            <a:r>
              <a:rPr lang="fa-IR" sz="2000" dirty="0">
                <a:solidFill>
                  <a:srgbClr val="0000FF"/>
                </a:solidFill>
                <a:latin typeface="Times New Roman"/>
                <a:ea typeface="Times New Roman"/>
                <a:cs typeface="B Titr" pitchFamily="2" charset="-78"/>
              </a:rPr>
              <a:t>همگان </a:t>
            </a:r>
            <a:r>
              <a:rPr lang="fa-IR" sz="2000" dirty="0">
                <a:solidFill>
                  <a:srgbClr val="000000"/>
                </a:solidFill>
                <a:latin typeface="Times New Roman"/>
                <a:ea typeface="Times New Roman"/>
                <a:cs typeface="B Titr" pitchFamily="2" charset="-78"/>
              </a:rPr>
              <a:t>نازل شده </a:t>
            </a:r>
            <a:r>
              <a:rPr lang="fa-IR" sz="2000" dirty="0" smtClean="0">
                <a:solidFill>
                  <a:srgbClr val="000000"/>
                </a:solidFill>
                <a:latin typeface="Times New Roman"/>
                <a:ea typeface="Times New Roman"/>
                <a:cs typeface="B Titr" pitchFamily="2" charset="-78"/>
              </a:rPr>
              <a:t>و </a:t>
            </a:r>
            <a:r>
              <a:rPr lang="fa-IR" sz="2000" dirty="0">
                <a:solidFill>
                  <a:srgbClr val="339933"/>
                </a:solidFill>
                <a:latin typeface="Times New Roman"/>
                <a:ea typeface="Times New Roman"/>
                <a:cs typeface="B Titr" pitchFamily="2" charset="-78"/>
              </a:rPr>
              <a:t>جهان‌شمول</a:t>
            </a:r>
            <a:r>
              <a:rPr lang="fa-IR" sz="2000" dirty="0">
                <a:solidFill>
                  <a:srgbClr val="000000"/>
                </a:solidFill>
                <a:latin typeface="Times New Roman"/>
                <a:ea typeface="Times New Roman"/>
                <a:cs typeface="B Titr" pitchFamily="2" charset="-78"/>
              </a:rPr>
              <a:t> است، </a:t>
            </a:r>
            <a:r>
              <a:rPr lang="fa-IR" sz="2000" dirty="0" smtClean="0">
                <a:solidFill>
                  <a:srgbClr val="000000"/>
                </a:solidFill>
                <a:latin typeface="Times New Roman"/>
                <a:ea typeface="Times New Roman"/>
                <a:cs typeface="B Titr" pitchFamily="2" charset="-78"/>
              </a:rPr>
              <a:t>بايد از </a:t>
            </a:r>
            <a:r>
              <a:rPr lang="fa-IR" sz="2000" dirty="0">
                <a:solidFill>
                  <a:srgbClr val="C00000"/>
                </a:solidFill>
                <a:latin typeface="Times New Roman"/>
                <a:ea typeface="Times New Roman"/>
                <a:cs typeface="B Titr" pitchFamily="2" charset="-78"/>
              </a:rPr>
              <a:t>دو ويژگی </a:t>
            </a:r>
            <a:r>
              <a:rPr lang="fa-IR" sz="2000" dirty="0" smtClean="0">
                <a:solidFill>
                  <a:srgbClr val="000000"/>
                </a:solidFill>
                <a:latin typeface="Times New Roman"/>
                <a:ea typeface="Times New Roman"/>
                <a:cs typeface="B Titr" pitchFamily="2" charset="-78"/>
              </a:rPr>
              <a:t>برخودار </a:t>
            </a:r>
            <a:r>
              <a:rPr lang="fa-IR" sz="2000" dirty="0">
                <a:solidFill>
                  <a:srgbClr val="000000"/>
                </a:solidFill>
                <a:latin typeface="Times New Roman"/>
                <a:ea typeface="Times New Roman"/>
                <a:cs typeface="B Titr" pitchFamily="2" charset="-78"/>
              </a:rPr>
              <a:t>باشد:</a:t>
            </a:r>
          </a:p>
          <a:p>
            <a:pPr algn="ctr" rtl="1">
              <a:lnSpc>
                <a:spcPct val="130000"/>
              </a:lnSpc>
            </a:pPr>
            <a:r>
              <a:rPr lang="fa-IR" sz="2400" b="1" dirty="0">
                <a:solidFill>
                  <a:srgbClr val="000099"/>
                </a:solidFill>
                <a:latin typeface="Traditional Arabic" panose="02020603050405020304" pitchFamily="18" charset="-78"/>
                <a:cs typeface="B Traffic" pitchFamily="2" charset="-78"/>
              </a:rPr>
              <a:t>7/1ـ زبان جهانی داشته </a:t>
            </a:r>
            <a:r>
              <a:rPr lang="fa-IR" sz="2400" b="1" dirty="0" smtClean="0">
                <a:solidFill>
                  <a:srgbClr val="000099"/>
                </a:solidFill>
                <a:latin typeface="Traditional Arabic" panose="02020603050405020304" pitchFamily="18" charset="-78"/>
                <a:cs typeface="B Traffic" pitchFamily="2" charset="-78"/>
              </a:rPr>
              <a:t>باشد  7/2ـ </a:t>
            </a:r>
            <a:r>
              <a:rPr lang="fa-IR" sz="2400" b="1" dirty="0">
                <a:solidFill>
                  <a:srgbClr val="000099"/>
                </a:solidFill>
                <a:latin typeface="Traditional Arabic" panose="02020603050405020304" pitchFamily="18" charset="-78"/>
                <a:cs typeface="B Traffic" pitchFamily="2" charset="-78"/>
              </a:rPr>
              <a:t>محتوایش همگانی </a:t>
            </a:r>
            <a:r>
              <a:rPr lang="fa-IR" sz="2400" b="1" dirty="0" smtClean="0">
                <a:solidFill>
                  <a:srgbClr val="000099"/>
                </a:solidFill>
                <a:latin typeface="Traditional Arabic" panose="02020603050405020304" pitchFamily="18" charset="-78"/>
                <a:cs typeface="B Traffic" pitchFamily="2" charset="-78"/>
              </a:rPr>
              <a:t>باشد</a:t>
            </a:r>
            <a:endParaRPr lang="fa-IR" sz="2400" dirty="0">
              <a:solidFill>
                <a:srgbClr val="663300"/>
              </a:solidFill>
              <a:latin typeface="Times New Roman" panose="02020603050405020304" pitchFamily="18" charset="0"/>
              <a:ea typeface="Times New Roman" panose="02020603050405020304" pitchFamily="18" charset="0"/>
              <a:cs typeface="B Titr" pitchFamily="2" charset="-78"/>
            </a:endParaRPr>
          </a:p>
        </p:txBody>
      </p:sp>
    </p:spTree>
    <p:extLst>
      <p:ext uri="{BB962C8B-B14F-4D97-AF65-F5344CB8AC3E}">
        <p14:creationId xmlns:p14="http://schemas.microsoft.com/office/powerpoint/2010/main" val="4021295271"/>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1000"/>
                                        <p:tgtEl>
                                          <p:spTgt spid="30"/>
                                        </p:tgtEl>
                                      </p:cBhvr>
                                    </p:animEffect>
                                    <p:anim calcmode="lin" valueType="num">
                                      <p:cBhvr>
                                        <p:cTn id="20" dur="1000" fill="hold"/>
                                        <p:tgtEl>
                                          <p:spTgt spid="30"/>
                                        </p:tgtEl>
                                        <p:attrNameLst>
                                          <p:attrName>ppt_x</p:attrName>
                                        </p:attrNameLst>
                                      </p:cBhvr>
                                      <p:tavLst>
                                        <p:tav tm="0">
                                          <p:val>
                                            <p:strVal val="#ppt_x"/>
                                          </p:val>
                                        </p:tav>
                                        <p:tav tm="100000">
                                          <p:val>
                                            <p:strVal val="#ppt_x"/>
                                          </p:val>
                                        </p:tav>
                                      </p:tavLst>
                                    </p:anim>
                                    <p:anim calcmode="lin" valueType="num">
                                      <p:cBhvr>
                                        <p:cTn id="21"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1000"/>
                                        <p:tgtEl>
                                          <p:spTgt spid="14"/>
                                        </p:tgtEl>
                                      </p:cBhvr>
                                    </p:animEffect>
                                    <p:anim calcmode="lin" valueType="num">
                                      <p:cBhvr>
                                        <p:cTn id="27" dur="1000" fill="hold"/>
                                        <p:tgtEl>
                                          <p:spTgt spid="14"/>
                                        </p:tgtEl>
                                        <p:attrNameLst>
                                          <p:attrName>ppt_x</p:attrName>
                                        </p:attrNameLst>
                                      </p:cBhvr>
                                      <p:tavLst>
                                        <p:tav tm="0">
                                          <p:val>
                                            <p:strVal val="#ppt_x"/>
                                          </p:val>
                                        </p:tav>
                                        <p:tav tm="100000">
                                          <p:val>
                                            <p:strVal val="#ppt_x"/>
                                          </p:val>
                                        </p:tav>
                                      </p:tavLst>
                                    </p:anim>
                                    <p:anim calcmode="lin" valueType="num">
                                      <p:cBhvr>
                                        <p:cTn id="28"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fade">
                                      <p:cBhvr>
                                        <p:cTn id="33" dur="1000"/>
                                        <p:tgtEl>
                                          <p:spTgt spid="6"/>
                                        </p:tgtEl>
                                      </p:cBhvr>
                                    </p:animEffect>
                                    <p:anim calcmode="lin" valueType="num">
                                      <p:cBhvr>
                                        <p:cTn id="34" dur="1000" fill="hold"/>
                                        <p:tgtEl>
                                          <p:spTgt spid="6"/>
                                        </p:tgtEl>
                                        <p:attrNameLst>
                                          <p:attrName>ppt_x</p:attrName>
                                        </p:attrNameLst>
                                      </p:cBhvr>
                                      <p:tavLst>
                                        <p:tav tm="0">
                                          <p:val>
                                            <p:strVal val="#ppt_x"/>
                                          </p:val>
                                        </p:tav>
                                        <p:tav tm="100000">
                                          <p:val>
                                            <p:strVal val="#ppt_x"/>
                                          </p:val>
                                        </p:tav>
                                      </p:tavLst>
                                    </p:anim>
                                    <p:anim calcmode="lin" valueType="num">
                                      <p:cBhvr>
                                        <p:cTn id="3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10" grpId="0" animBg="1"/>
      <p:bldP spid="7" grpId="0" animBg="1"/>
      <p:bldP spid="14" grpId="0" animBg="1"/>
      <p:bldP spid="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69000"/>
            <a:lum/>
          </a:blip>
          <a:srcRect/>
          <a:tile tx="0" ty="0" sx="100000" sy="100000" flip="none" algn="tl"/>
        </a:blipFill>
        <a:effectLst/>
      </p:bgPr>
    </p:bg>
    <p:spTree>
      <p:nvGrpSpPr>
        <p:cNvPr id="1" name=""/>
        <p:cNvGrpSpPr/>
        <p:nvPr/>
      </p:nvGrpSpPr>
      <p:grpSpPr>
        <a:xfrm>
          <a:off x="0" y="0"/>
          <a:ext cx="0" cy="0"/>
          <a:chOff x="0" y="0"/>
          <a:chExt cx="0" cy="0"/>
        </a:xfrm>
      </p:grpSpPr>
      <p:sp>
        <p:nvSpPr>
          <p:cNvPr id="30" name="Round Same Side Corner Rectangle 29"/>
          <p:cNvSpPr/>
          <p:nvPr/>
        </p:nvSpPr>
        <p:spPr>
          <a:xfrm>
            <a:off x="259307" y="1296537"/>
            <a:ext cx="11682484" cy="5374942"/>
          </a:xfrm>
          <a:prstGeom prst="round2SameRect">
            <a:avLst>
              <a:gd name="adj1" fmla="val 0"/>
              <a:gd name="adj2" fmla="val 9117"/>
            </a:avLst>
          </a:prstGeom>
          <a:solidFill>
            <a:srgbClr val="F8FEBE"/>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dirty="0"/>
          </a:p>
        </p:txBody>
      </p:sp>
      <p:sp>
        <p:nvSpPr>
          <p:cNvPr id="10" name="Round Same Side Corner Rectangle 9"/>
          <p:cNvSpPr/>
          <p:nvPr/>
        </p:nvSpPr>
        <p:spPr>
          <a:xfrm rot="10800000">
            <a:off x="259307" y="180453"/>
            <a:ext cx="11682484" cy="952312"/>
          </a:xfrm>
          <a:prstGeom prst="round2SameRect">
            <a:avLst>
              <a:gd name="adj1" fmla="val 0"/>
              <a:gd name="adj2" fmla="val 41080"/>
            </a:avLst>
          </a:prstGeom>
          <a:solidFill>
            <a:srgbClr val="DDF9FF"/>
          </a:solidFill>
          <a:ln w="3175">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dirty="0"/>
          </a:p>
        </p:txBody>
      </p:sp>
      <p:sp>
        <p:nvSpPr>
          <p:cNvPr id="7" name="Rounded Rectangle 6"/>
          <p:cNvSpPr/>
          <p:nvPr/>
        </p:nvSpPr>
        <p:spPr>
          <a:xfrm>
            <a:off x="3944203" y="217614"/>
            <a:ext cx="4233512" cy="798285"/>
          </a:xfrm>
          <a:prstGeom prst="round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20000"/>
              </a:lnSpc>
            </a:pPr>
            <a:r>
              <a:rPr lang="fa-IR" sz="2000" b="1" dirty="0" smtClean="0">
                <a:solidFill>
                  <a:schemeClr val="tx1"/>
                </a:solidFill>
                <a:cs typeface="B Traffic" pitchFamily="2" charset="-78"/>
              </a:rPr>
              <a:t>برخی </a:t>
            </a:r>
            <a:r>
              <a:rPr lang="fa-IR" sz="2000" b="1" dirty="0">
                <a:solidFill>
                  <a:schemeClr val="tx1"/>
                </a:solidFill>
                <a:cs typeface="B Traffic" pitchFamily="2" charset="-78"/>
              </a:rPr>
              <a:t>از ویژگی‌های </a:t>
            </a:r>
            <a:r>
              <a:rPr lang="fa-IR" sz="2000" b="1" dirty="0" smtClean="0">
                <a:solidFill>
                  <a:schemeClr val="tx1"/>
                </a:solidFill>
                <a:cs typeface="B Traffic" pitchFamily="2" charset="-78"/>
              </a:rPr>
              <a:t>قرآن ـ 6</a:t>
            </a:r>
            <a:endParaRPr lang="fa-IR" sz="2000" b="1" dirty="0">
              <a:solidFill>
                <a:schemeClr val="tx1"/>
              </a:solidFill>
              <a:cs typeface="B Traffic" pitchFamily="2" charset="-78"/>
            </a:endParaRPr>
          </a:p>
        </p:txBody>
      </p:sp>
      <p:sp>
        <p:nvSpPr>
          <p:cNvPr id="14" name="Rectangle 13"/>
          <p:cNvSpPr/>
          <p:nvPr/>
        </p:nvSpPr>
        <p:spPr>
          <a:xfrm>
            <a:off x="382137" y="1368259"/>
            <a:ext cx="11432437" cy="4942892"/>
          </a:xfrm>
          <a:prstGeom prst="rect">
            <a:avLst/>
          </a:prstGeom>
          <a:solidFill>
            <a:srgbClr val="FCFFE1"/>
          </a:solidFill>
          <a:ln w="44450">
            <a:solidFill>
              <a:srgbClr val="008000"/>
            </a:solidFill>
          </a:ln>
        </p:spPr>
        <p:txBody>
          <a:bodyPr wrap="square">
            <a:spAutoFit/>
          </a:bodyPr>
          <a:lstStyle/>
          <a:p>
            <a:pPr algn="ctr" rtl="1">
              <a:lnSpc>
                <a:spcPct val="120000"/>
              </a:lnSpc>
            </a:pPr>
            <a:r>
              <a:rPr lang="fa-IR" sz="2800" b="1" dirty="0">
                <a:solidFill>
                  <a:srgbClr val="C00000"/>
                </a:solidFill>
                <a:latin typeface="Traditional Arabic" panose="02020603050405020304" pitchFamily="18" charset="-78"/>
                <a:cs typeface="B Titr" panose="00000700000000000000" pitchFamily="2" charset="-78"/>
              </a:rPr>
              <a:t>8ـ قرآن؛ زنده و همیشگی است</a:t>
            </a:r>
          </a:p>
          <a:p>
            <a:pPr algn="just" rtl="1">
              <a:lnSpc>
                <a:spcPct val="160000"/>
              </a:lnSpc>
            </a:pPr>
            <a:r>
              <a:rPr lang="fa-IR" sz="2200" dirty="0">
                <a:latin typeface="Times New Roman"/>
                <a:ea typeface="Times New Roman"/>
                <a:cs typeface="B Titr" pitchFamily="2" charset="-78"/>
              </a:rPr>
              <a:t>امام صادق علیه‌السلام فرمود: </a:t>
            </a:r>
            <a:endParaRPr lang="fa-IR" sz="2200" dirty="0" smtClean="0">
              <a:latin typeface="Times New Roman"/>
              <a:ea typeface="Times New Roman"/>
              <a:cs typeface="B Titr" pitchFamily="2" charset="-78"/>
            </a:endParaRPr>
          </a:p>
          <a:p>
            <a:pPr algn="just" rtl="1">
              <a:lnSpc>
                <a:spcPct val="160000"/>
              </a:lnSpc>
            </a:pPr>
            <a:r>
              <a:rPr lang="fa-IR" sz="2200" dirty="0" smtClean="0">
                <a:latin typeface="Times New Roman"/>
                <a:ea typeface="Times New Roman"/>
                <a:cs typeface="B Titr" pitchFamily="2" charset="-78"/>
              </a:rPr>
              <a:t>«</a:t>
            </a:r>
            <a:r>
              <a:rPr lang="fa-IR" sz="2200" dirty="0">
                <a:solidFill>
                  <a:srgbClr val="0000CC"/>
                </a:solidFill>
                <a:latin typeface="Times New Roman"/>
                <a:ea typeface="Times New Roman"/>
                <a:cs typeface="B Titr" pitchFamily="2" charset="-78"/>
              </a:rPr>
              <a:t>قرآن زنده‌ای است که هرگز نمی‌میرد و جاری است همان‌گونه که شب و روز در جریان است و همان‌طور که خورشید و ماه در جریان است</a:t>
            </a:r>
            <a:r>
              <a:rPr lang="fa-IR" sz="2200" dirty="0">
                <a:latin typeface="Times New Roman"/>
                <a:ea typeface="Times New Roman"/>
                <a:cs typeface="B Titr" pitchFamily="2" charset="-78"/>
              </a:rPr>
              <a:t>». </a:t>
            </a:r>
          </a:p>
          <a:p>
            <a:pPr algn="just" rtl="1">
              <a:lnSpc>
                <a:spcPct val="160000"/>
              </a:lnSpc>
            </a:pPr>
            <a:r>
              <a:rPr lang="fa-IR" sz="2200" dirty="0">
                <a:latin typeface="Times New Roman"/>
                <a:ea typeface="Times New Roman"/>
                <a:cs typeface="B Titr" pitchFamily="2" charset="-78"/>
              </a:rPr>
              <a:t>و فرمود: «</a:t>
            </a:r>
            <a:r>
              <a:rPr lang="fa-IR" sz="2200" dirty="0">
                <a:solidFill>
                  <a:srgbClr val="006600"/>
                </a:solidFill>
                <a:latin typeface="Times New Roman"/>
                <a:ea typeface="Times New Roman"/>
                <a:cs typeface="B Titr" pitchFamily="2" charset="-78"/>
              </a:rPr>
              <a:t>قرآن در مورد اقوامی نازل شده است و دربارة مردم تا روز قیامت جریان دارد</a:t>
            </a:r>
            <a:r>
              <a:rPr lang="fa-IR" sz="2200" dirty="0">
                <a:latin typeface="Times New Roman"/>
                <a:ea typeface="Times New Roman"/>
                <a:cs typeface="B Titr" pitchFamily="2" charset="-78"/>
              </a:rPr>
              <a:t>». </a:t>
            </a:r>
          </a:p>
          <a:p>
            <a:pPr algn="just" rtl="1">
              <a:lnSpc>
                <a:spcPct val="160000"/>
              </a:lnSpc>
            </a:pPr>
            <a:r>
              <a:rPr lang="fa-IR" sz="2200" spc="-30" dirty="0">
                <a:latin typeface="Times New Roman"/>
                <a:ea typeface="Times New Roman"/>
                <a:cs typeface="B Titr" pitchFamily="2" charset="-78"/>
              </a:rPr>
              <a:t>خورشید یک جسم به ظاهر تغییرناپذیر است و زندگی هر روز انسان دارای تغییرات و نوشوندگی. با این حال خورشید هر روز جلوه‌ای تازه بر این انسان در حال تغییر دارد. </a:t>
            </a:r>
            <a:r>
              <a:rPr lang="fa-IR" sz="2200" spc="-30" dirty="0">
                <a:solidFill>
                  <a:srgbClr val="C00000"/>
                </a:solidFill>
                <a:latin typeface="Times New Roman"/>
                <a:ea typeface="Times New Roman"/>
                <a:cs typeface="B Titr" pitchFamily="2" charset="-78"/>
              </a:rPr>
              <a:t>این جریان و سریان خورشید برای انسان را باید در خورشید حقیقت قرآن جست </a:t>
            </a:r>
            <a:r>
              <a:rPr lang="fa-IR" sz="2200" spc="-30" dirty="0">
                <a:latin typeface="Times New Roman"/>
                <a:ea typeface="Times New Roman"/>
                <a:cs typeface="B Titr" pitchFamily="2" charset="-78"/>
              </a:rPr>
              <a:t>که با آن‌که الفاظ آن تغییر نمی‌کند، اما آثاری از آن برای هر روز ما ثابت است که این آثار به سبب حیات روحانی قرآن است.</a:t>
            </a:r>
          </a:p>
        </p:txBody>
      </p:sp>
    </p:spTree>
    <p:extLst>
      <p:ext uri="{BB962C8B-B14F-4D97-AF65-F5344CB8AC3E}">
        <p14:creationId xmlns:p14="http://schemas.microsoft.com/office/powerpoint/2010/main" val="1942098638"/>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1000"/>
                                        <p:tgtEl>
                                          <p:spTgt spid="30"/>
                                        </p:tgtEl>
                                      </p:cBhvr>
                                    </p:animEffect>
                                    <p:anim calcmode="lin" valueType="num">
                                      <p:cBhvr>
                                        <p:cTn id="20" dur="1000" fill="hold"/>
                                        <p:tgtEl>
                                          <p:spTgt spid="30"/>
                                        </p:tgtEl>
                                        <p:attrNameLst>
                                          <p:attrName>ppt_x</p:attrName>
                                        </p:attrNameLst>
                                      </p:cBhvr>
                                      <p:tavLst>
                                        <p:tav tm="0">
                                          <p:val>
                                            <p:strVal val="#ppt_x"/>
                                          </p:val>
                                        </p:tav>
                                        <p:tav tm="100000">
                                          <p:val>
                                            <p:strVal val="#ppt_x"/>
                                          </p:val>
                                        </p:tav>
                                      </p:tavLst>
                                    </p:anim>
                                    <p:anim calcmode="lin" valueType="num">
                                      <p:cBhvr>
                                        <p:cTn id="21"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1000"/>
                                        <p:tgtEl>
                                          <p:spTgt spid="14"/>
                                        </p:tgtEl>
                                      </p:cBhvr>
                                    </p:animEffect>
                                    <p:anim calcmode="lin" valueType="num">
                                      <p:cBhvr>
                                        <p:cTn id="27" dur="1000" fill="hold"/>
                                        <p:tgtEl>
                                          <p:spTgt spid="14"/>
                                        </p:tgtEl>
                                        <p:attrNameLst>
                                          <p:attrName>ppt_x</p:attrName>
                                        </p:attrNameLst>
                                      </p:cBhvr>
                                      <p:tavLst>
                                        <p:tav tm="0">
                                          <p:val>
                                            <p:strVal val="#ppt_x"/>
                                          </p:val>
                                        </p:tav>
                                        <p:tav tm="100000">
                                          <p:val>
                                            <p:strVal val="#ppt_x"/>
                                          </p:val>
                                        </p:tav>
                                      </p:tavLst>
                                    </p:anim>
                                    <p:anim calcmode="lin" valueType="num">
                                      <p:cBhvr>
                                        <p:cTn id="28"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10" grpId="0" animBg="1"/>
      <p:bldP spid="7" grpId="0" animBg="1"/>
      <p:bldP spid="1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69000"/>
            <a:lum/>
          </a:blip>
          <a:srcRect/>
          <a:tile tx="0" ty="0" sx="100000" sy="100000" flip="none" algn="tl"/>
        </a:blipFill>
        <a:effectLst/>
      </p:bgPr>
    </p:bg>
    <p:spTree>
      <p:nvGrpSpPr>
        <p:cNvPr id="1" name=""/>
        <p:cNvGrpSpPr/>
        <p:nvPr/>
      </p:nvGrpSpPr>
      <p:grpSpPr>
        <a:xfrm>
          <a:off x="0" y="0"/>
          <a:ext cx="0" cy="0"/>
          <a:chOff x="0" y="0"/>
          <a:chExt cx="0" cy="0"/>
        </a:xfrm>
      </p:grpSpPr>
      <p:sp>
        <p:nvSpPr>
          <p:cNvPr id="14" name="Text Box 1">
            <a:hlinkClick r:id="rId4" action="ppaction://hlinksldjump"/>
          </p:cNvPr>
          <p:cNvSpPr txBox="1"/>
          <p:nvPr/>
        </p:nvSpPr>
        <p:spPr>
          <a:xfrm>
            <a:off x="602166" y="1092819"/>
            <a:ext cx="11128917" cy="5263375"/>
          </a:xfrm>
          <a:prstGeom prst="rect">
            <a:avLst/>
          </a:prstGeom>
          <a:ln/>
        </p:spPr>
        <p:style>
          <a:lnRef idx="2">
            <a:schemeClr val="accent4">
              <a:shade val="50000"/>
            </a:schemeClr>
          </a:lnRef>
          <a:fillRef idx="1">
            <a:schemeClr val="accent4"/>
          </a:fillRef>
          <a:effectRef idx="0">
            <a:schemeClr val="accent4"/>
          </a:effectRef>
          <a:fontRef idx="minor">
            <a:schemeClr val="lt1"/>
          </a:fontRef>
        </p:style>
        <p:txBody>
          <a:bodyPr rot="0" spcFirstLastPara="0" vert="horz" wrap="square" lIns="72000" tIns="72000" rIns="91440" bIns="72000" numCol="1" spcCol="0" rtlCol="0" fromWordArt="0" anchor="t" anchorCtr="0" forceAA="0" compatLnSpc="1">
            <a:prstTxWarp prst="textNoShape">
              <a:avLst/>
            </a:prstTxWarp>
            <a:noAutofit/>
          </a:bodyPr>
          <a:lstStyle/>
          <a:p>
            <a:pPr algn="r" rtl="1">
              <a:spcAft>
                <a:spcPts val="0"/>
              </a:spcAft>
            </a:pPr>
            <a:endParaRPr lang="fa-IR" sz="2400" b="1" dirty="0" smtClean="0">
              <a:latin typeface="Tahoma"/>
              <a:ea typeface="Calibri"/>
              <a:cs typeface="B Traffic" pitchFamily="2" charset="-78"/>
            </a:endParaRPr>
          </a:p>
          <a:p>
            <a:pPr algn="r" rtl="1">
              <a:spcAft>
                <a:spcPts val="0"/>
              </a:spcAft>
            </a:pPr>
            <a:endParaRPr lang="fa-IR" sz="2400" b="1" dirty="0" smtClean="0">
              <a:latin typeface="Tahoma"/>
              <a:ea typeface="Calibri"/>
              <a:cs typeface="B Traffic" pitchFamily="2" charset="-78"/>
            </a:endParaRPr>
          </a:p>
          <a:p>
            <a:pPr algn="r" rtl="1">
              <a:spcAft>
                <a:spcPts val="0"/>
              </a:spcAft>
            </a:pPr>
            <a:endParaRPr lang="fa-IR" sz="2400" b="1" dirty="0">
              <a:latin typeface="Tahoma"/>
              <a:ea typeface="Calibri"/>
              <a:cs typeface="B Traffic" pitchFamily="2" charset="-78"/>
            </a:endParaRPr>
          </a:p>
          <a:p>
            <a:pPr algn="ctr" rtl="1">
              <a:lnSpc>
                <a:spcPct val="120000"/>
              </a:lnSpc>
            </a:pPr>
            <a:r>
              <a:rPr lang="fa-IR" sz="6000" b="1" dirty="0">
                <a:latin typeface="Tahoma"/>
                <a:ea typeface="Calibri"/>
                <a:cs typeface="B Titr" panose="00000700000000000000" pitchFamily="2" charset="-78"/>
              </a:rPr>
              <a:t>جریان شناسی </a:t>
            </a:r>
            <a:endParaRPr lang="fa-IR" sz="6000" b="1" dirty="0" smtClean="0">
              <a:latin typeface="Tahoma"/>
              <a:ea typeface="Calibri"/>
              <a:cs typeface="B Titr" panose="00000700000000000000" pitchFamily="2" charset="-78"/>
            </a:endParaRPr>
          </a:p>
          <a:p>
            <a:pPr algn="ctr" rtl="1">
              <a:lnSpc>
                <a:spcPct val="120000"/>
              </a:lnSpc>
            </a:pPr>
            <a:r>
              <a:rPr lang="fa-IR" sz="6000" b="1" dirty="0" smtClean="0">
                <a:latin typeface="Tahoma"/>
                <a:ea typeface="Calibri"/>
                <a:cs typeface="B Titr" panose="00000700000000000000" pitchFamily="2" charset="-78"/>
              </a:rPr>
              <a:t>فکری </a:t>
            </a:r>
            <a:r>
              <a:rPr lang="fa-IR" sz="6000" b="1" dirty="0">
                <a:latin typeface="Tahoma"/>
                <a:ea typeface="Calibri"/>
                <a:cs typeface="B Titr" panose="00000700000000000000" pitchFamily="2" charset="-78"/>
              </a:rPr>
              <a:t>اعتقادی در قرآن</a:t>
            </a:r>
          </a:p>
          <a:p>
            <a:pPr algn="ctr" rtl="1">
              <a:spcAft>
                <a:spcPts val="0"/>
              </a:spcAft>
            </a:pPr>
            <a:endParaRPr lang="fa-IR" sz="6000" b="1" dirty="0">
              <a:latin typeface="Tahoma"/>
              <a:ea typeface="Calibri"/>
              <a:cs typeface="B Titr" panose="00000700000000000000" pitchFamily="2" charset="-78"/>
            </a:endParaRPr>
          </a:p>
        </p:txBody>
      </p:sp>
    </p:spTree>
    <p:extLst>
      <p:ext uri="{BB962C8B-B14F-4D97-AF65-F5344CB8AC3E}">
        <p14:creationId xmlns:p14="http://schemas.microsoft.com/office/powerpoint/2010/main" val="147799299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E:\عقیدتی\صادقین _فلش\درسنامه صادقین\حاشیه صادقین.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8" name="Rounded Rectangle 27"/>
          <p:cNvSpPr/>
          <p:nvPr/>
        </p:nvSpPr>
        <p:spPr>
          <a:xfrm>
            <a:off x="0" y="612172"/>
            <a:ext cx="12191999" cy="134487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20000"/>
              </a:lnSpc>
            </a:pPr>
            <a:r>
              <a:rPr lang="fa-IR" sz="2800" b="1" dirty="0" smtClean="0">
                <a:solidFill>
                  <a:srgbClr val="0000FF"/>
                </a:solidFill>
                <a:cs typeface="B Titr" pitchFamily="2" charset="-78"/>
              </a:rPr>
              <a:t>تدّبر </a:t>
            </a:r>
            <a:r>
              <a:rPr lang="fa-IR" sz="2800" b="1" dirty="0">
                <a:solidFill>
                  <a:srgbClr val="0000FF"/>
                </a:solidFill>
                <a:cs typeface="B Titr" pitchFamily="2" charset="-78"/>
              </a:rPr>
              <a:t>در قرآن</a:t>
            </a:r>
          </a:p>
          <a:p>
            <a:pPr algn="ctr" rtl="1">
              <a:lnSpc>
                <a:spcPct val="120000"/>
              </a:lnSpc>
            </a:pPr>
            <a:r>
              <a:rPr lang="fa-IR" sz="2800" b="1" dirty="0">
                <a:solidFill>
                  <a:schemeClr val="tx1"/>
                </a:solidFill>
                <a:cs typeface="B Titr" pitchFamily="2" charset="-78"/>
              </a:rPr>
              <a:t>ویژه برنامه تربیتی و بصیرت دینی و عمل جهادی </a:t>
            </a:r>
            <a:r>
              <a:rPr lang="fa-IR" sz="2800" b="1" dirty="0" smtClean="0">
                <a:solidFill>
                  <a:srgbClr val="00B050"/>
                </a:solidFill>
                <a:cs typeface="B Titr" pitchFamily="2" charset="-78"/>
              </a:rPr>
              <a:t>صادقین</a:t>
            </a:r>
            <a:endParaRPr lang="fa-IR" sz="2800" b="1" dirty="0">
              <a:solidFill>
                <a:srgbClr val="00B050"/>
              </a:solidFill>
              <a:cs typeface="B Titr" pitchFamily="2" charset="-78"/>
            </a:endParaRPr>
          </a:p>
          <a:p>
            <a:pPr algn="ctr" rtl="1">
              <a:lnSpc>
                <a:spcPct val="120000"/>
              </a:lnSpc>
            </a:pPr>
            <a:endParaRPr lang="fa-IR" sz="2800" b="1" dirty="0">
              <a:solidFill>
                <a:schemeClr val="tx1"/>
              </a:solidFill>
              <a:cs typeface="B Titr" pitchFamily="2" charset="-78"/>
            </a:endParaRPr>
          </a:p>
        </p:txBody>
      </p:sp>
      <p:sp>
        <p:nvSpPr>
          <p:cNvPr id="29" name="Rounded Rectangle 28"/>
          <p:cNvSpPr/>
          <p:nvPr/>
        </p:nvSpPr>
        <p:spPr>
          <a:xfrm>
            <a:off x="-1" y="2017490"/>
            <a:ext cx="12191999" cy="2780635"/>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20000"/>
              </a:lnSpc>
            </a:pPr>
            <a:endParaRPr lang="fa-IR" sz="4400" b="1" dirty="0" smtClean="0">
              <a:solidFill>
                <a:srgbClr val="7030A0"/>
              </a:solidFill>
              <a:cs typeface="B Titr" pitchFamily="2" charset="-78"/>
            </a:endParaRPr>
          </a:p>
          <a:p>
            <a:pPr algn="ctr" rtl="1">
              <a:lnSpc>
                <a:spcPct val="120000"/>
              </a:lnSpc>
            </a:pPr>
            <a:r>
              <a:rPr lang="fa-IR" sz="4400" b="1" dirty="0" smtClean="0">
                <a:solidFill>
                  <a:srgbClr val="7030A0"/>
                </a:solidFill>
                <a:cs typeface="B Titr" pitchFamily="2" charset="-78"/>
              </a:rPr>
              <a:t>جریان </a:t>
            </a:r>
            <a:r>
              <a:rPr lang="fa-IR" sz="4400" b="1" dirty="0">
                <a:solidFill>
                  <a:srgbClr val="7030A0"/>
                </a:solidFill>
                <a:cs typeface="B Titr" pitchFamily="2" charset="-78"/>
              </a:rPr>
              <a:t>شناسی فکری اعتقادی در قرآن</a:t>
            </a:r>
          </a:p>
          <a:p>
            <a:pPr algn="ctr" rtl="1">
              <a:lnSpc>
                <a:spcPct val="120000"/>
              </a:lnSpc>
            </a:pPr>
            <a:r>
              <a:rPr lang="fa-IR" sz="4000" b="1" dirty="0">
                <a:solidFill>
                  <a:srgbClr val="7030A0"/>
                </a:solidFill>
                <a:cs typeface="B Titr" pitchFamily="2" charset="-78"/>
              </a:rPr>
              <a:t>(</a:t>
            </a:r>
            <a:r>
              <a:rPr lang="fa-IR" sz="4000" b="1" dirty="0" smtClean="0">
                <a:solidFill>
                  <a:srgbClr val="006600"/>
                </a:solidFill>
                <a:cs typeface="B Titr" pitchFamily="2" charset="-78"/>
              </a:rPr>
              <a:t>مؤمنان</a:t>
            </a:r>
            <a:r>
              <a:rPr lang="fa-IR" sz="4000" b="1" dirty="0" smtClean="0">
                <a:solidFill>
                  <a:srgbClr val="C00000"/>
                </a:solidFill>
                <a:cs typeface="B Titr" pitchFamily="2" charset="-78"/>
              </a:rPr>
              <a:t> ـ </a:t>
            </a:r>
            <a:r>
              <a:rPr lang="fa-IR" sz="4000" b="1" dirty="0">
                <a:solidFill>
                  <a:srgbClr val="0070C0"/>
                </a:solidFill>
                <a:cs typeface="B Titr" pitchFamily="2" charset="-78"/>
              </a:rPr>
              <a:t>منافقان </a:t>
            </a:r>
            <a:r>
              <a:rPr lang="fa-IR" sz="4000" b="1" dirty="0" smtClean="0">
                <a:solidFill>
                  <a:srgbClr val="C00000"/>
                </a:solidFill>
                <a:cs typeface="B Titr" pitchFamily="2" charset="-78"/>
              </a:rPr>
              <a:t>ـ کافران</a:t>
            </a:r>
            <a:r>
              <a:rPr lang="fa-IR" sz="4000" b="1" dirty="0" smtClean="0">
                <a:solidFill>
                  <a:srgbClr val="7030A0"/>
                </a:solidFill>
                <a:cs typeface="B Titr" pitchFamily="2" charset="-78"/>
              </a:rPr>
              <a:t>)</a:t>
            </a:r>
          </a:p>
          <a:p>
            <a:pPr algn="ctr" rtl="1">
              <a:lnSpc>
                <a:spcPct val="120000"/>
              </a:lnSpc>
            </a:pPr>
            <a:endParaRPr lang="fa-IR" sz="1400" b="1" dirty="0" smtClean="0">
              <a:solidFill>
                <a:schemeClr val="tx1"/>
              </a:solidFill>
              <a:cs typeface="B Titr" pitchFamily="2" charset="-78"/>
            </a:endParaRPr>
          </a:p>
          <a:p>
            <a:pPr algn="ctr" rtl="1">
              <a:lnSpc>
                <a:spcPct val="120000"/>
              </a:lnSpc>
            </a:pPr>
            <a:r>
              <a:rPr lang="fa-IR" sz="3200" b="1" dirty="0" smtClean="0">
                <a:solidFill>
                  <a:schemeClr val="tx1"/>
                </a:solidFill>
                <a:cs typeface="B Titr" pitchFamily="2" charset="-78"/>
              </a:rPr>
              <a:t>ویژه </a:t>
            </a:r>
            <a:r>
              <a:rPr lang="fa-IR" sz="3200" b="1" dirty="0">
                <a:solidFill>
                  <a:schemeClr val="tx1"/>
                </a:solidFill>
                <a:cs typeface="B Titr" pitchFamily="2" charset="-78"/>
              </a:rPr>
              <a:t>مربّیان</a:t>
            </a:r>
          </a:p>
          <a:p>
            <a:pPr algn="ctr" rtl="1">
              <a:lnSpc>
                <a:spcPct val="120000"/>
              </a:lnSpc>
            </a:pPr>
            <a:endParaRPr lang="fa-IR" sz="4400" b="1" dirty="0">
              <a:solidFill>
                <a:srgbClr val="C00000"/>
              </a:solidFill>
              <a:cs typeface="B Titr" pitchFamily="2" charset="-78"/>
            </a:endParaRPr>
          </a:p>
        </p:txBody>
      </p:sp>
      <p:sp>
        <p:nvSpPr>
          <p:cNvPr id="33" name="Rounded Rectangle 32"/>
          <p:cNvSpPr/>
          <p:nvPr/>
        </p:nvSpPr>
        <p:spPr>
          <a:xfrm>
            <a:off x="1" y="4362781"/>
            <a:ext cx="12191999" cy="2780635"/>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20000"/>
              </a:lnSpc>
            </a:pPr>
            <a:endParaRPr lang="fa-IR" sz="2000" b="1" dirty="0" smtClean="0">
              <a:solidFill>
                <a:srgbClr val="000066"/>
              </a:solidFill>
              <a:cs typeface="B Traffic" pitchFamily="2" charset="-78"/>
            </a:endParaRPr>
          </a:p>
          <a:p>
            <a:pPr algn="ctr" rtl="1">
              <a:lnSpc>
                <a:spcPct val="120000"/>
              </a:lnSpc>
            </a:pPr>
            <a:r>
              <a:rPr lang="fa-IR" sz="2000" b="1" dirty="0" smtClean="0">
                <a:solidFill>
                  <a:srgbClr val="000066"/>
                </a:solidFill>
                <a:cs typeface="B Traffic" pitchFamily="2" charset="-78"/>
              </a:rPr>
              <a:t>معاونت </a:t>
            </a:r>
            <a:r>
              <a:rPr lang="fa-IR" sz="2000" b="1" dirty="0">
                <a:solidFill>
                  <a:srgbClr val="000066"/>
                </a:solidFill>
                <a:cs typeface="B Traffic" pitchFamily="2" charset="-78"/>
              </a:rPr>
              <a:t>تربیت و آموزش عقیدتی سیاسی </a:t>
            </a:r>
            <a:endParaRPr lang="fa-IR" sz="2000" b="1" dirty="0" smtClean="0">
              <a:solidFill>
                <a:srgbClr val="000066"/>
              </a:solidFill>
              <a:cs typeface="B Traffic" pitchFamily="2" charset="-78"/>
            </a:endParaRPr>
          </a:p>
          <a:p>
            <a:pPr algn="ctr" rtl="1">
              <a:lnSpc>
                <a:spcPct val="120000"/>
              </a:lnSpc>
            </a:pPr>
            <a:r>
              <a:rPr lang="fa-IR" sz="2000" b="1" dirty="0" smtClean="0">
                <a:solidFill>
                  <a:srgbClr val="000066"/>
                </a:solidFill>
                <a:cs typeface="B Traffic" pitchFamily="2" charset="-78"/>
              </a:rPr>
              <a:t>نمایندگی </a:t>
            </a:r>
            <a:r>
              <a:rPr lang="fa-IR" sz="2000" b="1" dirty="0">
                <a:solidFill>
                  <a:srgbClr val="000066"/>
                </a:solidFill>
                <a:cs typeface="B Traffic" pitchFamily="2" charset="-78"/>
              </a:rPr>
              <a:t>ولی </a:t>
            </a:r>
            <a:r>
              <a:rPr lang="fa-IR" sz="2000" b="1" dirty="0" smtClean="0">
                <a:solidFill>
                  <a:srgbClr val="000066"/>
                </a:solidFill>
                <a:cs typeface="B Traffic" pitchFamily="2" charset="-78"/>
              </a:rPr>
              <a:t>فقیه در سپاه</a:t>
            </a:r>
          </a:p>
          <a:p>
            <a:pPr algn="ctr" rtl="1">
              <a:lnSpc>
                <a:spcPct val="120000"/>
              </a:lnSpc>
            </a:pPr>
            <a:r>
              <a:rPr lang="fa-IR" sz="2000" b="1" dirty="0" smtClean="0">
                <a:solidFill>
                  <a:srgbClr val="000066"/>
                </a:solidFill>
                <a:cs typeface="B Traffic" pitchFamily="2" charset="-78"/>
              </a:rPr>
              <a:t>سال 98</a:t>
            </a:r>
            <a:endParaRPr lang="fa-IR" sz="2000" b="1" dirty="0">
              <a:solidFill>
                <a:srgbClr val="000066"/>
              </a:solidFill>
              <a:cs typeface="B Traffic" pitchFamily="2" charset="-78"/>
            </a:endParaRPr>
          </a:p>
        </p:txBody>
      </p:sp>
    </p:spTree>
    <p:extLst>
      <p:ext uri="{BB962C8B-B14F-4D97-AF65-F5344CB8AC3E}">
        <p14:creationId xmlns:p14="http://schemas.microsoft.com/office/powerpoint/2010/main" val="634779313"/>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Effect transition="in" filter="fade">
                                      <p:cBhvr>
                                        <p:cTn id="9" dur="500"/>
                                        <p:tgtEl>
                                          <p:spTgt spid="28"/>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9"/>
                                        </p:tgtEl>
                                        <p:attrNameLst>
                                          <p:attrName>style.visibility</p:attrName>
                                        </p:attrNameLst>
                                      </p:cBhvr>
                                      <p:to>
                                        <p:strVal val="visible"/>
                                      </p:to>
                                    </p:set>
                                    <p:anim calcmode="lin" valueType="num">
                                      <p:cBhvr>
                                        <p:cTn id="12" dur="500" fill="hold"/>
                                        <p:tgtEl>
                                          <p:spTgt spid="29"/>
                                        </p:tgtEl>
                                        <p:attrNameLst>
                                          <p:attrName>ppt_w</p:attrName>
                                        </p:attrNameLst>
                                      </p:cBhvr>
                                      <p:tavLst>
                                        <p:tav tm="0">
                                          <p:val>
                                            <p:fltVal val="0"/>
                                          </p:val>
                                        </p:tav>
                                        <p:tav tm="100000">
                                          <p:val>
                                            <p:strVal val="#ppt_w"/>
                                          </p:val>
                                        </p:tav>
                                      </p:tavLst>
                                    </p:anim>
                                    <p:anim calcmode="lin" valueType="num">
                                      <p:cBhvr>
                                        <p:cTn id="13" dur="500" fill="hold"/>
                                        <p:tgtEl>
                                          <p:spTgt spid="29"/>
                                        </p:tgtEl>
                                        <p:attrNameLst>
                                          <p:attrName>ppt_h</p:attrName>
                                        </p:attrNameLst>
                                      </p:cBhvr>
                                      <p:tavLst>
                                        <p:tav tm="0">
                                          <p:val>
                                            <p:fltVal val="0"/>
                                          </p:val>
                                        </p:tav>
                                        <p:tav tm="100000">
                                          <p:val>
                                            <p:strVal val="#ppt_h"/>
                                          </p:val>
                                        </p:tav>
                                      </p:tavLst>
                                    </p:anim>
                                    <p:animEffect transition="in" filter="fade">
                                      <p:cBhvr>
                                        <p:cTn id="14" dur="500"/>
                                        <p:tgtEl>
                                          <p:spTgt spid="29"/>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p:cTn id="17" dur="500" fill="hold"/>
                                        <p:tgtEl>
                                          <p:spTgt spid="33"/>
                                        </p:tgtEl>
                                        <p:attrNameLst>
                                          <p:attrName>ppt_w</p:attrName>
                                        </p:attrNameLst>
                                      </p:cBhvr>
                                      <p:tavLst>
                                        <p:tav tm="0">
                                          <p:val>
                                            <p:fltVal val="0"/>
                                          </p:val>
                                        </p:tav>
                                        <p:tav tm="100000">
                                          <p:val>
                                            <p:strVal val="#ppt_w"/>
                                          </p:val>
                                        </p:tav>
                                      </p:tavLst>
                                    </p:anim>
                                    <p:anim calcmode="lin" valueType="num">
                                      <p:cBhvr>
                                        <p:cTn id="18" dur="500" fill="hold"/>
                                        <p:tgtEl>
                                          <p:spTgt spid="33"/>
                                        </p:tgtEl>
                                        <p:attrNameLst>
                                          <p:attrName>ppt_h</p:attrName>
                                        </p:attrNameLst>
                                      </p:cBhvr>
                                      <p:tavLst>
                                        <p:tav tm="0">
                                          <p:val>
                                            <p:fltVal val="0"/>
                                          </p:val>
                                        </p:tav>
                                        <p:tav tm="100000">
                                          <p:val>
                                            <p:strVal val="#ppt_h"/>
                                          </p:val>
                                        </p:tav>
                                      </p:tavLst>
                                    </p:anim>
                                    <p:animEffect transition="in" filter="fade">
                                      <p:cBhvr>
                                        <p:cTn id="19"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3"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69000"/>
            <a:lum/>
          </a:blip>
          <a:srcRect/>
          <a:tile tx="0" ty="0" sx="100000" sy="100000" flip="none" algn="tl"/>
        </a:blipFill>
        <a:effectLst/>
      </p:bgPr>
    </p:bg>
    <p:spTree>
      <p:nvGrpSpPr>
        <p:cNvPr id="1" name=""/>
        <p:cNvGrpSpPr/>
        <p:nvPr/>
      </p:nvGrpSpPr>
      <p:grpSpPr>
        <a:xfrm>
          <a:off x="0" y="0"/>
          <a:ext cx="0" cy="0"/>
          <a:chOff x="0" y="0"/>
          <a:chExt cx="0" cy="0"/>
        </a:xfrm>
      </p:grpSpPr>
      <p:sp>
        <p:nvSpPr>
          <p:cNvPr id="30" name="Round Same Side Corner Rectangle 29"/>
          <p:cNvSpPr/>
          <p:nvPr/>
        </p:nvSpPr>
        <p:spPr>
          <a:xfrm>
            <a:off x="259307" y="1296537"/>
            <a:ext cx="11682484" cy="5374942"/>
          </a:xfrm>
          <a:prstGeom prst="round2SameRect">
            <a:avLst>
              <a:gd name="adj1" fmla="val 0"/>
              <a:gd name="adj2" fmla="val 9117"/>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dirty="0"/>
          </a:p>
        </p:txBody>
      </p:sp>
      <p:sp>
        <p:nvSpPr>
          <p:cNvPr id="10" name="Round Same Side Corner Rectangle 9"/>
          <p:cNvSpPr/>
          <p:nvPr/>
        </p:nvSpPr>
        <p:spPr>
          <a:xfrm rot="10800000">
            <a:off x="259307" y="180453"/>
            <a:ext cx="11682484" cy="952312"/>
          </a:xfrm>
          <a:prstGeom prst="round2SameRect">
            <a:avLst>
              <a:gd name="adj1" fmla="val 0"/>
              <a:gd name="adj2" fmla="val 41080"/>
            </a:avLst>
          </a:prstGeom>
          <a:solidFill>
            <a:srgbClr val="DDF9FF"/>
          </a:solidFill>
          <a:ln w="3175">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dirty="0"/>
          </a:p>
        </p:txBody>
      </p:sp>
      <p:sp>
        <p:nvSpPr>
          <p:cNvPr id="7" name="Rounded Rectangle 6"/>
          <p:cNvSpPr/>
          <p:nvPr/>
        </p:nvSpPr>
        <p:spPr>
          <a:xfrm>
            <a:off x="3244620" y="244910"/>
            <a:ext cx="5762061" cy="798285"/>
          </a:xfrm>
          <a:prstGeom prst="round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20000"/>
              </a:lnSpc>
            </a:pPr>
            <a:r>
              <a:rPr lang="fa-IR" sz="2000" b="1" dirty="0" smtClean="0">
                <a:solidFill>
                  <a:schemeClr val="tx1"/>
                </a:solidFill>
                <a:cs typeface="B Traffic" pitchFamily="2" charset="-78"/>
              </a:rPr>
              <a:t>جریان </a:t>
            </a:r>
            <a:r>
              <a:rPr lang="fa-IR" sz="2000" b="1" dirty="0">
                <a:solidFill>
                  <a:schemeClr val="tx1"/>
                </a:solidFill>
                <a:cs typeface="B Traffic" pitchFamily="2" charset="-78"/>
              </a:rPr>
              <a:t>شناسی فکری اعتقادی و رفتاری از منظر </a:t>
            </a:r>
            <a:r>
              <a:rPr lang="fa-IR" sz="2000" b="1" dirty="0" smtClean="0">
                <a:solidFill>
                  <a:schemeClr val="tx1"/>
                </a:solidFill>
                <a:cs typeface="B Traffic" pitchFamily="2" charset="-78"/>
              </a:rPr>
              <a:t>قرآن ـ 1</a:t>
            </a:r>
            <a:endParaRPr lang="fa-IR" sz="2000" b="1" dirty="0">
              <a:solidFill>
                <a:schemeClr val="tx1"/>
              </a:solidFill>
              <a:cs typeface="B Traffic" pitchFamily="2" charset="-78"/>
            </a:endParaRPr>
          </a:p>
        </p:txBody>
      </p:sp>
      <p:sp>
        <p:nvSpPr>
          <p:cNvPr id="14" name="Rectangle 13"/>
          <p:cNvSpPr/>
          <p:nvPr/>
        </p:nvSpPr>
        <p:spPr>
          <a:xfrm>
            <a:off x="382137" y="1641219"/>
            <a:ext cx="11432437" cy="4745915"/>
          </a:xfrm>
          <a:prstGeom prst="rect">
            <a:avLst/>
          </a:prstGeom>
          <a:solidFill>
            <a:srgbClr val="FCFFE1"/>
          </a:solidFill>
          <a:ln w="44450">
            <a:solidFill>
              <a:srgbClr val="008000"/>
            </a:solidFill>
          </a:ln>
        </p:spPr>
        <p:txBody>
          <a:bodyPr wrap="square">
            <a:spAutoFit/>
          </a:bodyPr>
          <a:lstStyle/>
          <a:p>
            <a:pPr algn="ctr" rtl="1">
              <a:lnSpc>
                <a:spcPct val="120000"/>
              </a:lnSpc>
            </a:pPr>
            <a:r>
              <a:rPr lang="fa-IR" sz="2800" b="1" dirty="0">
                <a:solidFill>
                  <a:srgbClr val="C00000"/>
                </a:solidFill>
                <a:latin typeface="Traditional Arabic" panose="02020603050405020304" pitchFamily="18" charset="-78"/>
                <a:cs typeface="B Titr" panose="00000700000000000000" pitchFamily="2" charset="-78"/>
              </a:rPr>
              <a:t>1ـ مفهوم جریان و جریان شناسی</a:t>
            </a:r>
          </a:p>
          <a:p>
            <a:pPr algn="just" rtl="1">
              <a:lnSpc>
                <a:spcPct val="160000"/>
              </a:lnSpc>
            </a:pPr>
            <a:r>
              <a:rPr lang="fa-IR" sz="2400" dirty="0" smtClean="0">
                <a:latin typeface="Times New Roman"/>
                <a:ea typeface="Times New Roman"/>
                <a:cs typeface="B Titr" pitchFamily="2" charset="-78"/>
              </a:rPr>
              <a:t>«</a:t>
            </a:r>
            <a:r>
              <a:rPr lang="fa-IR" sz="2400" dirty="0">
                <a:latin typeface="Times New Roman"/>
                <a:ea typeface="Times New Roman"/>
                <a:cs typeface="B Titr" pitchFamily="2" charset="-78"/>
              </a:rPr>
              <a:t>جریان مجموعه‌ای از اعمال و رویداد‌ها و اندیشه‌ها است که در جهت رسیدن به هدفی خاص باشد».  </a:t>
            </a:r>
          </a:p>
          <a:p>
            <a:pPr algn="just" rtl="1">
              <a:lnSpc>
                <a:spcPct val="160000"/>
              </a:lnSpc>
            </a:pPr>
            <a:r>
              <a:rPr lang="fa-IR" sz="2400" dirty="0">
                <a:latin typeface="Times New Roman"/>
                <a:ea typeface="Times New Roman"/>
                <a:cs typeface="B Titr" pitchFamily="2" charset="-78"/>
              </a:rPr>
              <a:t>جریان دارای سه ویژگی و شاخصه اساسی است که عبارتند از:</a:t>
            </a:r>
          </a:p>
          <a:p>
            <a:pPr algn="just" rtl="1">
              <a:lnSpc>
                <a:spcPct val="160000"/>
              </a:lnSpc>
            </a:pPr>
            <a:r>
              <a:rPr lang="fa-IR" sz="2400" dirty="0">
                <a:latin typeface="Times New Roman"/>
                <a:ea typeface="Times New Roman"/>
                <a:cs typeface="B Titr" pitchFamily="2" charset="-78"/>
              </a:rPr>
              <a:t>الف) اجتماعی بودن و برخورداری از نوعی رفتار ویژه اجتماعی،</a:t>
            </a:r>
          </a:p>
          <a:p>
            <a:pPr algn="just" rtl="1">
              <a:lnSpc>
                <a:spcPct val="160000"/>
              </a:lnSpc>
            </a:pPr>
            <a:r>
              <a:rPr lang="fa-IR" sz="2400" dirty="0">
                <a:latin typeface="Times New Roman"/>
                <a:ea typeface="Times New Roman"/>
                <a:cs typeface="B Titr" pitchFamily="2" charset="-78"/>
              </a:rPr>
              <a:t>ب) دارا بودن تشکل و جمعیت،</a:t>
            </a:r>
          </a:p>
          <a:p>
            <a:pPr algn="just" rtl="1">
              <a:lnSpc>
                <a:spcPct val="160000"/>
              </a:lnSpc>
            </a:pPr>
            <a:r>
              <a:rPr lang="fa-IR" sz="2400" dirty="0">
                <a:latin typeface="Times New Roman"/>
                <a:ea typeface="Times New Roman"/>
                <a:cs typeface="B Titr" pitchFamily="2" charset="-78"/>
              </a:rPr>
              <a:t>ج) برخورداری از اندیشه مشخص و رفتار معین مرتبط با آن،</a:t>
            </a:r>
          </a:p>
          <a:p>
            <a:pPr algn="just" rtl="1">
              <a:lnSpc>
                <a:spcPct val="160000"/>
              </a:lnSpc>
            </a:pPr>
            <a:r>
              <a:rPr lang="fa-IR" sz="2400" dirty="0">
                <a:latin typeface="Times New Roman"/>
                <a:ea typeface="Times New Roman"/>
                <a:cs typeface="B Titr" pitchFamily="2" charset="-78"/>
              </a:rPr>
              <a:t>بر این اساس، جریان شناسی عبارت است از: شناخت منظومه و گفتمان، چگونگی شکل‌گیری، معرفی مؤسسان و چهره‌های علمی و تأثیرگذار در گروه‌های فکری، فرهنگی، سیاسی و اقتصادی». </a:t>
            </a:r>
          </a:p>
        </p:txBody>
      </p:sp>
    </p:spTree>
    <p:extLst>
      <p:ext uri="{BB962C8B-B14F-4D97-AF65-F5344CB8AC3E}">
        <p14:creationId xmlns:p14="http://schemas.microsoft.com/office/powerpoint/2010/main" val="279384335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1000"/>
                                        <p:tgtEl>
                                          <p:spTgt spid="30"/>
                                        </p:tgtEl>
                                      </p:cBhvr>
                                    </p:animEffect>
                                    <p:anim calcmode="lin" valueType="num">
                                      <p:cBhvr>
                                        <p:cTn id="20" dur="1000" fill="hold"/>
                                        <p:tgtEl>
                                          <p:spTgt spid="30"/>
                                        </p:tgtEl>
                                        <p:attrNameLst>
                                          <p:attrName>ppt_x</p:attrName>
                                        </p:attrNameLst>
                                      </p:cBhvr>
                                      <p:tavLst>
                                        <p:tav tm="0">
                                          <p:val>
                                            <p:strVal val="#ppt_x"/>
                                          </p:val>
                                        </p:tav>
                                        <p:tav tm="100000">
                                          <p:val>
                                            <p:strVal val="#ppt_x"/>
                                          </p:val>
                                        </p:tav>
                                      </p:tavLst>
                                    </p:anim>
                                    <p:anim calcmode="lin" valueType="num">
                                      <p:cBhvr>
                                        <p:cTn id="21" dur="1000" fill="hold"/>
                                        <p:tgtEl>
                                          <p:spTgt spid="30"/>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1000"/>
                                        <p:tgtEl>
                                          <p:spTgt spid="14"/>
                                        </p:tgtEl>
                                      </p:cBhvr>
                                    </p:animEffect>
                                    <p:anim calcmode="lin" valueType="num">
                                      <p:cBhvr>
                                        <p:cTn id="25" dur="1000" fill="hold"/>
                                        <p:tgtEl>
                                          <p:spTgt spid="14"/>
                                        </p:tgtEl>
                                        <p:attrNameLst>
                                          <p:attrName>ppt_x</p:attrName>
                                        </p:attrNameLst>
                                      </p:cBhvr>
                                      <p:tavLst>
                                        <p:tav tm="0">
                                          <p:val>
                                            <p:strVal val="#ppt_x"/>
                                          </p:val>
                                        </p:tav>
                                        <p:tav tm="100000">
                                          <p:val>
                                            <p:strVal val="#ppt_x"/>
                                          </p:val>
                                        </p:tav>
                                      </p:tavLst>
                                    </p:anim>
                                    <p:anim calcmode="lin" valueType="num">
                                      <p:cBhvr>
                                        <p:cTn id="2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10" grpId="0" animBg="1"/>
      <p:bldP spid="7" grpId="0" animBg="1"/>
      <p:bldP spid="1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69000"/>
            <a:lum/>
          </a:blip>
          <a:srcRect/>
          <a:tile tx="0" ty="0" sx="100000" sy="100000" flip="none" algn="tl"/>
        </a:blipFill>
        <a:effectLst/>
      </p:bgPr>
    </p:bg>
    <p:spTree>
      <p:nvGrpSpPr>
        <p:cNvPr id="1" name=""/>
        <p:cNvGrpSpPr/>
        <p:nvPr/>
      </p:nvGrpSpPr>
      <p:grpSpPr>
        <a:xfrm>
          <a:off x="0" y="0"/>
          <a:ext cx="0" cy="0"/>
          <a:chOff x="0" y="0"/>
          <a:chExt cx="0" cy="0"/>
        </a:xfrm>
      </p:grpSpPr>
      <p:sp>
        <p:nvSpPr>
          <p:cNvPr id="30" name="Round Same Side Corner Rectangle 29"/>
          <p:cNvSpPr/>
          <p:nvPr/>
        </p:nvSpPr>
        <p:spPr>
          <a:xfrm>
            <a:off x="259307" y="1296537"/>
            <a:ext cx="11682484" cy="5374942"/>
          </a:xfrm>
          <a:prstGeom prst="round2SameRect">
            <a:avLst>
              <a:gd name="adj1" fmla="val 0"/>
              <a:gd name="adj2" fmla="val 9117"/>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dirty="0"/>
          </a:p>
        </p:txBody>
      </p:sp>
      <p:sp>
        <p:nvSpPr>
          <p:cNvPr id="10" name="Round Same Side Corner Rectangle 9"/>
          <p:cNvSpPr/>
          <p:nvPr/>
        </p:nvSpPr>
        <p:spPr>
          <a:xfrm rot="10800000">
            <a:off x="259307" y="180453"/>
            <a:ext cx="11682484" cy="952312"/>
          </a:xfrm>
          <a:prstGeom prst="round2SameRect">
            <a:avLst>
              <a:gd name="adj1" fmla="val 0"/>
              <a:gd name="adj2" fmla="val 41080"/>
            </a:avLst>
          </a:prstGeom>
          <a:solidFill>
            <a:srgbClr val="DDF9FF"/>
          </a:solidFill>
          <a:ln w="3175">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dirty="0"/>
          </a:p>
        </p:txBody>
      </p:sp>
      <p:sp>
        <p:nvSpPr>
          <p:cNvPr id="7" name="Rounded Rectangle 6"/>
          <p:cNvSpPr/>
          <p:nvPr/>
        </p:nvSpPr>
        <p:spPr>
          <a:xfrm>
            <a:off x="3244620" y="244910"/>
            <a:ext cx="5762061" cy="798285"/>
          </a:xfrm>
          <a:prstGeom prst="round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20000"/>
              </a:lnSpc>
            </a:pPr>
            <a:r>
              <a:rPr lang="fa-IR" sz="2000" b="1" dirty="0" smtClean="0">
                <a:solidFill>
                  <a:schemeClr val="tx1"/>
                </a:solidFill>
                <a:cs typeface="B Traffic" pitchFamily="2" charset="-78"/>
              </a:rPr>
              <a:t>جریان </a:t>
            </a:r>
            <a:r>
              <a:rPr lang="fa-IR" sz="2000" b="1" dirty="0">
                <a:solidFill>
                  <a:schemeClr val="tx1"/>
                </a:solidFill>
                <a:cs typeface="B Traffic" pitchFamily="2" charset="-78"/>
              </a:rPr>
              <a:t>شناسی فکری اعتقادی و رفتاری از منظر </a:t>
            </a:r>
            <a:r>
              <a:rPr lang="fa-IR" sz="2000" b="1" dirty="0" smtClean="0">
                <a:solidFill>
                  <a:schemeClr val="tx1"/>
                </a:solidFill>
                <a:cs typeface="B Traffic" pitchFamily="2" charset="-78"/>
              </a:rPr>
              <a:t>قرآن ـ 2</a:t>
            </a:r>
            <a:endParaRPr lang="fa-IR" sz="2000" b="1" dirty="0">
              <a:solidFill>
                <a:schemeClr val="tx1"/>
              </a:solidFill>
              <a:cs typeface="B Traffic" pitchFamily="2" charset="-78"/>
            </a:endParaRPr>
          </a:p>
        </p:txBody>
      </p:sp>
      <p:sp>
        <p:nvSpPr>
          <p:cNvPr id="14" name="Rectangle 13"/>
          <p:cNvSpPr/>
          <p:nvPr/>
        </p:nvSpPr>
        <p:spPr>
          <a:xfrm>
            <a:off x="382137" y="1485105"/>
            <a:ext cx="11432437" cy="5041380"/>
          </a:xfrm>
          <a:prstGeom prst="rect">
            <a:avLst/>
          </a:prstGeom>
          <a:solidFill>
            <a:srgbClr val="FCFFE1"/>
          </a:solidFill>
          <a:ln w="44450">
            <a:solidFill>
              <a:srgbClr val="008000"/>
            </a:solidFill>
          </a:ln>
        </p:spPr>
        <p:txBody>
          <a:bodyPr wrap="square">
            <a:spAutoFit/>
          </a:bodyPr>
          <a:lstStyle/>
          <a:p>
            <a:pPr algn="ctr" rtl="1">
              <a:lnSpc>
                <a:spcPct val="120000"/>
              </a:lnSpc>
            </a:pPr>
            <a:r>
              <a:rPr lang="fa-IR" sz="2800" b="1" dirty="0">
                <a:solidFill>
                  <a:srgbClr val="C00000"/>
                </a:solidFill>
                <a:latin typeface="Traditional Arabic" panose="02020603050405020304" pitchFamily="18" charset="-78"/>
                <a:cs typeface="B Titr" panose="00000700000000000000" pitchFamily="2" charset="-78"/>
              </a:rPr>
              <a:t>2ـ جریانات فکری و اسلام</a:t>
            </a:r>
          </a:p>
          <a:p>
            <a:pPr algn="just" rtl="1">
              <a:lnSpc>
                <a:spcPct val="160000"/>
              </a:lnSpc>
            </a:pPr>
            <a:r>
              <a:rPr lang="fa-IR" sz="2000" dirty="0" smtClean="0">
                <a:latin typeface="Times New Roman"/>
                <a:ea typeface="Times New Roman"/>
                <a:cs typeface="B Titr" pitchFamily="2" charset="-78"/>
              </a:rPr>
              <a:t>در </a:t>
            </a:r>
            <a:r>
              <a:rPr lang="fa-IR" sz="2000" dirty="0">
                <a:latin typeface="Times New Roman"/>
                <a:ea typeface="Times New Roman"/>
                <a:cs typeface="B Titr" pitchFamily="2" charset="-78"/>
              </a:rPr>
              <a:t>مقابل اسلام سه گروه موافق، مخالف و مخالف موافق‌نما پیدا شد. منظور از پیدایش این سه گروه، فقط در عصر رسالت و در مقابل پیامبر صلی‌الله‌وعلیه‌وآله‌وسلم نیست؛ بلکه در طول زمان و همیشة تاریخ این سه جریان فکری در قبال اسلام بوده و هستند و خواهند بود. این سه گروه در ادبیات و فرهنگ قرآن به قرار زیرند:</a:t>
            </a:r>
          </a:p>
          <a:p>
            <a:pPr algn="just" rtl="1">
              <a:lnSpc>
                <a:spcPct val="160000"/>
              </a:lnSpc>
            </a:pPr>
            <a:r>
              <a:rPr lang="fa-IR" sz="2000" dirty="0">
                <a:latin typeface="Times New Roman"/>
                <a:ea typeface="Times New Roman"/>
                <a:cs typeface="B Titr" pitchFamily="2" charset="-78"/>
              </a:rPr>
              <a:t>الف). مؤمنین (معتقدین به حقانیت اسلام و همراهان فداکار برای اسلام)</a:t>
            </a:r>
          </a:p>
          <a:p>
            <a:pPr algn="just" rtl="1">
              <a:lnSpc>
                <a:spcPct val="160000"/>
              </a:lnSpc>
            </a:pPr>
            <a:r>
              <a:rPr lang="fa-IR" sz="2000" dirty="0">
                <a:latin typeface="Times New Roman"/>
                <a:ea typeface="Times New Roman"/>
                <a:cs typeface="B Titr" pitchFamily="2" charset="-78"/>
              </a:rPr>
              <a:t>ب). کافرین (مخالفین و مقابله کنندگان با اسلام و مسلمین)</a:t>
            </a:r>
          </a:p>
          <a:p>
            <a:pPr algn="just" rtl="1">
              <a:lnSpc>
                <a:spcPct val="160000"/>
              </a:lnSpc>
            </a:pPr>
            <a:r>
              <a:rPr lang="fa-IR" sz="2000" dirty="0">
                <a:latin typeface="Times New Roman"/>
                <a:ea typeface="Times New Roman"/>
                <a:cs typeface="B Titr" pitchFamily="2" charset="-78"/>
              </a:rPr>
              <a:t>ج) منافقین (موافقین ظاهری که در باطن مخالف و منتظر فرصت هستند تا ضربه خود را به اسلام بزنند)</a:t>
            </a:r>
          </a:p>
          <a:p>
            <a:pPr algn="just" rtl="1">
              <a:lnSpc>
                <a:spcPct val="160000"/>
              </a:lnSpc>
            </a:pPr>
            <a:r>
              <a:rPr lang="fa-IR" sz="2000" dirty="0">
                <a:latin typeface="Times New Roman"/>
                <a:ea typeface="Times New Roman"/>
                <a:cs typeface="B Titr" pitchFamily="2" charset="-78"/>
              </a:rPr>
              <a:t>از مهم‌ترین و گسترده‌ترین مباحث قرآن پرداختن به این سه جریان اصلی فکری ـ اعتقادی است. در این مباحث هم موضع‌گیری هر کدام از این سه جریان در قبال اسلام تشریح گردیده و هم ویژگی‌ها، نقش وکارکردها و نوع مقابله با دو گروه مخالف به تفصیل مورد توجه قرار گرفته است.</a:t>
            </a:r>
          </a:p>
        </p:txBody>
      </p:sp>
    </p:spTree>
    <p:extLst>
      <p:ext uri="{BB962C8B-B14F-4D97-AF65-F5344CB8AC3E}">
        <p14:creationId xmlns:p14="http://schemas.microsoft.com/office/powerpoint/2010/main" val="326029355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1000"/>
                                        <p:tgtEl>
                                          <p:spTgt spid="30"/>
                                        </p:tgtEl>
                                      </p:cBhvr>
                                    </p:animEffect>
                                    <p:anim calcmode="lin" valueType="num">
                                      <p:cBhvr>
                                        <p:cTn id="20" dur="1000" fill="hold"/>
                                        <p:tgtEl>
                                          <p:spTgt spid="30"/>
                                        </p:tgtEl>
                                        <p:attrNameLst>
                                          <p:attrName>ppt_x</p:attrName>
                                        </p:attrNameLst>
                                      </p:cBhvr>
                                      <p:tavLst>
                                        <p:tav tm="0">
                                          <p:val>
                                            <p:strVal val="#ppt_x"/>
                                          </p:val>
                                        </p:tav>
                                        <p:tav tm="100000">
                                          <p:val>
                                            <p:strVal val="#ppt_x"/>
                                          </p:val>
                                        </p:tav>
                                      </p:tavLst>
                                    </p:anim>
                                    <p:anim calcmode="lin" valueType="num">
                                      <p:cBhvr>
                                        <p:cTn id="21" dur="1000" fill="hold"/>
                                        <p:tgtEl>
                                          <p:spTgt spid="30"/>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1000"/>
                                        <p:tgtEl>
                                          <p:spTgt spid="14"/>
                                        </p:tgtEl>
                                      </p:cBhvr>
                                    </p:animEffect>
                                    <p:anim calcmode="lin" valueType="num">
                                      <p:cBhvr>
                                        <p:cTn id="25" dur="1000" fill="hold"/>
                                        <p:tgtEl>
                                          <p:spTgt spid="14"/>
                                        </p:tgtEl>
                                        <p:attrNameLst>
                                          <p:attrName>ppt_x</p:attrName>
                                        </p:attrNameLst>
                                      </p:cBhvr>
                                      <p:tavLst>
                                        <p:tav tm="0">
                                          <p:val>
                                            <p:strVal val="#ppt_x"/>
                                          </p:val>
                                        </p:tav>
                                        <p:tav tm="100000">
                                          <p:val>
                                            <p:strVal val="#ppt_x"/>
                                          </p:val>
                                        </p:tav>
                                      </p:tavLst>
                                    </p:anim>
                                    <p:anim calcmode="lin" valueType="num">
                                      <p:cBhvr>
                                        <p:cTn id="2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10" grpId="0" animBg="1"/>
      <p:bldP spid="7" grpId="0" animBg="1"/>
      <p:bldP spid="1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69000"/>
            <a:lum/>
          </a:blip>
          <a:srcRect/>
          <a:tile tx="0" ty="0" sx="100000" sy="100000" flip="none" algn="tl"/>
        </a:blipFill>
        <a:effectLst/>
      </p:bgPr>
    </p:bg>
    <p:spTree>
      <p:nvGrpSpPr>
        <p:cNvPr id="1" name=""/>
        <p:cNvGrpSpPr/>
        <p:nvPr/>
      </p:nvGrpSpPr>
      <p:grpSpPr>
        <a:xfrm>
          <a:off x="0" y="0"/>
          <a:ext cx="0" cy="0"/>
          <a:chOff x="0" y="0"/>
          <a:chExt cx="0" cy="0"/>
        </a:xfrm>
      </p:grpSpPr>
      <p:sp>
        <p:nvSpPr>
          <p:cNvPr id="30" name="Round Same Side Corner Rectangle 29"/>
          <p:cNvSpPr/>
          <p:nvPr/>
        </p:nvSpPr>
        <p:spPr>
          <a:xfrm>
            <a:off x="259307" y="1296537"/>
            <a:ext cx="11682484" cy="5374942"/>
          </a:xfrm>
          <a:prstGeom prst="round2SameRect">
            <a:avLst>
              <a:gd name="adj1" fmla="val 0"/>
              <a:gd name="adj2" fmla="val 9117"/>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dirty="0"/>
          </a:p>
        </p:txBody>
      </p:sp>
      <p:sp>
        <p:nvSpPr>
          <p:cNvPr id="10" name="Round Same Side Corner Rectangle 9"/>
          <p:cNvSpPr/>
          <p:nvPr/>
        </p:nvSpPr>
        <p:spPr>
          <a:xfrm rot="10800000">
            <a:off x="259307" y="180453"/>
            <a:ext cx="11682484" cy="952312"/>
          </a:xfrm>
          <a:prstGeom prst="round2SameRect">
            <a:avLst>
              <a:gd name="adj1" fmla="val 0"/>
              <a:gd name="adj2" fmla="val 41080"/>
            </a:avLst>
          </a:prstGeom>
          <a:solidFill>
            <a:srgbClr val="DDF9FF"/>
          </a:solidFill>
          <a:ln w="3175">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dirty="0"/>
          </a:p>
        </p:txBody>
      </p:sp>
      <p:sp>
        <p:nvSpPr>
          <p:cNvPr id="7" name="Rounded Rectangle 6"/>
          <p:cNvSpPr/>
          <p:nvPr/>
        </p:nvSpPr>
        <p:spPr>
          <a:xfrm>
            <a:off x="3244620" y="244910"/>
            <a:ext cx="5762061" cy="798285"/>
          </a:xfrm>
          <a:prstGeom prst="round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20000"/>
              </a:lnSpc>
            </a:pPr>
            <a:r>
              <a:rPr lang="fa-IR" sz="2000" b="1" dirty="0" smtClean="0">
                <a:solidFill>
                  <a:schemeClr val="tx1"/>
                </a:solidFill>
                <a:cs typeface="B Traffic" pitchFamily="2" charset="-78"/>
              </a:rPr>
              <a:t>جریان </a:t>
            </a:r>
            <a:r>
              <a:rPr lang="fa-IR" sz="2000" b="1" dirty="0">
                <a:solidFill>
                  <a:schemeClr val="tx1"/>
                </a:solidFill>
                <a:cs typeface="B Traffic" pitchFamily="2" charset="-78"/>
              </a:rPr>
              <a:t>شناسی فکری اعتقادی و رفتاری از منظر </a:t>
            </a:r>
            <a:r>
              <a:rPr lang="fa-IR" sz="2000" b="1" dirty="0" smtClean="0">
                <a:solidFill>
                  <a:schemeClr val="tx1"/>
                </a:solidFill>
                <a:cs typeface="B Traffic" pitchFamily="2" charset="-78"/>
              </a:rPr>
              <a:t>قرآن ـ 3</a:t>
            </a:r>
            <a:endParaRPr lang="fa-IR" sz="2000" b="1" dirty="0">
              <a:solidFill>
                <a:schemeClr val="tx1"/>
              </a:solidFill>
              <a:cs typeface="B Traffic" pitchFamily="2" charset="-78"/>
            </a:endParaRPr>
          </a:p>
        </p:txBody>
      </p:sp>
      <p:sp>
        <p:nvSpPr>
          <p:cNvPr id="14" name="Rectangle 13"/>
          <p:cNvSpPr/>
          <p:nvPr/>
        </p:nvSpPr>
        <p:spPr>
          <a:xfrm>
            <a:off x="382137" y="1529709"/>
            <a:ext cx="11432437" cy="4875181"/>
          </a:xfrm>
          <a:prstGeom prst="rect">
            <a:avLst/>
          </a:prstGeom>
          <a:solidFill>
            <a:srgbClr val="FCFFE1"/>
          </a:solidFill>
          <a:ln w="44450">
            <a:solidFill>
              <a:srgbClr val="008000"/>
            </a:solidFill>
          </a:ln>
        </p:spPr>
        <p:txBody>
          <a:bodyPr wrap="square">
            <a:spAutoFit/>
          </a:bodyPr>
          <a:lstStyle/>
          <a:p>
            <a:pPr algn="ctr" rtl="1">
              <a:lnSpc>
                <a:spcPct val="120000"/>
              </a:lnSpc>
            </a:pPr>
            <a:r>
              <a:rPr lang="fa-IR" sz="2800" b="1" dirty="0">
                <a:solidFill>
                  <a:srgbClr val="C00000"/>
                </a:solidFill>
                <a:latin typeface="Traditional Arabic" panose="02020603050405020304" pitchFamily="18" charset="-78"/>
                <a:cs typeface="B Titr" panose="00000700000000000000" pitchFamily="2" charset="-78"/>
              </a:rPr>
              <a:t>3ـ اهمیت بحث جریان شناسی فکری اعتقادی در قرآن</a:t>
            </a:r>
          </a:p>
          <a:p>
            <a:pPr algn="just" rtl="1">
              <a:lnSpc>
                <a:spcPct val="110000"/>
              </a:lnSpc>
            </a:pPr>
            <a:r>
              <a:rPr lang="fa-IR" dirty="0" smtClean="0">
                <a:latin typeface="Times New Roman"/>
                <a:ea typeface="Times New Roman"/>
                <a:cs typeface="B Titr" pitchFamily="2" charset="-78"/>
              </a:rPr>
              <a:t>1/3ـ </a:t>
            </a:r>
            <a:r>
              <a:rPr lang="fa-IR" dirty="0">
                <a:latin typeface="Times New Roman"/>
                <a:ea typeface="Times New Roman"/>
                <a:cs typeface="B Titr" pitchFamily="2" charset="-78"/>
              </a:rPr>
              <a:t>انقلاب اسلامی تولد جدید اسلام ناب</a:t>
            </a:r>
          </a:p>
          <a:p>
            <a:pPr algn="just" rtl="1">
              <a:lnSpc>
                <a:spcPct val="110000"/>
              </a:lnSpc>
            </a:pPr>
            <a:r>
              <a:rPr lang="fa-IR" dirty="0">
                <a:latin typeface="Times New Roman"/>
                <a:ea typeface="Times New Roman"/>
                <a:cs typeface="B Titr" pitchFamily="2" charset="-78"/>
              </a:rPr>
              <a:t>از آن‌جا که هویت اصلی انقلاب اسلامی همان اسلام ناب محمدی صلی‌الله‌وعلیه‌وآله‌وسلم است، این سه جریان در قبال انقلاب اسلامی هم پدیدار شده که ویژگی‌ها و جهت‌گیری‌های در هر دو زمان (صدر اسلام و انقلاب) یکی است. به همین دلیل لازم است یک نیروی انقلابی که رسالتش حفظ انقلاب اسلامی است با این سه جریان و ویژگی‌ها و کارکردهای آنان ـ به ویژه در فرهنگ قرآن ـ آشنا و جریانات مقابل انقلاب اسلامی را به درستی بشناسد.</a:t>
            </a:r>
          </a:p>
          <a:p>
            <a:pPr algn="just" rtl="1">
              <a:lnSpc>
                <a:spcPct val="110000"/>
              </a:lnSpc>
            </a:pPr>
            <a:r>
              <a:rPr lang="fa-IR" dirty="0">
                <a:solidFill>
                  <a:srgbClr val="660033"/>
                </a:solidFill>
                <a:latin typeface="Times New Roman"/>
                <a:ea typeface="Times New Roman"/>
                <a:cs typeface="B Titr" pitchFamily="2" charset="-78"/>
              </a:rPr>
              <a:t>2/3ـ باز بینی وضعیت خود و </a:t>
            </a:r>
            <a:r>
              <a:rPr lang="fa-IR" dirty="0" smtClean="0">
                <a:solidFill>
                  <a:srgbClr val="660033"/>
                </a:solidFill>
                <a:latin typeface="Times New Roman"/>
                <a:ea typeface="Times New Roman"/>
                <a:cs typeface="B Titr" pitchFamily="2" charset="-78"/>
              </a:rPr>
              <a:t>دیگران                               </a:t>
            </a:r>
            <a:r>
              <a:rPr lang="fa-IR" dirty="0" smtClean="0">
                <a:solidFill>
                  <a:srgbClr val="0000CC"/>
                </a:solidFill>
                <a:latin typeface="Times New Roman"/>
                <a:ea typeface="Times New Roman"/>
                <a:cs typeface="B Titr" pitchFamily="2" charset="-78"/>
              </a:rPr>
              <a:t>با </a:t>
            </a:r>
            <a:r>
              <a:rPr lang="fa-IR" dirty="0">
                <a:solidFill>
                  <a:srgbClr val="0000CC"/>
                </a:solidFill>
                <a:latin typeface="Times New Roman"/>
                <a:ea typeface="Times New Roman"/>
                <a:cs typeface="B Titr" pitchFamily="2" charset="-78"/>
              </a:rPr>
              <a:t>شناخت این سه جریان فکری:</a:t>
            </a:r>
          </a:p>
          <a:p>
            <a:pPr algn="just" rtl="1">
              <a:lnSpc>
                <a:spcPct val="110000"/>
              </a:lnSpc>
            </a:pPr>
            <a:r>
              <a:rPr lang="fa-IR" dirty="0">
                <a:latin typeface="Times New Roman"/>
                <a:ea typeface="Times New Roman"/>
                <a:cs typeface="B Titr" pitchFamily="2" charset="-78"/>
              </a:rPr>
              <a:t>الف): هر کس می‌تواند وضعیت خود را بازبینی کرده و بفهمد ممکن است جزء کدام یک از جریانات سه گانه، به حساب آید.</a:t>
            </a:r>
          </a:p>
          <a:p>
            <a:pPr algn="just" rtl="1">
              <a:lnSpc>
                <a:spcPct val="110000"/>
              </a:lnSpc>
            </a:pPr>
            <a:r>
              <a:rPr lang="fa-IR" dirty="0">
                <a:solidFill>
                  <a:srgbClr val="660066"/>
                </a:solidFill>
                <a:latin typeface="Times New Roman"/>
                <a:ea typeface="Times New Roman"/>
                <a:cs typeface="B Titr" pitchFamily="2" charset="-78"/>
              </a:rPr>
              <a:t>ب) دیگران را هم می‌توانیم با ویژگی‌ها و شاخص‌هایی که قرآن کریم مشخص نموده است تطبیق داده و بازشناسی نماییم و با بصیرت لازم جریانات موافق و مخالف اسلام و انقلاب را پیدا کنیم.  </a:t>
            </a:r>
          </a:p>
          <a:p>
            <a:pPr algn="just" rtl="1">
              <a:lnSpc>
                <a:spcPct val="110000"/>
              </a:lnSpc>
            </a:pPr>
            <a:r>
              <a:rPr lang="fa-IR" dirty="0">
                <a:latin typeface="Times New Roman"/>
                <a:ea typeface="Times New Roman"/>
                <a:cs typeface="B Titr" pitchFamily="2" charset="-78"/>
              </a:rPr>
              <a:t>ج) با الهام از آیات قرآن چگونگی تعامل با هر سه گروه را آموخته و به کار می‌بندیم.</a:t>
            </a:r>
          </a:p>
          <a:p>
            <a:pPr algn="just" rtl="1">
              <a:lnSpc>
                <a:spcPct val="110000"/>
              </a:lnSpc>
            </a:pPr>
            <a:r>
              <a:rPr lang="fa-IR" dirty="0">
                <a:solidFill>
                  <a:srgbClr val="660033"/>
                </a:solidFill>
                <a:latin typeface="Times New Roman"/>
                <a:ea typeface="Times New Roman"/>
                <a:cs typeface="B Titr" pitchFamily="2" charset="-78"/>
              </a:rPr>
              <a:t>3/3ـ شناخت جریانات زیر مجموعه هر جریان اصلی و مادر</a:t>
            </a:r>
          </a:p>
          <a:p>
            <a:pPr algn="just" rtl="1">
              <a:lnSpc>
                <a:spcPct val="110000"/>
              </a:lnSpc>
            </a:pPr>
            <a:r>
              <a:rPr lang="fa-IR" dirty="0">
                <a:latin typeface="Times New Roman"/>
                <a:ea typeface="Times New Roman"/>
                <a:cs typeface="B Titr" pitchFamily="2" charset="-78"/>
              </a:rPr>
              <a:t>از آن‌جا که قرآن مجموعه‌های کوچک‌تری را که در ذیل این جریانات کلان فکری، وجود دارند را معرفی نموده است، می‌توانیم با آن‌ها نیز آشنا شویم و گروه‌های طرفدار یا مقابل انقلاب اسلامی را بر مبنای معیارهای قرآنی بازشناسی کنیم. به‌عنوان مثال مؤمنین از: مسلمین، متقین، ابرار، صالحین و اصناف گوناگون دیگر تشکیل می‌شود تا جایی که می‌توان فاسقین را نیز از جریان اصلی مؤمنین به حساب آورد. </a:t>
            </a:r>
          </a:p>
        </p:txBody>
      </p:sp>
    </p:spTree>
    <p:extLst>
      <p:ext uri="{BB962C8B-B14F-4D97-AF65-F5344CB8AC3E}">
        <p14:creationId xmlns:p14="http://schemas.microsoft.com/office/powerpoint/2010/main" val="2616914934"/>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1000"/>
                                        <p:tgtEl>
                                          <p:spTgt spid="30"/>
                                        </p:tgtEl>
                                      </p:cBhvr>
                                    </p:animEffect>
                                    <p:anim calcmode="lin" valueType="num">
                                      <p:cBhvr>
                                        <p:cTn id="20" dur="1000" fill="hold"/>
                                        <p:tgtEl>
                                          <p:spTgt spid="30"/>
                                        </p:tgtEl>
                                        <p:attrNameLst>
                                          <p:attrName>ppt_x</p:attrName>
                                        </p:attrNameLst>
                                      </p:cBhvr>
                                      <p:tavLst>
                                        <p:tav tm="0">
                                          <p:val>
                                            <p:strVal val="#ppt_x"/>
                                          </p:val>
                                        </p:tav>
                                        <p:tav tm="100000">
                                          <p:val>
                                            <p:strVal val="#ppt_x"/>
                                          </p:val>
                                        </p:tav>
                                      </p:tavLst>
                                    </p:anim>
                                    <p:anim calcmode="lin" valueType="num">
                                      <p:cBhvr>
                                        <p:cTn id="21" dur="1000" fill="hold"/>
                                        <p:tgtEl>
                                          <p:spTgt spid="30"/>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1000"/>
                                        <p:tgtEl>
                                          <p:spTgt spid="14"/>
                                        </p:tgtEl>
                                      </p:cBhvr>
                                    </p:animEffect>
                                    <p:anim calcmode="lin" valueType="num">
                                      <p:cBhvr>
                                        <p:cTn id="25" dur="1000" fill="hold"/>
                                        <p:tgtEl>
                                          <p:spTgt spid="14"/>
                                        </p:tgtEl>
                                        <p:attrNameLst>
                                          <p:attrName>ppt_x</p:attrName>
                                        </p:attrNameLst>
                                      </p:cBhvr>
                                      <p:tavLst>
                                        <p:tav tm="0">
                                          <p:val>
                                            <p:strVal val="#ppt_x"/>
                                          </p:val>
                                        </p:tav>
                                        <p:tav tm="100000">
                                          <p:val>
                                            <p:strVal val="#ppt_x"/>
                                          </p:val>
                                        </p:tav>
                                      </p:tavLst>
                                    </p:anim>
                                    <p:anim calcmode="lin" valueType="num">
                                      <p:cBhvr>
                                        <p:cTn id="2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10" grpId="0" animBg="1"/>
      <p:bldP spid="7" grpId="0" animBg="1"/>
      <p:bldP spid="1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69000"/>
            <a:lum/>
          </a:blip>
          <a:srcRect/>
          <a:tile tx="0" ty="0" sx="100000" sy="100000" flip="none" algn="tl"/>
        </a:blipFill>
        <a:effectLst/>
      </p:bgPr>
    </p:bg>
    <p:spTree>
      <p:nvGrpSpPr>
        <p:cNvPr id="1" name=""/>
        <p:cNvGrpSpPr/>
        <p:nvPr/>
      </p:nvGrpSpPr>
      <p:grpSpPr>
        <a:xfrm>
          <a:off x="0" y="0"/>
          <a:ext cx="0" cy="0"/>
          <a:chOff x="0" y="0"/>
          <a:chExt cx="0" cy="0"/>
        </a:xfrm>
      </p:grpSpPr>
      <p:sp>
        <p:nvSpPr>
          <p:cNvPr id="14" name="Text Box 1">
            <a:hlinkClick r:id="rId4" action="ppaction://hlinksldjump"/>
          </p:cNvPr>
          <p:cNvSpPr txBox="1"/>
          <p:nvPr/>
        </p:nvSpPr>
        <p:spPr>
          <a:xfrm>
            <a:off x="602166" y="892097"/>
            <a:ext cx="11128917" cy="5263375"/>
          </a:xfrm>
          <a:prstGeom prst="rect">
            <a:avLst/>
          </a:prstGeom>
          <a:solidFill>
            <a:srgbClr val="99FF99"/>
          </a:solidFill>
          <a:ln w="6350">
            <a:solidFill>
              <a:schemeClr val="tx1"/>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72000" tIns="72000" rIns="91440" bIns="72000" numCol="1" spcCol="0" rtlCol="0" fromWordArt="0" anchor="t" anchorCtr="0" forceAA="0" compatLnSpc="1">
            <a:prstTxWarp prst="textNoShape">
              <a:avLst/>
            </a:prstTxWarp>
            <a:noAutofit/>
          </a:bodyPr>
          <a:lstStyle/>
          <a:p>
            <a:pPr algn="r" rtl="1">
              <a:spcAft>
                <a:spcPts val="0"/>
              </a:spcAft>
            </a:pPr>
            <a:endParaRPr lang="fa-IR" sz="2400" b="1" dirty="0" smtClean="0">
              <a:latin typeface="Tahoma"/>
              <a:ea typeface="Calibri"/>
              <a:cs typeface="B Traffic" pitchFamily="2" charset="-78"/>
            </a:endParaRPr>
          </a:p>
          <a:p>
            <a:pPr algn="r" rtl="1">
              <a:spcAft>
                <a:spcPts val="0"/>
              </a:spcAft>
            </a:pPr>
            <a:endParaRPr lang="fa-IR" sz="2400" b="1" dirty="0" smtClean="0">
              <a:latin typeface="Tahoma"/>
              <a:ea typeface="Calibri"/>
              <a:cs typeface="B Traffic" pitchFamily="2" charset="-78"/>
            </a:endParaRPr>
          </a:p>
          <a:p>
            <a:pPr algn="r" rtl="1">
              <a:spcAft>
                <a:spcPts val="0"/>
              </a:spcAft>
            </a:pPr>
            <a:endParaRPr lang="fa-IR" sz="2400" b="1" dirty="0">
              <a:latin typeface="Tahoma"/>
              <a:ea typeface="Calibri"/>
              <a:cs typeface="B Traffic" pitchFamily="2" charset="-78"/>
            </a:endParaRPr>
          </a:p>
          <a:p>
            <a:pPr algn="ctr" rtl="1">
              <a:lnSpc>
                <a:spcPct val="120000"/>
              </a:lnSpc>
            </a:pPr>
            <a:r>
              <a:rPr lang="fa-IR" sz="6000" b="1" dirty="0" smtClean="0">
                <a:latin typeface="Tahoma"/>
                <a:ea typeface="Calibri"/>
                <a:cs typeface="B Titr" panose="00000700000000000000" pitchFamily="2" charset="-78"/>
              </a:rPr>
              <a:t>ایمان </a:t>
            </a:r>
          </a:p>
          <a:p>
            <a:pPr algn="ctr" rtl="1">
              <a:lnSpc>
                <a:spcPct val="120000"/>
              </a:lnSpc>
            </a:pPr>
            <a:r>
              <a:rPr lang="fa-IR" sz="6000" b="1" dirty="0" smtClean="0">
                <a:latin typeface="Tahoma"/>
                <a:ea typeface="Calibri"/>
                <a:cs typeface="B Titr" panose="00000700000000000000" pitchFamily="2" charset="-78"/>
              </a:rPr>
              <a:t>از </a:t>
            </a:r>
            <a:r>
              <a:rPr lang="fa-IR" sz="6000" b="1" dirty="0">
                <a:latin typeface="Tahoma"/>
                <a:ea typeface="Calibri"/>
                <a:cs typeface="B Titr" panose="00000700000000000000" pitchFamily="2" charset="-78"/>
              </a:rPr>
              <a:t>منظر قرآن کریم</a:t>
            </a:r>
          </a:p>
          <a:p>
            <a:pPr algn="ctr" rtl="1">
              <a:lnSpc>
                <a:spcPct val="120000"/>
              </a:lnSpc>
            </a:pPr>
            <a:endParaRPr lang="fa-IR" sz="6000" b="1" dirty="0">
              <a:latin typeface="Tahoma"/>
              <a:ea typeface="Calibri"/>
              <a:cs typeface="B Titr" panose="00000700000000000000" pitchFamily="2" charset="-78"/>
            </a:endParaRPr>
          </a:p>
          <a:p>
            <a:pPr algn="ctr" rtl="1">
              <a:spcAft>
                <a:spcPts val="0"/>
              </a:spcAft>
            </a:pPr>
            <a:endParaRPr lang="fa-IR" sz="6000" b="1" dirty="0">
              <a:latin typeface="Tahoma"/>
              <a:ea typeface="Calibri"/>
              <a:cs typeface="B Titr" panose="00000700000000000000" pitchFamily="2" charset="-78"/>
            </a:endParaRPr>
          </a:p>
        </p:txBody>
      </p:sp>
    </p:spTree>
    <p:extLst>
      <p:ext uri="{BB962C8B-B14F-4D97-AF65-F5344CB8AC3E}">
        <p14:creationId xmlns:p14="http://schemas.microsoft.com/office/powerpoint/2010/main" val="407360550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ound Same Side Corner Rectangle 29"/>
          <p:cNvSpPr/>
          <p:nvPr/>
        </p:nvSpPr>
        <p:spPr>
          <a:xfrm>
            <a:off x="81673" y="1296536"/>
            <a:ext cx="12009967" cy="5472253"/>
          </a:xfrm>
          <a:prstGeom prst="round2SameRect">
            <a:avLst>
              <a:gd name="adj1" fmla="val 0"/>
              <a:gd name="adj2" fmla="val 9117"/>
            </a:avLst>
          </a:prstGeom>
          <a:solidFill>
            <a:srgbClr val="99FF99"/>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dirty="0"/>
          </a:p>
        </p:txBody>
      </p:sp>
      <p:sp>
        <p:nvSpPr>
          <p:cNvPr id="10" name="Round Same Side Corner Rectangle 9"/>
          <p:cNvSpPr/>
          <p:nvPr/>
        </p:nvSpPr>
        <p:spPr>
          <a:xfrm rot="10800000">
            <a:off x="259307" y="180453"/>
            <a:ext cx="11682484" cy="952312"/>
          </a:xfrm>
          <a:prstGeom prst="round2SameRect">
            <a:avLst>
              <a:gd name="adj1" fmla="val 0"/>
              <a:gd name="adj2" fmla="val 41080"/>
            </a:avLst>
          </a:prstGeom>
          <a:solidFill>
            <a:srgbClr val="FFFF00"/>
          </a:solidFill>
          <a:ln w="3175">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dirty="0"/>
          </a:p>
        </p:txBody>
      </p:sp>
      <p:sp>
        <p:nvSpPr>
          <p:cNvPr id="7" name="Rounded Rectangle 6"/>
          <p:cNvSpPr/>
          <p:nvPr/>
        </p:nvSpPr>
        <p:spPr>
          <a:xfrm>
            <a:off x="3244620" y="244910"/>
            <a:ext cx="5762061" cy="798285"/>
          </a:xfrm>
          <a:prstGeom prst="round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20000"/>
              </a:lnSpc>
            </a:pPr>
            <a:r>
              <a:rPr lang="fa-IR" sz="3200" b="1" dirty="0" smtClean="0">
                <a:solidFill>
                  <a:srgbClr val="008000"/>
                </a:solidFill>
                <a:cs typeface="B Titr" pitchFamily="2" charset="-78"/>
              </a:rPr>
              <a:t>ایمان از منظر قرآن ـ 1</a:t>
            </a:r>
          </a:p>
        </p:txBody>
      </p:sp>
      <p:sp>
        <p:nvSpPr>
          <p:cNvPr id="6" name="Rectangle 5"/>
          <p:cNvSpPr/>
          <p:nvPr/>
        </p:nvSpPr>
        <p:spPr>
          <a:xfrm>
            <a:off x="227734" y="1465022"/>
            <a:ext cx="4395779" cy="4893647"/>
          </a:xfrm>
          <a:prstGeom prst="rect">
            <a:avLst/>
          </a:prstGeom>
          <a:solidFill>
            <a:srgbClr val="FCFFE1"/>
          </a:solidFill>
          <a:ln w="44450">
            <a:solidFill>
              <a:srgbClr val="008000"/>
            </a:solidFill>
          </a:ln>
        </p:spPr>
        <p:txBody>
          <a:bodyPr wrap="square">
            <a:spAutoFit/>
          </a:bodyPr>
          <a:lstStyle/>
          <a:p>
            <a:pPr algn="just" rtl="1">
              <a:lnSpc>
                <a:spcPct val="120000"/>
              </a:lnSpc>
            </a:pPr>
            <a:r>
              <a:rPr lang="fa-IR" sz="2000" b="1" dirty="0">
                <a:solidFill>
                  <a:srgbClr val="FF0000"/>
                </a:solidFill>
                <a:latin typeface="Traditional Arabic" panose="02020603050405020304" pitchFamily="18" charset="-78"/>
                <a:cs typeface="B Titr" panose="00000700000000000000" pitchFamily="2" charset="-78"/>
              </a:rPr>
              <a:t>تعریف </a:t>
            </a:r>
            <a:r>
              <a:rPr lang="fa-IR" sz="2000" b="1" dirty="0" smtClean="0">
                <a:solidFill>
                  <a:srgbClr val="FF0000"/>
                </a:solidFill>
                <a:latin typeface="Traditional Arabic" panose="02020603050405020304" pitchFamily="18" charset="-78"/>
                <a:cs typeface="B Titr" panose="00000700000000000000" pitchFamily="2" charset="-78"/>
              </a:rPr>
              <a:t>ایمان</a:t>
            </a:r>
            <a:endParaRPr lang="fa-IR" sz="2000" b="1" dirty="0">
              <a:solidFill>
                <a:srgbClr val="FF0000"/>
              </a:solidFill>
              <a:latin typeface="Traditional Arabic" panose="02020603050405020304" pitchFamily="18" charset="-78"/>
              <a:cs typeface="B Titr" panose="00000700000000000000" pitchFamily="2" charset="-78"/>
            </a:endParaRPr>
          </a:p>
          <a:p>
            <a:pPr algn="just" rtl="1">
              <a:lnSpc>
                <a:spcPct val="120000"/>
              </a:lnSpc>
            </a:pPr>
            <a:r>
              <a:rPr lang="fa-IR" sz="2000" b="1" dirty="0">
                <a:latin typeface="Traditional Arabic" panose="02020603050405020304" pitchFamily="18" charset="-78"/>
                <a:cs typeface="B Titr" panose="00000700000000000000" pitchFamily="2" charset="-78"/>
              </a:rPr>
              <a:t>امام خمينی </a:t>
            </a:r>
            <a:r>
              <a:rPr lang="fa-IR" sz="2000" b="1" dirty="0" smtClean="0">
                <a:latin typeface="Traditional Arabic" panose="02020603050405020304" pitchFamily="18" charset="-78"/>
                <a:cs typeface="B Titr" panose="00000700000000000000" pitchFamily="2" charset="-78"/>
              </a:rPr>
              <a:t> رحمت الله مي‌فرمايند</a:t>
            </a:r>
            <a:r>
              <a:rPr lang="fa-IR" sz="2000" b="1" dirty="0">
                <a:latin typeface="Traditional Arabic" panose="02020603050405020304" pitchFamily="18" charset="-78"/>
                <a:cs typeface="B Titr" panose="00000700000000000000" pitchFamily="2" charset="-78"/>
              </a:rPr>
              <a:t>: </a:t>
            </a:r>
            <a:endParaRPr lang="fa-IR" sz="2000" b="1" dirty="0" smtClean="0">
              <a:latin typeface="Traditional Arabic" panose="02020603050405020304" pitchFamily="18" charset="-78"/>
              <a:cs typeface="B Titr" panose="00000700000000000000" pitchFamily="2" charset="-78"/>
            </a:endParaRPr>
          </a:p>
          <a:p>
            <a:pPr algn="just" rtl="1">
              <a:lnSpc>
                <a:spcPct val="120000"/>
              </a:lnSpc>
            </a:pPr>
            <a:r>
              <a:rPr lang="fa-IR" sz="2000" b="1" dirty="0" smtClean="0">
                <a:latin typeface="Traditional Arabic" panose="02020603050405020304" pitchFamily="18" charset="-78"/>
                <a:cs typeface="B Titr" panose="00000700000000000000" pitchFamily="2" charset="-78"/>
              </a:rPr>
              <a:t>ايمان </a:t>
            </a:r>
            <a:r>
              <a:rPr lang="fa-IR" sz="2000" b="1" dirty="0">
                <a:solidFill>
                  <a:srgbClr val="FF0000"/>
                </a:solidFill>
                <a:latin typeface="Traditional Arabic" panose="02020603050405020304" pitchFamily="18" charset="-78"/>
                <a:cs typeface="B Titr" panose="00000700000000000000" pitchFamily="2" charset="-78"/>
              </a:rPr>
              <a:t>يك عمل قلبي </a:t>
            </a:r>
            <a:r>
              <a:rPr lang="fa-IR" sz="2000" b="1" dirty="0">
                <a:latin typeface="Traditional Arabic" panose="02020603050405020304" pitchFamily="18" charset="-78"/>
                <a:cs typeface="B Titr" panose="00000700000000000000" pitchFamily="2" charset="-78"/>
              </a:rPr>
              <a:t>است كه تا آن نباشد ايمان نيست. بايد كسي كه از روي برهان عقلي يا ضرورت اديان چيزي را علم پيدا كرد، به قلب‏ خود نيز تسليم آنها شود، و عمل قلبي را، كه يك نحو تسليم و خضوعي است و يك طور تقبّل و زير بار رفتن است، انجام دهد تا مؤمن گردد. </a:t>
            </a:r>
            <a:endParaRPr lang="fa-IR" sz="2000" b="1" dirty="0" smtClean="0">
              <a:latin typeface="Traditional Arabic" panose="02020603050405020304" pitchFamily="18" charset="-78"/>
              <a:cs typeface="B Titr" panose="00000700000000000000" pitchFamily="2" charset="-78"/>
            </a:endParaRPr>
          </a:p>
          <a:p>
            <a:pPr algn="just" rtl="1">
              <a:lnSpc>
                <a:spcPct val="120000"/>
              </a:lnSpc>
            </a:pPr>
            <a:endParaRPr lang="fa-IR" sz="2000" b="1" dirty="0" smtClean="0">
              <a:latin typeface="Traditional Arabic" panose="02020603050405020304" pitchFamily="18" charset="-78"/>
              <a:cs typeface="B Titr" panose="00000700000000000000" pitchFamily="2" charset="-78"/>
            </a:endParaRPr>
          </a:p>
          <a:p>
            <a:pPr algn="just" rtl="1">
              <a:lnSpc>
                <a:spcPct val="120000"/>
              </a:lnSpc>
            </a:pPr>
            <a:r>
              <a:rPr lang="ar-SA" sz="2000" b="1" dirty="0">
                <a:latin typeface="Traditional Arabic" panose="02020603050405020304" pitchFamily="18" charset="-78"/>
                <a:cs typeface="B Titr" panose="00000700000000000000" pitchFamily="2" charset="-78"/>
              </a:rPr>
              <a:t>امام خامنه‌ای حفظه الله می </a:t>
            </a:r>
            <a:r>
              <a:rPr lang="ar-SA" sz="2000" b="1" dirty="0" smtClean="0">
                <a:latin typeface="Traditional Arabic" panose="02020603050405020304" pitchFamily="18" charset="-78"/>
                <a:cs typeface="B Titr" panose="00000700000000000000" pitchFamily="2" charset="-78"/>
              </a:rPr>
              <a:t>فرمای</a:t>
            </a:r>
            <a:r>
              <a:rPr lang="fa-IR" sz="2000" b="1" dirty="0" smtClean="0">
                <a:latin typeface="Traditional Arabic" panose="02020603050405020304" pitchFamily="18" charset="-78"/>
                <a:cs typeface="B Titr" panose="00000700000000000000" pitchFamily="2" charset="-78"/>
              </a:rPr>
              <a:t>ن</a:t>
            </a:r>
            <a:r>
              <a:rPr lang="ar-SA" sz="2000" b="1" dirty="0" smtClean="0">
                <a:latin typeface="Traditional Arabic" panose="02020603050405020304" pitchFamily="18" charset="-78"/>
                <a:cs typeface="B Titr" panose="00000700000000000000" pitchFamily="2" charset="-78"/>
              </a:rPr>
              <a:t>د</a:t>
            </a:r>
            <a:r>
              <a:rPr lang="ar-SA" sz="2000" b="1" dirty="0">
                <a:latin typeface="Traditional Arabic" panose="02020603050405020304" pitchFamily="18" charset="-78"/>
                <a:cs typeface="B Titr" panose="00000700000000000000" pitchFamily="2" charset="-78"/>
              </a:rPr>
              <a:t>: </a:t>
            </a:r>
            <a:endParaRPr lang="fa-IR" sz="2000" b="1" dirty="0">
              <a:latin typeface="Traditional Arabic" panose="02020603050405020304" pitchFamily="18" charset="-78"/>
              <a:cs typeface="B Titr" panose="00000700000000000000" pitchFamily="2" charset="-78"/>
            </a:endParaRPr>
          </a:p>
          <a:p>
            <a:pPr algn="just" rtl="1">
              <a:lnSpc>
                <a:spcPct val="120000"/>
              </a:lnSpc>
            </a:pPr>
            <a:r>
              <a:rPr lang="ar-SA" sz="2000" b="1" dirty="0" smtClean="0">
                <a:latin typeface="Traditional Arabic" panose="02020603050405020304" pitchFamily="18" charset="-78"/>
                <a:cs typeface="B Titr" panose="00000700000000000000" pitchFamily="2" charset="-78"/>
              </a:rPr>
              <a:t>هم </a:t>
            </a:r>
            <a:r>
              <a:rPr lang="ar-SA" sz="2000" b="1" dirty="0">
                <a:latin typeface="Traditional Arabic" panose="02020603050405020304" pitchFamily="18" charset="-78"/>
                <a:cs typeface="B Titr" panose="00000700000000000000" pitchFamily="2" charset="-78"/>
              </a:rPr>
              <a:t>در مفهوم ایمان </a:t>
            </a:r>
            <a:r>
              <a:rPr lang="ar-SA" sz="2000" b="1" dirty="0" smtClean="0">
                <a:latin typeface="Traditional Arabic" panose="02020603050405020304" pitchFamily="18" charset="-78"/>
                <a:cs typeface="B Titr" panose="00000700000000000000" pitchFamily="2" charset="-78"/>
              </a:rPr>
              <a:t>ايمان </a:t>
            </a:r>
            <a:r>
              <a:rPr lang="ar-SA" sz="2000" b="1" dirty="0">
                <a:solidFill>
                  <a:srgbClr val="FF0000"/>
                </a:solidFill>
                <a:latin typeface="Traditional Arabic" panose="02020603050405020304" pitchFamily="18" charset="-78"/>
                <a:cs typeface="B Titr" panose="00000700000000000000" pitchFamily="2" charset="-78"/>
              </a:rPr>
              <a:t>يك امر قلبى </a:t>
            </a:r>
            <a:r>
              <a:rPr lang="ar-SA" sz="2000" b="1" dirty="0">
                <a:latin typeface="Traditional Arabic" panose="02020603050405020304" pitchFamily="18" charset="-78"/>
                <a:cs typeface="B Titr" panose="00000700000000000000" pitchFamily="2" charset="-78"/>
              </a:rPr>
              <a:t>است ... ايمان‏ يعنى‏ دل سپردن، سر سپردن، دل دادن</a:t>
            </a:r>
            <a:endParaRPr lang="en-US" sz="2000" b="1" dirty="0">
              <a:latin typeface="Traditional Arabic" panose="02020603050405020304" pitchFamily="18" charset="-78"/>
              <a:cs typeface="B Titr" panose="00000700000000000000" pitchFamily="2" charset="-78"/>
            </a:endParaRPr>
          </a:p>
          <a:p>
            <a:pPr algn="just" rtl="1">
              <a:lnSpc>
                <a:spcPct val="120000"/>
              </a:lnSpc>
            </a:pPr>
            <a:endParaRPr lang="fa-IR" sz="2000" b="1" dirty="0">
              <a:latin typeface="Traditional Arabic" panose="02020603050405020304" pitchFamily="18" charset="-78"/>
              <a:cs typeface="B Titr" panose="00000700000000000000" pitchFamily="2" charset="-78"/>
            </a:endParaRPr>
          </a:p>
        </p:txBody>
      </p:sp>
      <p:sp>
        <p:nvSpPr>
          <p:cNvPr id="8" name="Rectangle 7"/>
          <p:cNvSpPr/>
          <p:nvPr/>
        </p:nvSpPr>
        <p:spPr>
          <a:xfrm>
            <a:off x="4808667" y="1499372"/>
            <a:ext cx="6917167" cy="4832092"/>
          </a:xfrm>
          <a:prstGeom prst="rect">
            <a:avLst/>
          </a:prstGeom>
          <a:solidFill>
            <a:srgbClr val="FCFFE1"/>
          </a:solidFill>
          <a:ln w="44450">
            <a:solidFill>
              <a:srgbClr val="008000"/>
            </a:solidFill>
          </a:ln>
        </p:spPr>
        <p:txBody>
          <a:bodyPr wrap="square">
            <a:spAutoFit/>
          </a:bodyPr>
          <a:lstStyle/>
          <a:p>
            <a:pPr algn="just" rtl="1">
              <a:lnSpc>
                <a:spcPct val="140000"/>
              </a:lnSpc>
            </a:pPr>
            <a:r>
              <a:rPr lang="fa-IR" sz="2800" b="1" dirty="0">
                <a:solidFill>
                  <a:srgbClr val="FF0000"/>
                </a:solidFill>
                <a:latin typeface="Traditional Arabic" panose="02020603050405020304" pitchFamily="18" charset="-78"/>
                <a:cs typeface="B Titr" panose="00000700000000000000" pitchFamily="2" charset="-78"/>
              </a:rPr>
              <a:t>حقیقت ایمان</a:t>
            </a:r>
          </a:p>
          <a:p>
            <a:pPr algn="just" rtl="1">
              <a:lnSpc>
                <a:spcPct val="140000"/>
              </a:lnSpc>
            </a:pPr>
            <a:r>
              <a:rPr lang="fa-IR" sz="2800" b="1" dirty="0">
                <a:latin typeface="Traditional Arabic" panose="02020603050405020304" pitchFamily="18" charset="-78"/>
                <a:cs typeface="B Titr" panose="00000700000000000000" pitchFamily="2" charset="-78"/>
              </a:rPr>
              <a:t>از آیات قرآن دانسته می‌شود که حقیقت ایمان </a:t>
            </a:r>
            <a:r>
              <a:rPr lang="fa-IR" sz="2800" b="1" dirty="0">
                <a:solidFill>
                  <a:srgbClr val="FF0000"/>
                </a:solidFill>
                <a:latin typeface="Traditional Arabic" panose="02020603050405020304" pitchFamily="18" charset="-78"/>
                <a:cs typeface="B Titr" panose="00000700000000000000" pitchFamily="2" charset="-78"/>
              </a:rPr>
              <a:t>امری قلبی است و آن تصدیق و پذیرفتن با جان و دل</a:t>
            </a:r>
            <a:r>
              <a:rPr lang="fa-IR" sz="2800" b="1" dirty="0">
                <a:latin typeface="Traditional Arabic" panose="02020603050405020304" pitchFamily="18" charset="-78"/>
                <a:cs typeface="B Titr" panose="00000700000000000000" pitchFamily="2" charset="-78"/>
              </a:rPr>
              <a:t> است. </a:t>
            </a:r>
          </a:p>
          <a:p>
            <a:pPr algn="just" rtl="1">
              <a:lnSpc>
                <a:spcPct val="140000"/>
              </a:lnSpc>
            </a:pPr>
            <a:r>
              <a:rPr lang="fa-IR" sz="2800" b="1" dirty="0">
                <a:solidFill>
                  <a:srgbClr val="0000CC"/>
                </a:solidFill>
                <a:latin typeface="Traditional Arabic" pitchFamily="18" charset="-78"/>
                <a:cs typeface="B Badr" pitchFamily="2" charset="-78"/>
              </a:rPr>
              <a:t>وَ لكِنَّ اللَّهَ حَبَّبَ‏ إِلَيْكُمُ الْإيمانَ وَ زَيَّنَهُ </a:t>
            </a:r>
            <a:r>
              <a:rPr lang="fa-IR" sz="3200" b="1" dirty="0">
                <a:solidFill>
                  <a:srgbClr val="FF0000"/>
                </a:solidFill>
                <a:latin typeface="Traditional Arabic" pitchFamily="18" charset="-78"/>
                <a:cs typeface="B Badr" pitchFamily="2" charset="-78"/>
              </a:rPr>
              <a:t>في‏ قُلُوبِكُمْ </a:t>
            </a:r>
            <a:r>
              <a:rPr lang="fa-IR" sz="2800" b="1" dirty="0" smtClean="0">
                <a:latin typeface="Traditional Arabic" panose="02020603050405020304" pitchFamily="18" charset="-78"/>
                <a:cs typeface="B Badr" pitchFamily="2" charset="-78"/>
              </a:rPr>
              <a:t>.. </a:t>
            </a:r>
            <a:r>
              <a:rPr lang="fa-IR" sz="2400" b="1" dirty="0" smtClean="0">
                <a:latin typeface="Traditional Arabic" panose="02020603050405020304" pitchFamily="18" charset="-78"/>
                <a:cs typeface="B Badr" pitchFamily="2" charset="-78"/>
              </a:rPr>
              <a:t>(</a:t>
            </a:r>
            <a:r>
              <a:rPr lang="fa-IR" sz="2400" b="1" dirty="0">
                <a:latin typeface="Traditional Arabic" panose="02020603050405020304" pitchFamily="18" charset="-78"/>
                <a:cs typeface="B Badr" pitchFamily="2" charset="-78"/>
              </a:rPr>
              <a:t>حجرات: 7</a:t>
            </a:r>
            <a:r>
              <a:rPr lang="fa-IR" sz="2400" b="1" dirty="0" smtClean="0">
                <a:latin typeface="Traditional Arabic" panose="02020603050405020304" pitchFamily="18" charset="-78"/>
                <a:cs typeface="B Badr" pitchFamily="2" charset="-78"/>
              </a:rPr>
              <a:t>) </a:t>
            </a:r>
          </a:p>
          <a:p>
            <a:pPr algn="just" rtl="1">
              <a:lnSpc>
                <a:spcPct val="140000"/>
              </a:lnSpc>
            </a:pPr>
            <a:r>
              <a:rPr lang="fa-IR" sz="3200" b="1" dirty="0">
                <a:solidFill>
                  <a:srgbClr val="0000CC"/>
                </a:solidFill>
                <a:latin typeface="Traditional Arabic" pitchFamily="18" charset="-78"/>
                <a:cs typeface="B Badr" pitchFamily="2" charset="-78"/>
              </a:rPr>
              <a:t>قالَتِ الْأَعْرابُ آمَنَّا قُلْ لَمْ تُؤْمِنُوا وَ لكِنْ قُولُوا أَسْلَمْنا وَ لَمَّا يَدْخُلِ الْإيمانُ </a:t>
            </a:r>
            <a:r>
              <a:rPr lang="fa-IR" sz="3600" b="1" dirty="0">
                <a:solidFill>
                  <a:srgbClr val="FF0000"/>
                </a:solidFill>
                <a:latin typeface="Traditional Arabic" pitchFamily="18" charset="-78"/>
                <a:cs typeface="B Badr" pitchFamily="2" charset="-78"/>
              </a:rPr>
              <a:t>في‏ قُلُوبِكُمْ</a:t>
            </a:r>
            <a:r>
              <a:rPr lang="fa-IR" sz="3600" b="1" dirty="0">
                <a:solidFill>
                  <a:srgbClr val="0000CC"/>
                </a:solidFill>
                <a:latin typeface="Traditional Arabic" pitchFamily="18" charset="-78"/>
                <a:cs typeface="B Badr" pitchFamily="2" charset="-78"/>
              </a:rPr>
              <a:t>‏ </a:t>
            </a:r>
            <a:r>
              <a:rPr lang="fa-IR" sz="3200" b="1" dirty="0" smtClean="0">
                <a:latin typeface="Traditional Arabic" panose="02020603050405020304" pitchFamily="18" charset="-78"/>
                <a:cs typeface="B Badr" pitchFamily="2" charset="-78"/>
              </a:rPr>
              <a:t>.. </a:t>
            </a:r>
            <a:r>
              <a:rPr lang="fa-IR" b="1" dirty="0">
                <a:latin typeface="Traditional Arabic" panose="02020603050405020304" pitchFamily="18" charset="-78"/>
                <a:cs typeface="B Titr" panose="00000700000000000000" pitchFamily="2" charset="-78"/>
              </a:rPr>
              <a:t>(حجرات: 14) </a:t>
            </a:r>
            <a:endParaRPr lang="fa-IR" sz="2800" b="1" dirty="0" smtClean="0">
              <a:latin typeface="Traditional Arabic" panose="02020603050405020304" pitchFamily="18" charset="-78"/>
              <a:cs typeface="B Titr" panose="00000700000000000000" pitchFamily="2" charset="-78"/>
            </a:endParaRPr>
          </a:p>
          <a:p>
            <a:pPr algn="just" rtl="1">
              <a:lnSpc>
                <a:spcPct val="140000"/>
              </a:lnSpc>
            </a:pPr>
            <a:r>
              <a:rPr lang="fa-IR" sz="3200" b="1" dirty="0">
                <a:solidFill>
                  <a:srgbClr val="0000CC"/>
                </a:solidFill>
                <a:latin typeface="Traditional Arabic" pitchFamily="18" charset="-78"/>
                <a:cs typeface="B Badr" pitchFamily="2" charset="-78"/>
              </a:rPr>
              <a:t>كَتَبَ‏ </a:t>
            </a:r>
            <a:r>
              <a:rPr lang="fa-IR" sz="3600" b="1" dirty="0">
                <a:solidFill>
                  <a:srgbClr val="FF0000"/>
                </a:solidFill>
                <a:latin typeface="Traditional Arabic" pitchFamily="18" charset="-78"/>
                <a:cs typeface="B Badr" pitchFamily="2" charset="-78"/>
              </a:rPr>
              <a:t>في‏ قُلُوبِهِمُ</a:t>
            </a:r>
            <a:r>
              <a:rPr lang="fa-IR" sz="3600" b="1" dirty="0">
                <a:solidFill>
                  <a:srgbClr val="0000CC"/>
                </a:solidFill>
                <a:latin typeface="Traditional Arabic" pitchFamily="18" charset="-78"/>
                <a:cs typeface="B Badr" pitchFamily="2" charset="-78"/>
              </a:rPr>
              <a:t>‏ </a:t>
            </a:r>
            <a:r>
              <a:rPr lang="fa-IR" sz="3200" b="1" dirty="0">
                <a:solidFill>
                  <a:srgbClr val="0000CC"/>
                </a:solidFill>
                <a:latin typeface="Traditional Arabic" pitchFamily="18" charset="-78"/>
                <a:cs typeface="B Badr" pitchFamily="2" charset="-78"/>
              </a:rPr>
              <a:t>الْإيمانَ وَ أَيَّدَهُمْ بِرُوحٍ مِنْهُ </a:t>
            </a:r>
            <a:r>
              <a:rPr lang="fa-IR" sz="2800" b="1" dirty="0" smtClean="0">
                <a:latin typeface="Traditional Arabic" panose="02020603050405020304" pitchFamily="18" charset="-78"/>
                <a:cs typeface="B Badr" pitchFamily="2" charset="-78"/>
              </a:rPr>
              <a:t>.. </a:t>
            </a:r>
            <a:r>
              <a:rPr lang="fa-IR" b="1" dirty="0">
                <a:latin typeface="Traditional Arabic" panose="02020603050405020304" pitchFamily="18" charset="-78"/>
                <a:cs typeface="B Titr" panose="00000700000000000000" pitchFamily="2" charset="-78"/>
              </a:rPr>
              <a:t>(مجادله/22)؛ </a:t>
            </a:r>
          </a:p>
        </p:txBody>
      </p:sp>
    </p:spTree>
    <p:extLst>
      <p:ext uri="{BB962C8B-B14F-4D97-AF65-F5344CB8AC3E}">
        <p14:creationId xmlns:p14="http://schemas.microsoft.com/office/powerpoint/2010/main" val="296126575"/>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1000"/>
                                        <p:tgtEl>
                                          <p:spTgt spid="30"/>
                                        </p:tgtEl>
                                      </p:cBhvr>
                                    </p:animEffect>
                                    <p:anim calcmode="lin" valueType="num">
                                      <p:cBhvr>
                                        <p:cTn id="20" dur="1000" fill="hold"/>
                                        <p:tgtEl>
                                          <p:spTgt spid="30"/>
                                        </p:tgtEl>
                                        <p:attrNameLst>
                                          <p:attrName>ppt_x</p:attrName>
                                        </p:attrNameLst>
                                      </p:cBhvr>
                                      <p:tavLst>
                                        <p:tav tm="0">
                                          <p:val>
                                            <p:strVal val="#ppt_x"/>
                                          </p:val>
                                        </p:tav>
                                        <p:tav tm="100000">
                                          <p:val>
                                            <p:strVal val="#ppt_x"/>
                                          </p:val>
                                        </p:tav>
                                      </p:tavLst>
                                    </p:anim>
                                    <p:anim calcmode="lin" valueType="num">
                                      <p:cBhvr>
                                        <p:cTn id="21"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1000"/>
                                        <p:tgtEl>
                                          <p:spTgt spid="8"/>
                                        </p:tgtEl>
                                      </p:cBhvr>
                                    </p:animEffect>
                                    <p:anim calcmode="lin" valueType="num">
                                      <p:cBhvr>
                                        <p:cTn id="27" dur="1000" fill="hold"/>
                                        <p:tgtEl>
                                          <p:spTgt spid="8"/>
                                        </p:tgtEl>
                                        <p:attrNameLst>
                                          <p:attrName>ppt_x</p:attrName>
                                        </p:attrNameLst>
                                      </p:cBhvr>
                                      <p:tavLst>
                                        <p:tav tm="0">
                                          <p:val>
                                            <p:strVal val="#ppt_x"/>
                                          </p:val>
                                        </p:tav>
                                        <p:tav tm="100000">
                                          <p:val>
                                            <p:strVal val="#ppt_x"/>
                                          </p:val>
                                        </p:tav>
                                      </p:tavLst>
                                    </p:anim>
                                    <p:anim calcmode="lin" valueType="num">
                                      <p:cBhvr>
                                        <p:cTn id="28"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fade">
                                      <p:cBhvr>
                                        <p:cTn id="33" dur="1000"/>
                                        <p:tgtEl>
                                          <p:spTgt spid="6"/>
                                        </p:tgtEl>
                                      </p:cBhvr>
                                    </p:animEffect>
                                    <p:anim calcmode="lin" valueType="num">
                                      <p:cBhvr>
                                        <p:cTn id="34" dur="1000" fill="hold"/>
                                        <p:tgtEl>
                                          <p:spTgt spid="6"/>
                                        </p:tgtEl>
                                        <p:attrNameLst>
                                          <p:attrName>ppt_x</p:attrName>
                                        </p:attrNameLst>
                                      </p:cBhvr>
                                      <p:tavLst>
                                        <p:tav tm="0">
                                          <p:val>
                                            <p:strVal val="#ppt_x"/>
                                          </p:val>
                                        </p:tav>
                                        <p:tav tm="100000">
                                          <p:val>
                                            <p:strVal val="#ppt_x"/>
                                          </p:val>
                                        </p:tav>
                                      </p:tavLst>
                                    </p:anim>
                                    <p:anim calcmode="lin" valueType="num">
                                      <p:cBhvr>
                                        <p:cTn id="3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10" grpId="0" animBg="1"/>
      <p:bldP spid="7" grpId="0" animBg="1"/>
      <p:bldP spid="6" grpId="0" animBg="1"/>
      <p:bldP spid="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ound Same Side Corner Rectangle 29"/>
          <p:cNvSpPr/>
          <p:nvPr/>
        </p:nvSpPr>
        <p:spPr>
          <a:xfrm>
            <a:off x="259307" y="1296537"/>
            <a:ext cx="11682484" cy="5374942"/>
          </a:xfrm>
          <a:prstGeom prst="round2SameRect">
            <a:avLst>
              <a:gd name="adj1" fmla="val 0"/>
              <a:gd name="adj2" fmla="val 9117"/>
            </a:avLst>
          </a:prstGeom>
          <a:solidFill>
            <a:srgbClr val="99FF99"/>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dirty="0"/>
          </a:p>
        </p:txBody>
      </p:sp>
      <p:sp>
        <p:nvSpPr>
          <p:cNvPr id="10" name="Round Same Side Corner Rectangle 9"/>
          <p:cNvSpPr/>
          <p:nvPr/>
        </p:nvSpPr>
        <p:spPr>
          <a:xfrm rot="10800000">
            <a:off x="259308" y="256652"/>
            <a:ext cx="11682484" cy="952312"/>
          </a:xfrm>
          <a:prstGeom prst="round2SameRect">
            <a:avLst>
              <a:gd name="adj1" fmla="val 0"/>
              <a:gd name="adj2" fmla="val 41080"/>
            </a:avLst>
          </a:prstGeom>
          <a:solidFill>
            <a:srgbClr val="FFFF00"/>
          </a:solidFill>
          <a:ln w="3175">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dirty="0"/>
          </a:p>
        </p:txBody>
      </p:sp>
      <p:sp>
        <p:nvSpPr>
          <p:cNvPr id="7" name="Rounded Rectangle 6"/>
          <p:cNvSpPr/>
          <p:nvPr/>
        </p:nvSpPr>
        <p:spPr>
          <a:xfrm>
            <a:off x="6100550" y="256652"/>
            <a:ext cx="5027032" cy="798285"/>
          </a:xfrm>
          <a:prstGeom prst="round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20000"/>
              </a:lnSpc>
            </a:pPr>
            <a:r>
              <a:rPr lang="fa-IR" sz="3200" b="1" dirty="0" smtClean="0">
                <a:solidFill>
                  <a:srgbClr val="008000"/>
                </a:solidFill>
                <a:cs typeface="B Titr" pitchFamily="2" charset="-78"/>
              </a:rPr>
              <a:t>ایمان از منظر قرآن ـ 2</a:t>
            </a:r>
          </a:p>
        </p:txBody>
      </p:sp>
      <p:sp>
        <p:nvSpPr>
          <p:cNvPr id="14" name="Rectangle 13"/>
          <p:cNvSpPr/>
          <p:nvPr/>
        </p:nvSpPr>
        <p:spPr>
          <a:xfrm>
            <a:off x="1193800" y="419375"/>
            <a:ext cx="4156474" cy="424732"/>
          </a:xfrm>
          <a:prstGeom prst="rect">
            <a:avLst/>
          </a:prstGeom>
          <a:solidFill>
            <a:srgbClr val="FCFFE1"/>
          </a:solidFill>
          <a:ln w="44450">
            <a:solidFill>
              <a:srgbClr val="008000"/>
            </a:solidFill>
          </a:ln>
        </p:spPr>
        <p:txBody>
          <a:bodyPr wrap="square">
            <a:spAutoFit/>
          </a:bodyPr>
          <a:lstStyle/>
          <a:p>
            <a:pPr algn="ctr" rtl="1">
              <a:lnSpc>
                <a:spcPct val="120000"/>
              </a:lnSpc>
            </a:pPr>
            <a:r>
              <a:rPr lang="fa-IR" dirty="0">
                <a:latin typeface="Times New Roman"/>
                <a:ea typeface="Times New Roman"/>
                <a:cs typeface="B Titr" pitchFamily="2" charset="-78"/>
              </a:rPr>
              <a:t>رابطه ایمان با مفاهیم مشابه و متناظر</a:t>
            </a:r>
          </a:p>
        </p:txBody>
      </p:sp>
      <p:sp>
        <p:nvSpPr>
          <p:cNvPr id="6" name="Rectangle 5"/>
          <p:cNvSpPr/>
          <p:nvPr/>
        </p:nvSpPr>
        <p:spPr>
          <a:xfrm>
            <a:off x="8991600" y="1445978"/>
            <a:ext cx="2786959" cy="5043688"/>
          </a:xfrm>
          <a:prstGeom prst="rect">
            <a:avLst/>
          </a:prstGeom>
          <a:solidFill>
            <a:srgbClr val="FCFFE1"/>
          </a:solidFill>
          <a:ln w="44450">
            <a:solidFill>
              <a:srgbClr val="008000"/>
            </a:solidFill>
          </a:ln>
        </p:spPr>
        <p:txBody>
          <a:bodyPr wrap="square">
            <a:spAutoFit/>
          </a:bodyPr>
          <a:lstStyle/>
          <a:p>
            <a:pPr algn="just" rtl="1">
              <a:lnSpc>
                <a:spcPct val="150000"/>
              </a:lnSpc>
            </a:pPr>
            <a:r>
              <a:rPr lang="fa-IR" b="1" dirty="0" smtClean="0">
                <a:solidFill>
                  <a:srgbClr val="FF0000"/>
                </a:solidFill>
                <a:latin typeface="Traditional Arabic" panose="02020603050405020304" pitchFamily="18" charset="-78"/>
                <a:cs typeface="B Titr" panose="00000700000000000000" pitchFamily="2" charset="-78"/>
              </a:rPr>
              <a:t>1ـ </a:t>
            </a:r>
            <a:r>
              <a:rPr lang="fa-IR" b="1" dirty="0">
                <a:solidFill>
                  <a:srgbClr val="FF0000"/>
                </a:solidFill>
                <a:latin typeface="Traditional Arabic" panose="02020603050405020304" pitchFamily="18" charset="-78"/>
                <a:cs typeface="B Titr" panose="00000700000000000000" pitchFamily="2" charset="-78"/>
              </a:rPr>
              <a:t>ایمان و اسلام</a:t>
            </a:r>
          </a:p>
          <a:p>
            <a:pPr algn="just" rtl="1">
              <a:lnSpc>
                <a:spcPct val="150000"/>
              </a:lnSpc>
            </a:pPr>
            <a:r>
              <a:rPr lang="fa-IR" b="1" spc="-50" dirty="0">
                <a:latin typeface="Traditional Arabic" panose="02020603050405020304" pitchFamily="18" charset="-78"/>
                <a:cs typeface="B Titr" panose="00000700000000000000" pitchFamily="2" charset="-78"/>
              </a:rPr>
              <a:t>اسلام،  دارای دو معنا یا دو مرتبه است، یکی همان چیزی که با گفتن شهادتَین محقق می شود. و دیگری به معنای تسلیم کامل در مقابل اوامر و نواهی الهی و اولیای معصوم اوست که این مرتبه اسلام اوج ایمان است.  اسلام به معنای اول قبل از ایمان و نخستین گام برای ورود به دینداری است و اسلام به معنا و مرتبه دوم، برتر و بعد از ایمان است</a:t>
            </a:r>
            <a:r>
              <a:rPr lang="fa-IR" b="1" spc="-50" dirty="0" smtClean="0">
                <a:latin typeface="Traditional Arabic" panose="02020603050405020304" pitchFamily="18" charset="-78"/>
                <a:cs typeface="B Titr" panose="00000700000000000000" pitchFamily="2" charset="-78"/>
              </a:rPr>
              <a:t>.</a:t>
            </a:r>
            <a:endParaRPr lang="fa-IR" b="1" spc="-50" dirty="0">
              <a:latin typeface="Traditional Arabic" panose="02020603050405020304" pitchFamily="18" charset="-78"/>
              <a:cs typeface="B Titr" panose="00000700000000000000" pitchFamily="2" charset="-78"/>
            </a:endParaRPr>
          </a:p>
        </p:txBody>
      </p:sp>
      <p:sp>
        <p:nvSpPr>
          <p:cNvPr id="9" name="Rectangle 8"/>
          <p:cNvSpPr/>
          <p:nvPr/>
        </p:nvSpPr>
        <p:spPr>
          <a:xfrm>
            <a:off x="4620607" y="1429542"/>
            <a:ext cx="3993459" cy="5004447"/>
          </a:xfrm>
          <a:prstGeom prst="rect">
            <a:avLst/>
          </a:prstGeom>
          <a:solidFill>
            <a:srgbClr val="FCFFE1"/>
          </a:solidFill>
          <a:ln w="44450">
            <a:solidFill>
              <a:srgbClr val="008000"/>
            </a:solidFill>
          </a:ln>
        </p:spPr>
        <p:txBody>
          <a:bodyPr wrap="square">
            <a:spAutoFit/>
          </a:bodyPr>
          <a:lstStyle/>
          <a:p>
            <a:pPr algn="just" rtl="1">
              <a:lnSpc>
                <a:spcPct val="120000"/>
              </a:lnSpc>
            </a:pPr>
            <a:r>
              <a:rPr lang="fa-IR" sz="2400" b="1" dirty="0" smtClean="0">
                <a:solidFill>
                  <a:srgbClr val="FF0000"/>
                </a:solidFill>
                <a:latin typeface="Traditional Arabic" panose="02020603050405020304" pitchFamily="18" charset="-78"/>
                <a:cs typeface="B Titr" panose="00000700000000000000" pitchFamily="2" charset="-78"/>
              </a:rPr>
              <a:t>2ـ </a:t>
            </a:r>
            <a:r>
              <a:rPr lang="fa-IR" sz="2400" b="1" dirty="0">
                <a:solidFill>
                  <a:srgbClr val="FF0000"/>
                </a:solidFill>
                <a:latin typeface="Traditional Arabic" panose="02020603050405020304" pitchFamily="18" charset="-78"/>
                <a:cs typeface="B Titr" panose="00000700000000000000" pitchFamily="2" charset="-78"/>
              </a:rPr>
              <a:t>ایمان و </a:t>
            </a:r>
            <a:r>
              <a:rPr lang="fa-IR" sz="2400" b="1" dirty="0" smtClean="0">
                <a:solidFill>
                  <a:srgbClr val="FF0000"/>
                </a:solidFill>
                <a:latin typeface="Traditional Arabic" panose="02020603050405020304" pitchFamily="18" charset="-78"/>
                <a:cs typeface="B Titr" panose="00000700000000000000" pitchFamily="2" charset="-78"/>
              </a:rPr>
              <a:t>تقوی</a:t>
            </a:r>
            <a:endParaRPr lang="fa-IR" sz="2400" b="1" dirty="0">
              <a:solidFill>
                <a:srgbClr val="FF0000"/>
              </a:solidFill>
              <a:latin typeface="Traditional Arabic" panose="02020603050405020304" pitchFamily="18" charset="-78"/>
              <a:cs typeface="B Titr" panose="00000700000000000000" pitchFamily="2" charset="-78"/>
            </a:endParaRPr>
          </a:p>
          <a:p>
            <a:pPr algn="just" rtl="1">
              <a:lnSpc>
                <a:spcPct val="120000"/>
              </a:lnSpc>
            </a:pPr>
            <a:r>
              <a:rPr lang="fa-IR" b="1" dirty="0" smtClean="0">
                <a:latin typeface="Traditional Arabic" panose="02020603050405020304" pitchFamily="18" charset="-78"/>
                <a:cs typeface="B Titr" panose="00000700000000000000" pitchFamily="2" charset="-78"/>
              </a:rPr>
              <a:t>ایمان </a:t>
            </a:r>
            <a:r>
              <a:rPr lang="fa-IR" b="1" dirty="0">
                <a:latin typeface="Traditional Arabic" panose="02020603050405020304" pitchFamily="18" charset="-78"/>
                <a:cs typeface="B Titr" panose="00000700000000000000" pitchFamily="2" charset="-78"/>
              </a:rPr>
              <a:t>به خدا مبنای تقواست و تا انسان خدا را نشناخته و به او ایمان نیاورده باشد </a:t>
            </a:r>
            <a:r>
              <a:rPr lang="fa-IR" b="1" dirty="0" smtClean="0">
                <a:latin typeface="Traditional Arabic" panose="02020603050405020304" pitchFamily="18" charset="-78"/>
                <a:cs typeface="B Titr" panose="00000700000000000000" pitchFamily="2" charset="-78"/>
              </a:rPr>
              <a:t>پروا پیشگی </a:t>
            </a:r>
            <a:r>
              <a:rPr lang="fa-IR" b="1" dirty="0">
                <a:latin typeface="Traditional Arabic" panose="02020603050405020304" pitchFamily="18" charset="-78"/>
                <a:cs typeface="B Titr" panose="00000700000000000000" pitchFamily="2" charset="-78"/>
              </a:rPr>
              <a:t>و رعایت محضر حق و ترک گناه معنا ندارد. ممکن است کسانی تقوا برتر از ایمان و آن را مبنای ایمان بدانند، این نظر درست نیست. خدای تبارک و تعالی بارها در قرآن کریم می فرماید: «</a:t>
            </a:r>
            <a:r>
              <a:rPr lang="fa-IR" b="1" dirty="0">
                <a:solidFill>
                  <a:srgbClr val="0000FF"/>
                </a:solidFill>
                <a:latin typeface="Traditional Arabic" panose="02020603050405020304" pitchFamily="18" charset="-78"/>
                <a:cs typeface="B Titr" panose="00000700000000000000" pitchFamily="2" charset="-78"/>
              </a:rPr>
              <a:t>يا أَيُّهَا الَّذينَ آمَنُوا اتَّقُوا اللَّهَ</a:t>
            </a:r>
            <a:r>
              <a:rPr lang="fa-IR" b="1" dirty="0">
                <a:latin typeface="Traditional Arabic" panose="02020603050405020304" pitchFamily="18" charset="-78"/>
                <a:cs typeface="B Titr" panose="00000700000000000000" pitchFamily="2" charset="-78"/>
              </a:rPr>
              <a:t>‏»  ای کسانی که ایمان آورده اید تقوای خدا را پیشه کنید. این تعبیر بیانگر تقدم ایمان بر تقوا است.</a:t>
            </a:r>
          </a:p>
          <a:p>
            <a:pPr algn="just" rtl="1">
              <a:lnSpc>
                <a:spcPct val="120000"/>
              </a:lnSpc>
            </a:pPr>
            <a:r>
              <a:rPr lang="fa-IR" sz="2000" b="1" dirty="0">
                <a:latin typeface="Traditional Arabic" panose="02020603050405020304" pitchFamily="18" charset="-78"/>
                <a:cs typeface="B Titr" panose="00000700000000000000" pitchFamily="2" charset="-78"/>
              </a:rPr>
              <a:t>امام </a:t>
            </a:r>
            <a:r>
              <a:rPr lang="fa-IR" sz="2000" b="1" dirty="0" smtClean="0">
                <a:latin typeface="Traditional Arabic" panose="02020603050405020304" pitchFamily="18" charset="-78"/>
                <a:cs typeface="B Titr" panose="00000700000000000000" pitchFamily="2" charset="-78"/>
              </a:rPr>
              <a:t>علی(علیه السلام) هم </a:t>
            </a:r>
            <a:r>
              <a:rPr lang="fa-IR" sz="2000" b="1" dirty="0">
                <a:latin typeface="Traditional Arabic" panose="02020603050405020304" pitchFamily="18" charset="-78"/>
                <a:cs typeface="B Titr" panose="00000700000000000000" pitchFamily="2" charset="-78"/>
              </a:rPr>
              <a:t>می فرماید</a:t>
            </a:r>
            <a:r>
              <a:rPr lang="fa-IR" sz="2000" b="1" dirty="0" smtClean="0">
                <a:latin typeface="Traditional Arabic" panose="02020603050405020304" pitchFamily="18" charset="-78"/>
                <a:cs typeface="B Titr" panose="00000700000000000000" pitchFamily="2" charset="-78"/>
              </a:rPr>
              <a:t>:</a:t>
            </a:r>
          </a:p>
          <a:p>
            <a:pPr algn="just" rtl="1">
              <a:lnSpc>
                <a:spcPct val="120000"/>
              </a:lnSpc>
            </a:pPr>
            <a:r>
              <a:rPr lang="fa-IR" sz="2000" b="1" dirty="0" smtClean="0">
                <a:latin typeface="Traditional Arabic" panose="02020603050405020304" pitchFamily="18" charset="-78"/>
                <a:cs typeface="B Titr" panose="00000700000000000000" pitchFamily="2" charset="-78"/>
              </a:rPr>
              <a:t> </a:t>
            </a:r>
            <a:r>
              <a:rPr lang="fa-IR" sz="2000" b="1" dirty="0">
                <a:solidFill>
                  <a:srgbClr val="0000FF"/>
                </a:solidFill>
                <a:latin typeface="Traditional Arabic" panose="02020603050405020304" pitchFamily="18" charset="-78"/>
                <a:cs typeface="B Titr" panose="00000700000000000000" pitchFamily="2" charset="-78"/>
              </a:rPr>
              <a:t>الْإِيمَانُ شَجَرَةٌ أَصْلُهَا الْيَقِينُ‏ وَ فَرْعُهَا التُّقَى</a:t>
            </a:r>
            <a:r>
              <a:rPr lang="fa-IR" sz="2000" b="1" dirty="0">
                <a:latin typeface="Traditional Arabic" panose="02020603050405020304" pitchFamily="18" charset="-78"/>
                <a:cs typeface="B Titr" panose="00000700000000000000" pitchFamily="2" charset="-78"/>
              </a:rPr>
              <a:t>.  ایمان [چون] درختی است که اصل آن یقین و شاخه و فرع آن تقوا است.</a:t>
            </a:r>
          </a:p>
        </p:txBody>
      </p:sp>
      <p:sp>
        <p:nvSpPr>
          <p:cNvPr id="11" name="Rectangle 10"/>
          <p:cNvSpPr/>
          <p:nvPr/>
        </p:nvSpPr>
        <p:spPr>
          <a:xfrm>
            <a:off x="546100" y="1471377"/>
            <a:ext cx="3683000" cy="4930581"/>
          </a:xfrm>
          <a:prstGeom prst="rect">
            <a:avLst/>
          </a:prstGeom>
          <a:solidFill>
            <a:srgbClr val="FCFFE1"/>
          </a:solidFill>
          <a:ln w="44450">
            <a:solidFill>
              <a:srgbClr val="008000"/>
            </a:solidFill>
          </a:ln>
        </p:spPr>
        <p:txBody>
          <a:bodyPr wrap="square">
            <a:spAutoFit/>
          </a:bodyPr>
          <a:lstStyle/>
          <a:p>
            <a:pPr algn="just" rtl="1">
              <a:lnSpc>
                <a:spcPct val="120000"/>
              </a:lnSpc>
            </a:pPr>
            <a:r>
              <a:rPr lang="fa-IR" sz="2400" b="1" dirty="0" smtClean="0">
                <a:solidFill>
                  <a:srgbClr val="FF0000"/>
                </a:solidFill>
                <a:latin typeface="Traditional Arabic" panose="02020603050405020304" pitchFamily="18" charset="-78"/>
                <a:cs typeface="B Titr" panose="00000700000000000000" pitchFamily="2" charset="-78"/>
              </a:rPr>
              <a:t>3ـ </a:t>
            </a:r>
            <a:r>
              <a:rPr lang="fa-IR" sz="2400" b="1" dirty="0">
                <a:solidFill>
                  <a:srgbClr val="FF0000"/>
                </a:solidFill>
                <a:latin typeface="Traditional Arabic" panose="02020603050405020304" pitchFamily="18" charset="-78"/>
                <a:cs typeface="B Titr" panose="00000700000000000000" pitchFamily="2" charset="-78"/>
              </a:rPr>
              <a:t>ایمان و </a:t>
            </a:r>
            <a:r>
              <a:rPr lang="fa-IR" sz="2400" b="1" dirty="0" smtClean="0">
                <a:solidFill>
                  <a:srgbClr val="FF0000"/>
                </a:solidFill>
                <a:latin typeface="Traditional Arabic" panose="02020603050405020304" pitchFamily="18" charset="-78"/>
                <a:cs typeface="B Titr" panose="00000700000000000000" pitchFamily="2" charset="-78"/>
              </a:rPr>
              <a:t>معنویت</a:t>
            </a:r>
            <a:endParaRPr lang="fa-IR" sz="2400" b="1" dirty="0">
              <a:solidFill>
                <a:srgbClr val="FF0000"/>
              </a:solidFill>
              <a:latin typeface="Traditional Arabic" panose="02020603050405020304" pitchFamily="18" charset="-78"/>
              <a:cs typeface="B Titr" panose="00000700000000000000" pitchFamily="2" charset="-78"/>
            </a:endParaRPr>
          </a:p>
          <a:p>
            <a:pPr algn="just" rtl="1">
              <a:lnSpc>
                <a:spcPct val="120000"/>
              </a:lnSpc>
            </a:pPr>
            <a:r>
              <a:rPr lang="fa-IR" sz="1700" b="1" dirty="0">
                <a:latin typeface="Traditional Arabic" panose="02020603050405020304" pitchFamily="18" charset="-78"/>
                <a:cs typeface="B Titr" panose="00000700000000000000" pitchFamily="2" charset="-78"/>
              </a:rPr>
              <a:t>معنویت که روح و باطن دینداری است محصول و برآیند ایمان به خدا است، ایمانی که توأم با عمل صالح باشد. «</a:t>
            </a:r>
            <a:r>
              <a:rPr lang="fa-IR" sz="1700" b="1" dirty="0">
                <a:solidFill>
                  <a:srgbClr val="0000FF"/>
                </a:solidFill>
                <a:latin typeface="Traditional Arabic" panose="02020603050405020304" pitchFamily="18" charset="-78"/>
                <a:cs typeface="B Titr" panose="00000700000000000000" pitchFamily="2" charset="-78"/>
              </a:rPr>
              <a:t>مَنْ‏ عَمِلَ‏ صالِحاً مِنْ ذَكَرٍ أَوْ أُنْثى‏ وَ هُوَ مُؤْمِنٌ فَلَنُحْيِيَنَّهُ حَياةً طَيِّبَةً وَ لَنَجْزِيَنَّهُمْ أَجْرَهُمْ بِأَحْسَنِ ما كانُوا يَعْمَلُونَ</a:t>
            </a:r>
            <a:r>
              <a:rPr lang="fa-IR" sz="1700" b="1" dirty="0">
                <a:latin typeface="Traditional Arabic" panose="02020603050405020304" pitchFamily="18" charset="-78"/>
                <a:cs typeface="B Titr" panose="00000700000000000000" pitchFamily="2" charset="-78"/>
              </a:rPr>
              <a:t> (نحل: 97)؛ از مرد و زن ، هر كس كار شايسته انجام دهد در حالى كه مؤمن باشد، مسلماً او را به زندگى پاك و پاكيزه‏اى زنده مى‏داريم و پاداششان را بر پايه بهترين عملى كه همواره انجام مى‏داده‏اند مى‏دهيم.»</a:t>
            </a:r>
          </a:p>
          <a:p>
            <a:pPr algn="just" rtl="1">
              <a:lnSpc>
                <a:spcPct val="120000"/>
              </a:lnSpc>
            </a:pPr>
            <a:r>
              <a:rPr lang="fa-IR" sz="1700" b="1" dirty="0">
                <a:latin typeface="Traditional Arabic" panose="02020603050405020304" pitchFamily="18" charset="-78"/>
                <a:cs typeface="B Titr" panose="00000700000000000000" pitchFamily="2" charset="-78"/>
              </a:rPr>
              <a:t>حیات طیبه همان معنویت و نورانیت دل و خشوع و اشتیاق قلبی به حق تعالی و احساس حضور اوست که برآمده از ایمان و عمل صالح می باشد.</a:t>
            </a:r>
          </a:p>
        </p:txBody>
      </p:sp>
    </p:spTree>
    <p:extLst>
      <p:ext uri="{BB962C8B-B14F-4D97-AF65-F5344CB8AC3E}">
        <p14:creationId xmlns:p14="http://schemas.microsoft.com/office/powerpoint/2010/main" val="549621178"/>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fade">
                                      <p:cBhvr>
                                        <p:cTn id="24" dur="1000"/>
                                        <p:tgtEl>
                                          <p:spTgt spid="30"/>
                                        </p:tgtEl>
                                      </p:cBhvr>
                                    </p:animEffect>
                                    <p:anim calcmode="lin" valueType="num">
                                      <p:cBhvr>
                                        <p:cTn id="25" dur="1000" fill="hold"/>
                                        <p:tgtEl>
                                          <p:spTgt spid="30"/>
                                        </p:tgtEl>
                                        <p:attrNameLst>
                                          <p:attrName>ppt_x</p:attrName>
                                        </p:attrNameLst>
                                      </p:cBhvr>
                                      <p:tavLst>
                                        <p:tav tm="0">
                                          <p:val>
                                            <p:strVal val="#ppt_x"/>
                                          </p:val>
                                        </p:tav>
                                        <p:tav tm="100000">
                                          <p:val>
                                            <p:strVal val="#ppt_x"/>
                                          </p:val>
                                        </p:tav>
                                      </p:tavLst>
                                    </p:anim>
                                    <p:anim calcmode="lin" valueType="num">
                                      <p:cBhvr>
                                        <p:cTn id="26"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1000"/>
                                        <p:tgtEl>
                                          <p:spTgt spid="6"/>
                                        </p:tgtEl>
                                      </p:cBhvr>
                                    </p:animEffect>
                                    <p:anim calcmode="lin" valueType="num">
                                      <p:cBhvr>
                                        <p:cTn id="32" dur="1000" fill="hold"/>
                                        <p:tgtEl>
                                          <p:spTgt spid="6"/>
                                        </p:tgtEl>
                                        <p:attrNameLst>
                                          <p:attrName>ppt_x</p:attrName>
                                        </p:attrNameLst>
                                      </p:cBhvr>
                                      <p:tavLst>
                                        <p:tav tm="0">
                                          <p:val>
                                            <p:strVal val="#ppt_x"/>
                                          </p:val>
                                        </p:tav>
                                        <p:tav tm="100000">
                                          <p:val>
                                            <p:strVal val="#ppt_x"/>
                                          </p:val>
                                        </p:tav>
                                      </p:tavLst>
                                    </p:anim>
                                    <p:anim calcmode="lin" valueType="num">
                                      <p:cBhvr>
                                        <p:cTn id="3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fade">
                                      <p:cBhvr>
                                        <p:cTn id="38" dur="1000"/>
                                        <p:tgtEl>
                                          <p:spTgt spid="9"/>
                                        </p:tgtEl>
                                      </p:cBhvr>
                                    </p:animEffect>
                                    <p:anim calcmode="lin" valueType="num">
                                      <p:cBhvr>
                                        <p:cTn id="39" dur="1000" fill="hold"/>
                                        <p:tgtEl>
                                          <p:spTgt spid="9"/>
                                        </p:tgtEl>
                                        <p:attrNameLst>
                                          <p:attrName>ppt_x</p:attrName>
                                        </p:attrNameLst>
                                      </p:cBhvr>
                                      <p:tavLst>
                                        <p:tav tm="0">
                                          <p:val>
                                            <p:strVal val="#ppt_x"/>
                                          </p:val>
                                        </p:tav>
                                        <p:tav tm="100000">
                                          <p:val>
                                            <p:strVal val="#ppt_x"/>
                                          </p:val>
                                        </p:tav>
                                      </p:tavLst>
                                    </p:anim>
                                    <p:anim calcmode="lin" valueType="num">
                                      <p:cBhvr>
                                        <p:cTn id="40"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fade">
                                      <p:cBhvr>
                                        <p:cTn id="45" dur="1000"/>
                                        <p:tgtEl>
                                          <p:spTgt spid="11"/>
                                        </p:tgtEl>
                                      </p:cBhvr>
                                    </p:animEffect>
                                    <p:anim calcmode="lin" valueType="num">
                                      <p:cBhvr>
                                        <p:cTn id="46" dur="1000" fill="hold"/>
                                        <p:tgtEl>
                                          <p:spTgt spid="11"/>
                                        </p:tgtEl>
                                        <p:attrNameLst>
                                          <p:attrName>ppt_x</p:attrName>
                                        </p:attrNameLst>
                                      </p:cBhvr>
                                      <p:tavLst>
                                        <p:tav tm="0">
                                          <p:val>
                                            <p:strVal val="#ppt_x"/>
                                          </p:val>
                                        </p:tav>
                                        <p:tav tm="100000">
                                          <p:val>
                                            <p:strVal val="#ppt_x"/>
                                          </p:val>
                                        </p:tav>
                                      </p:tavLst>
                                    </p:anim>
                                    <p:anim calcmode="lin" valueType="num">
                                      <p:cBhvr>
                                        <p:cTn id="47"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10" grpId="0" animBg="1"/>
      <p:bldP spid="7" grpId="0" animBg="1"/>
      <p:bldP spid="14" grpId="0" animBg="1"/>
      <p:bldP spid="6" grpId="0" animBg="1"/>
      <p:bldP spid="9" grpId="0" animBg="1"/>
      <p:bldP spid="11"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ound Same Side Corner Rectangle 29"/>
          <p:cNvSpPr/>
          <p:nvPr/>
        </p:nvSpPr>
        <p:spPr>
          <a:xfrm>
            <a:off x="259307" y="1296537"/>
            <a:ext cx="11682484" cy="5374942"/>
          </a:xfrm>
          <a:prstGeom prst="round2SameRect">
            <a:avLst>
              <a:gd name="adj1" fmla="val 0"/>
              <a:gd name="adj2" fmla="val 9117"/>
            </a:avLst>
          </a:prstGeom>
          <a:solidFill>
            <a:srgbClr val="99FF99"/>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dirty="0"/>
          </a:p>
        </p:txBody>
      </p:sp>
      <p:sp>
        <p:nvSpPr>
          <p:cNvPr id="10" name="Round Same Side Corner Rectangle 9"/>
          <p:cNvSpPr/>
          <p:nvPr/>
        </p:nvSpPr>
        <p:spPr>
          <a:xfrm rot="10800000">
            <a:off x="259307" y="180453"/>
            <a:ext cx="11682484" cy="952312"/>
          </a:xfrm>
          <a:prstGeom prst="round2SameRect">
            <a:avLst>
              <a:gd name="adj1" fmla="val 0"/>
              <a:gd name="adj2" fmla="val 41080"/>
            </a:avLst>
          </a:prstGeom>
          <a:solidFill>
            <a:srgbClr val="FFFF00"/>
          </a:solidFill>
          <a:ln w="3175">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dirty="0"/>
          </a:p>
        </p:txBody>
      </p:sp>
      <p:sp>
        <p:nvSpPr>
          <p:cNvPr id="7" name="Rounded Rectangle 6"/>
          <p:cNvSpPr/>
          <p:nvPr/>
        </p:nvSpPr>
        <p:spPr>
          <a:xfrm>
            <a:off x="6502400" y="317463"/>
            <a:ext cx="4992097" cy="698538"/>
          </a:xfrm>
          <a:prstGeom prst="round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20000"/>
              </a:lnSpc>
            </a:pPr>
            <a:r>
              <a:rPr lang="fa-IR" sz="3200" b="1" dirty="0" smtClean="0">
                <a:solidFill>
                  <a:srgbClr val="008000"/>
                </a:solidFill>
                <a:cs typeface="B Titr" pitchFamily="2" charset="-78"/>
              </a:rPr>
              <a:t>ایمان از منظر قرآن ـ 3</a:t>
            </a:r>
          </a:p>
        </p:txBody>
      </p:sp>
      <p:sp>
        <p:nvSpPr>
          <p:cNvPr id="14" name="Rectangle 13"/>
          <p:cNvSpPr/>
          <p:nvPr/>
        </p:nvSpPr>
        <p:spPr>
          <a:xfrm>
            <a:off x="7588155" y="1447832"/>
            <a:ext cx="4226418" cy="5004447"/>
          </a:xfrm>
          <a:prstGeom prst="rect">
            <a:avLst/>
          </a:prstGeom>
          <a:solidFill>
            <a:srgbClr val="FCFFE1"/>
          </a:solidFill>
          <a:ln w="44450">
            <a:solidFill>
              <a:srgbClr val="008000"/>
            </a:solidFill>
          </a:ln>
        </p:spPr>
        <p:txBody>
          <a:bodyPr wrap="square">
            <a:spAutoFit/>
          </a:bodyPr>
          <a:lstStyle/>
          <a:p>
            <a:pPr algn="just" rtl="1">
              <a:lnSpc>
                <a:spcPct val="120000"/>
              </a:lnSpc>
            </a:pPr>
            <a:r>
              <a:rPr lang="fa-IR" sz="2000" b="1" dirty="0" smtClean="0">
                <a:solidFill>
                  <a:srgbClr val="FF0000"/>
                </a:solidFill>
                <a:latin typeface="Traditional Arabic" panose="02020603050405020304" pitchFamily="18" charset="-78"/>
                <a:cs typeface="B Titr" panose="00000700000000000000" pitchFamily="2" charset="-78"/>
              </a:rPr>
              <a:t>4ـ ایمان </a:t>
            </a:r>
            <a:r>
              <a:rPr lang="fa-IR" sz="2000" b="1" dirty="0">
                <a:solidFill>
                  <a:srgbClr val="FF0000"/>
                </a:solidFill>
                <a:latin typeface="Traditional Arabic" panose="02020603050405020304" pitchFamily="18" charset="-78"/>
                <a:cs typeface="B Titr" panose="00000700000000000000" pitchFamily="2" charset="-78"/>
              </a:rPr>
              <a:t>و عمل</a:t>
            </a:r>
          </a:p>
          <a:p>
            <a:pPr algn="just" rtl="1">
              <a:lnSpc>
                <a:spcPct val="120000"/>
              </a:lnSpc>
            </a:pPr>
            <a:r>
              <a:rPr lang="fa-IR" b="1" spc="-100" dirty="0">
                <a:latin typeface="Traditional Arabic" panose="02020603050405020304" pitchFamily="18" charset="-78"/>
                <a:cs typeface="B Titr" panose="00000700000000000000" pitchFamily="2" charset="-78"/>
              </a:rPr>
              <a:t>ایمان یک باور و اعتقاد صرف قلبی بی‌اثر نیست؛ و این‌که در بیش از 50 آیه قرآن بعد از </a:t>
            </a:r>
            <a:r>
              <a:rPr lang="fa-IR" sz="2000" b="1" spc="-100" dirty="0">
                <a:latin typeface="Traditional Arabic" panose="02020603050405020304" pitchFamily="18" charset="-78"/>
                <a:cs typeface="B Titr" panose="00000700000000000000" pitchFamily="2" charset="-78"/>
              </a:rPr>
              <a:t>«</a:t>
            </a:r>
            <a:r>
              <a:rPr lang="fa-IR" sz="2400" b="1" spc="-100" dirty="0">
                <a:solidFill>
                  <a:srgbClr val="0000CC"/>
                </a:solidFill>
                <a:latin typeface="Traditional Arabic" pitchFamily="18" charset="-78"/>
                <a:cs typeface="Traditional Arabic" pitchFamily="18" charset="-78"/>
              </a:rPr>
              <a:t>الذین آمنوا</a:t>
            </a:r>
            <a:r>
              <a:rPr lang="fa-IR" sz="2000" b="1" spc="-100" dirty="0">
                <a:latin typeface="Traditional Arabic" panose="02020603050405020304" pitchFamily="18" charset="-78"/>
                <a:cs typeface="B Titr" panose="00000700000000000000" pitchFamily="2" charset="-78"/>
              </a:rPr>
              <a:t>»، </a:t>
            </a:r>
            <a:r>
              <a:rPr lang="fa-IR" b="1" spc="-100" dirty="0">
                <a:latin typeface="Traditional Arabic" panose="02020603050405020304" pitchFamily="18" charset="-78"/>
                <a:cs typeface="B Titr" panose="00000700000000000000" pitchFamily="2" charset="-78"/>
              </a:rPr>
              <a:t>بلافاصله </a:t>
            </a:r>
            <a:r>
              <a:rPr lang="fa-IR" sz="2000" b="1" spc="-100" dirty="0">
                <a:latin typeface="Traditional Arabic" panose="02020603050405020304" pitchFamily="18" charset="-78"/>
                <a:cs typeface="B Titr" panose="00000700000000000000" pitchFamily="2" charset="-78"/>
              </a:rPr>
              <a:t>«</a:t>
            </a:r>
            <a:r>
              <a:rPr lang="fa-IR" sz="2400" b="1" spc="-100" dirty="0">
                <a:solidFill>
                  <a:srgbClr val="0000CC"/>
                </a:solidFill>
                <a:latin typeface="Traditional Arabic" pitchFamily="18" charset="-78"/>
                <a:cs typeface="Traditional Arabic" pitchFamily="18" charset="-78"/>
              </a:rPr>
              <a:t>عملوا الصالحات</a:t>
            </a:r>
            <a:r>
              <a:rPr lang="fa-IR" sz="2000" b="1" spc="-100" dirty="0">
                <a:latin typeface="Traditional Arabic" panose="02020603050405020304" pitchFamily="18" charset="-78"/>
                <a:cs typeface="B Titr" panose="00000700000000000000" pitchFamily="2" charset="-78"/>
              </a:rPr>
              <a:t>» </a:t>
            </a:r>
            <a:r>
              <a:rPr lang="fa-IR" b="1" spc="-100" dirty="0">
                <a:latin typeface="Traditional Arabic" panose="02020603050405020304" pitchFamily="18" charset="-78"/>
                <a:cs typeface="B Titr" panose="00000700000000000000" pitchFamily="2" charset="-78"/>
              </a:rPr>
              <a:t>آمده نشانگر این است که از دل ایمان، عمل صالح صادر می‌گردد.</a:t>
            </a:r>
          </a:p>
          <a:p>
            <a:pPr algn="just" rtl="1">
              <a:lnSpc>
                <a:spcPct val="120000"/>
              </a:lnSpc>
            </a:pPr>
            <a:r>
              <a:rPr lang="fa-IR" b="1" dirty="0">
                <a:latin typeface="Traditional Arabic" panose="02020603050405020304" pitchFamily="18" charset="-78"/>
                <a:cs typeface="B Titr" panose="00000700000000000000" pitchFamily="2" charset="-78"/>
              </a:rPr>
              <a:t>امام علی علیه‌السلام</a:t>
            </a:r>
            <a:r>
              <a:rPr lang="fa-IR" sz="1200" b="1" dirty="0">
                <a:latin typeface="Traditional Arabic" panose="02020603050405020304" pitchFamily="18" charset="-78"/>
                <a:cs typeface="B Titr" panose="00000700000000000000" pitchFamily="2" charset="-78"/>
              </a:rPr>
              <a:t> </a:t>
            </a:r>
            <a:r>
              <a:rPr lang="fa-IR" b="1" dirty="0">
                <a:latin typeface="Traditional Arabic" panose="02020603050405020304" pitchFamily="18" charset="-78"/>
                <a:cs typeface="B Titr" panose="00000700000000000000" pitchFamily="2" charset="-78"/>
              </a:rPr>
              <a:t>فرمود</a:t>
            </a:r>
            <a:r>
              <a:rPr lang="fa-IR" b="1" dirty="0" smtClean="0">
                <a:latin typeface="Traditional Arabic" panose="02020603050405020304" pitchFamily="18" charset="-78"/>
                <a:cs typeface="B Titr" panose="00000700000000000000" pitchFamily="2" charset="-78"/>
              </a:rPr>
              <a:t>:</a:t>
            </a:r>
          </a:p>
          <a:p>
            <a:pPr algn="just" rtl="1">
              <a:lnSpc>
                <a:spcPct val="120000"/>
              </a:lnSpc>
            </a:pPr>
            <a:r>
              <a:rPr lang="fa-IR" b="1" dirty="0" smtClean="0">
                <a:latin typeface="Traditional Arabic" panose="02020603050405020304" pitchFamily="18" charset="-78"/>
                <a:cs typeface="B Titr" panose="00000700000000000000" pitchFamily="2" charset="-78"/>
              </a:rPr>
              <a:t> </a:t>
            </a:r>
            <a:r>
              <a:rPr lang="fa-IR" b="1" dirty="0">
                <a:latin typeface="Traditional Arabic" panose="02020603050405020304" pitchFamily="18" charset="-78"/>
                <a:cs typeface="B Titr" panose="00000700000000000000" pitchFamily="2" charset="-78"/>
              </a:rPr>
              <a:t>«پیامبر خدا </a:t>
            </a:r>
            <a:r>
              <a:rPr lang="fa-IR" b="1" dirty="0" smtClean="0">
                <a:latin typeface="Traditional Arabic" panose="02020603050405020304" pitchFamily="18" charset="-78"/>
                <a:cs typeface="B Titr" panose="00000700000000000000" pitchFamily="2" charset="-78"/>
              </a:rPr>
              <a:t>صلی ‌الله علیه ‌وآله ‌و سلم </a:t>
            </a:r>
            <a:r>
              <a:rPr lang="fa-IR" b="1" dirty="0">
                <a:latin typeface="Traditional Arabic" panose="02020603050405020304" pitchFamily="18" charset="-78"/>
                <a:cs typeface="B Titr" panose="00000700000000000000" pitchFamily="2" charset="-78"/>
              </a:rPr>
              <a:t>به من فرمود یا علی بنویس! گفتم چه بنویسم یا رسول خدا؟! فرمود: بنویس: بِسْمِ اللَّهِ الرَّحْمنِ الرَّحِيمِ، ایمان آن چیزی است که در قلب‌ها مستقر می‌شود و اعمال آن را تصدیق می‌کند. (نشانگر وجود ایمان واقعی اطاعت و عمل است)، و اسلام آن چیزی است که [صرفاً] بر زبان جاری می‌شود (شهادتَین) و به سبب آن نکاح [و سایر اعمال شرعی] حلال می‌گردد». </a:t>
            </a:r>
          </a:p>
        </p:txBody>
      </p:sp>
      <p:sp>
        <p:nvSpPr>
          <p:cNvPr id="8" name="Rectangle 7"/>
          <p:cNvSpPr/>
          <p:nvPr/>
        </p:nvSpPr>
        <p:spPr>
          <a:xfrm>
            <a:off x="354841" y="1416885"/>
            <a:ext cx="3471081" cy="5004447"/>
          </a:xfrm>
          <a:prstGeom prst="rect">
            <a:avLst/>
          </a:prstGeom>
          <a:solidFill>
            <a:srgbClr val="FCFFE1"/>
          </a:solidFill>
          <a:ln w="44450">
            <a:solidFill>
              <a:srgbClr val="008000"/>
            </a:solidFill>
          </a:ln>
        </p:spPr>
        <p:txBody>
          <a:bodyPr wrap="square">
            <a:spAutoFit/>
          </a:bodyPr>
          <a:lstStyle/>
          <a:p>
            <a:pPr algn="just" rtl="1">
              <a:lnSpc>
                <a:spcPct val="120000"/>
              </a:lnSpc>
            </a:pPr>
            <a:r>
              <a:rPr lang="fa-IR" b="1" dirty="0" smtClean="0">
                <a:solidFill>
                  <a:srgbClr val="FF0000"/>
                </a:solidFill>
                <a:latin typeface="Traditional Arabic" panose="02020603050405020304" pitchFamily="18" charset="-78"/>
                <a:cs typeface="B Titr" panose="00000700000000000000" pitchFamily="2" charset="-78"/>
              </a:rPr>
              <a:t>6ـ رابطه </a:t>
            </a:r>
            <a:r>
              <a:rPr lang="fa-IR" b="1" dirty="0">
                <a:solidFill>
                  <a:srgbClr val="FF0000"/>
                </a:solidFill>
                <a:latin typeface="Traditional Arabic" panose="02020603050405020304" pitchFamily="18" charset="-78"/>
                <a:cs typeface="B Titr" panose="00000700000000000000" pitchFamily="2" charset="-78"/>
              </a:rPr>
              <a:t>ایمان با معرفت دینی </a:t>
            </a:r>
          </a:p>
          <a:p>
            <a:pPr algn="just" rtl="1">
              <a:lnSpc>
                <a:spcPct val="120000"/>
              </a:lnSpc>
            </a:pPr>
            <a:r>
              <a:rPr lang="fa-IR" sz="1600" b="1" dirty="0">
                <a:latin typeface="Traditional Arabic" panose="02020603050405020304" pitchFamily="18" charset="-78"/>
                <a:cs typeface="B Titr" panose="00000700000000000000" pitchFamily="2" charset="-78"/>
              </a:rPr>
              <a:t>ایمان واقعی ایمان آگاهانه و برخواسته از معرفت دینی است. کسی که تصویر روشنی از حقایق دینی نداشته باشد نمی‌تواند برخوردار از ایمان واقعی باشد. ایمانی که متکی بر معرفت و فهم صحیح دین نباشد یا ایمان تقلیدی است و یا ایمان متعصبانه. که چنین ایمانی در فرهنگ قرآن مردود و غیرسازنده است.</a:t>
            </a:r>
          </a:p>
          <a:p>
            <a:pPr algn="just" rtl="1">
              <a:lnSpc>
                <a:spcPct val="120000"/>
              </a:lnSpc>
            </a:pPr>
            <a:r>
              <a:rPr lang="fa-IR" sz="1400" b="1" dirty="0">
                <a:latin typeface="Traditional Arabic" panose="02020603050405020304" pitchFamily="18" charset="-78"/>
                <a:cs typeface="B Titr" panose="00000700000000000000" pitchFamily="2" charset="-78"/>
              </a:rPr>
              <a:t>امام علی (ع) می‌فرماید</a:t>
            </a:r>
            <a:r>
              <a:rPr lang="fa-IR" sz="1400" b="1" dirty="0" smtClean="0">
                <a:latin typeface="Traditional Arabic" panose="02020603050405020304" pitchFamily="18" charset="-78"/>
                <a:cs typeface="B Titr" panose="00000700000000000000" pitchFamily="2" charset="-78"/>
              </a:rPr>
              <a:t>: «</a:t>
            </a:r>
            <a:r>
              <a:rPr lang="fa-IR" sz="2000" b="1" spc="-100" dirty="0">
                <a:solidFill>
                  <a:srgbClr val="0000CC"/>
                </a:solidFill>
                <a:latin typeface="Traditional Arabic" pitchFamily="18" charset="-78"/>
                <a:cs typeface="Traditional Arabic" pitchFamily="18" charset="-78"/>
              </a:rPr>
              <a:t>لَا يَذُوقُ‏ الْمَرْءُ مِنْ حَقِيقَةِ الْإِيمَانِ حَتَّى يَكُونَ فِيهِ ... الْفِقْهُ فِي الدِّين</a:t>
            </a:r>
            <a:r>
              <a:rPr lang="fa-IR" sz="1400" b="1" dirty="0">
                <a:latin typeface="Traditional Arabic" panose="02020603050405020304" pitchFamily="18" charset="-78"/>
                <a:cs typeface="B Titr" panose="00000700000000000000" pitchFamily="2" charset="-78"/>
              </a:rPr>
              <a:t>‏.  انسان حقیقت ایمان را نچشد مگر در او ... آگاهی عمیق دینی باشد».</a:t>
            </a:r>
          </a:p>
          <a:p>
            <a:pPr algn="just" rtl="1">
              <a:lnSpc>
                <a:spcPct val="120000"/>
              </a:lnSpc>
            </a:pPr>
            <a:r>
              <a:rPr lang="fa-IR" sz="1400" b="1" dirty="0">
                <a:latin typeface="Traditional Arabic" panose="02020603050405020304" pitchFamily="18" charset="-78"/>
                <a:cs typeface="B Titr" panose="00000700000000000000" pitchFamily="2" charset="-78"/>
              </a:rPr>
              <a:t> امام  صادق (ع) هم می فرماید: </a:t>
            </a:r>
            <a:r>
              <a:rPr lang="fa-IR" b="1" spc="-100" dirty="0">
                <a:solidFill>
                  <a:srgbClr val="0000CC"/>
                </a:solidFill>
                <a:latin typeface="Traditional Arabic" pitchFamily="18" charset="-78"/>
                <a:cs typeface="Traditional Arabic" pitchFamily="18" charset="-78"/>
              </a:rPr>
              <a:t>لَا يَسْتَكْمِلُ‏ عَبْدٌ حَقِيقَةَ الْإِيمَانِ حَتَّى تَكُونَ فِيهِ ... الْفِقْهُ فِي الدِّين</a:t>
            </a:r>
            <a:r>
              <a:rPr lang="fa-IR" sz="1200" b="1" dirty="0">
                <a:latin typeface="Traditional Arabic" panose="02020603050405020304" pitchFamily="18" charset="-78"/>
                <a:cs typeface="B Titr" panose="00000700000000000000" pitchFamily="2" charset="-78"/>
              </a:rPr>
              <a:t>. </a:t>
            </a:r>
            <a:r>
              <a:rPr lang="fa-IR" sz="1400" b="1" dirty="0">
                <a:latin typeface="Traditional Arabic" panose="02020603050405020304" pitchFamily="18" charset="-78"/>
                <a:cs typeface="B Titr" panose="00000700000000000000" pitchFamily="2" charset="-78"/>
              </a:rPr>
              <a:t>انسان حقیقت ایمانش کامل نمی‌شود مگر این‌که برخوردار از فهم عمیق نسبت به دین باشد.</a:t>
            </a:r>
          </a:p>
        </p:txBody>
      </p:sp>
      <p:sp>
        <p:nvSpPr>
          <p:cNvPr id="9" name="Rectangle 8"/>
          <p:cNvSpPr/>
          <p:nvPr/>
        </p:nvSpPr>
        <p:spPr>
          <a:xfrm>
            <a:off x="1193800" y="419375"/>
            <a:ext cx="4156474" cy="424732"/>
          </a:xfrm>
          <a:prstGeom prst="rect">
            <a:avLst/>
          </a:prstGeom>
          <a:solidFill>
            <a:srgbClr val="FCFFE1"/>
          </a:solidFill>
          <a:ln w="44450">
            <a:solidFill>
              <a:srgbClr val="008000"/>
            </a:solidFill>
          </a:ln>
        </p:spPr>
        <p:txBody>
          <a:bodyPr wrap="square">
            <a:spAutoFit/>
          </a:bodyPr>
          <a:lstStyle/>
          <a:p>
            <a:pPr algn="ctr" rtl="1">
              <a:lnSpc>
                <a:spcPct val="120000"/>
              </a:lnSpc>
            </a:pPr>
            <a:r>
              <a:rPr lang="fa-IR" dirty="0">
                <a:latin typeface="Times New Roman"/>
                <a:ea typeface="Times New Roman"/>
                <a:cs typeface="B Titr" pitchFamily="2" charset="-78"/>
              </a:rPr>
              <a:t>رابطه ایمان با مفاهیم مشابه و متناظر</a:t>
            </a:r>
          </a:p>
        </p:txBody>
      </p:sp>
      <p:sp>
        <p:nvSpPr>
          <p:cNvPr id="11" name="Rectangle 10"/>
          <p:cNvSpPr/>
          <p:nvPr/>
        </p:nvSpPr>
        <p:spPr>
          <a:xfrm>
            <a:off x="3978322" y="1405617"/>
            <a:ext cx="3471081" cy="5078313"/>
          </a:xfrm>
          <a:prstGeom prst="rect">
            <a:avLst/>
          </a:prstGeom>
          <a:solidFill>
            <a:srgbClr val="FCFFE1"/>
          </a:solidFill>
          <a:ln w="44450">
            <a:solidFill>
              <a:srgbClr val="008000"/>
            </a:solidFill>
          </a:ln>
        </p:spPr>
        <p:txBody>
          <a:bodyPr wrap="square">
            <a:spAutoFit/>
          </a:bodyPr>
          <a:lstStyle/>
          <a:p>
            <a:pPr algn="just" rtl="1">
              <a:lnSpc>
                <a:spcPct val="120000"/>
              </a:lnSpc>
            </a:pPr>
            <a:r>
              <a:rPr lang="fa-IR" sz="1600" b="1" dirty="0" smtClean="0">
                <a:solidFill>
                  <a:srgbClr val="FF0000"/>
                </a:solidFill>
                <a:latin typeface="Traditional Arabic" panose="02020603050405020304" pitchFamily="18" charset="-78"/>
                <a:cs typeface="B Titr" panose="00000700000000000000" pitchFamily="2" charset="-78"/>
              </a:rPr>
              <a:t>5ـ رابطه </a:t>
            </a:r>
            <a:r>
              <a:rPr lang="fa-IR" sz="1600" b="1" dirty="0">
                <a:solidFill>
                  <a:srgbClr val="FF0000"/>
                </a:solidFill>
                <a:latin typeface="Traditional Arabic" panose="02020603050405020304" pitchFamily="18" charset="-78"/>
                <a:cs typeface="B Titr" panose="00000700000000000000" pitchFamily="2" charset="-78"/>
              </a:rPr>
              <a:t>ایمان با علم </a:t>
            </a:r>
            <a:endParaRPr lang="fa-IR" sz="1600" b="1" dirty="0" smtClean="0">
              <a:solidFill>
                <a:srgbClr val="FF0000"/>
              </a:solidFill>
              <a:latin typeface="Traditional Arabic" panose="02020603050405020304" pitchFamily="18" charset="-78"/>
              <a:cs typeface="B Titr" panose="00000700000000000000" pitchFamily="2" charset="-78"/>
            </a:endParaRPr>
          </a:p>
          <a:p>
            <a:pPr algn="just" rtl="1">
              <a:lnSpc>
                <a:spcPct val="120000"/>
              </a:lnSpc>
            </a:pPr>
            <a:r>
              <a:rPr lang="fa-IR" sz="1600" b="1" dirty="0">
                <a:latin typeface="Traditional Arabic" panose="02020603050405020304" pitchFamily="18" charset="-78"/>
                <a:cs typeface="B Titr" panose="00000700000000000000" pitchFamily="2" charset="-78"/>
              </a:rPr>
              <a:t>منظور از ما از علم در اینجا دانش و علوم تجربی است که بشر مشکلات گوناگون خود را  با شاخ‌ها و شعبه‌های آن رفع و رجوع می کند. </a:t>
            </a:r>
          </a:p>
          <a:p>
            <a:pPr algn="just" rtl="1">
              <a:lnSpc>
                <a:spcPct val="120000"/>
              </a:lnSpc>
            </a:pPr>
            <a:r>
              <a:rPr lang="fa-IR" sz="1600" b="1" dirty="0">
                <a:latin typeface="Traditional Arabic" panose="02020603050405020304" pitchFamily="18" charset="-78"/>
                <a:cs typeface="B Titr" panose="00000700000000000000" pitchFamily="2" charset="-78"/>
              </a:rPr>
              <a:t>شهید مطهری می‌گوید: (خلاصه مطلب)</a:t>
            </a:r>
          </a:p>
          <a:p>
            <a:pPr algn="just" rtl="1">
              <a:lnSpc>
                <a:spcPct val="120000"/>
              </a:lnSpc>
            </a:pPr>
            <a:r>
              <a:rPr lang="fa-IR" sz="1600" b="1" dirty="0">
                <a:latin typeface="Traditional Arabic" panose="02020603050405020304" pitchFamily="18" charset="-78"/>
                <a:cs typeface="B Titr" panose="00000700000000000000" pitchFamily="2" charset="-78"/>
              </a:rPr>
              <a:t> </a:t>
            </a:r>
            <a:r>
              <a:rPr lang="fa-IR" sz="1600" b="1" dirty="0" smtClean="0">
                <a:latin typeface="Traditional Arabic" panose="02020603050405020304" pitchFamily="18" charset="-78"/>
                <a:cs typeface="B Titr" panose="00000700000000000000" pitchFamily="2" charset="-78"/>
              </a:rPr>
              <a:t>«علم </a:t>
            </a:r>
            <a:r>
              <a:rPr lang="fa-IR" sz="1600" b="1" dirty="0">
                <a:latin typeface="Traditional Arabic" panose="02020603050405020304" pitchFamily="18" charset="-78"/>
                <a:cs typeface="B Titr" panose="00000700000000000000" pitchFamily="2" charset="-78"/>
              </a:rPr>
              <a:t>به ما روشنايى و توانايى مى‏بخشد و ايمانْ عشق و اميد و گرمى؛ علم ابزار مى‏سازد و ايمان مقصد؛ علم سرعت مى‏دهد و ايمان جهت؛ علم توانستن است و ايمانْ خوب خواستن؛ علم مى‏نماياند كه چه هست و ايمان الهام مى‏بخشد كه چه بايد كرد؛ علم انقلاب برون است و ايمان انقلاب درون؛ علم جهان را جهان آدمى مى‏كند و ايمان روان را روان آدميت مى‏سازد؛ علم وجود انسان را به صورت افقى گسترش مى‏دهد و ايمان به شكل عمودى بالا مى‏برد؛ علم جهان را با انسان سازگار مى‏كند و ايمان انسان را با خودش.»</a:t>
            </a:r>
          </a:p>
        </p:txBody>
      </p:sp>
    </p:spTree>
    <p:extLst>
      <p:ext uri="{BB962C8B-B14F-4D97-AF65-F5344CB8AC3E}">
        <p14:creationId xmlns:p14="http://schemas.microsoft.com/office/powerpoint/2010/main" val="53101034"/>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30"/>
                                        </p:tgtEl>
                                        <p:attrNameLst>
                                          <p:attrName>style.visibility</p:attrName>
                                        </p:attrNameLst>
                                      </p:cBhvr>
                                      <p:to>
                                        <p:strVal val="visible"/>
                                      </p:to>
                                    </p:set>
                                    <p:anim calcmode="lin" valueType="num">
                                      <p:cBhvr additive="base">
                                        <p:cTn id="24" dur="500" fill="hold"/>
                                        <p:tgtEl>
                                          <p:spTgt spid="30"/>
                                        </p:tgtEl>
                                        <p:attrNameLst>
                                          <p:attrName>ppt_x</p:attrName>
                                        </p:attrNameLst>
                                      </p:cBhvr>
                                      <p:tavLst>
                                        <p:tav tm="0">
                                          <p:val>
                                            <p:strVal val="#ppt_x"/>
                                          </p:val>
                                        </p:tav>
                                        <p:tav tm="100000">
                                          <p:val>
                                            <p:strVal val="#ppt_x"/>
                                          </p:val>
                                        </p:tav>
                                      </p:tavLst>
                                    </p:anim>
                                    <p:anim calcmode="lin" valueType="num">
                                      <p:cBhvr additive="base">
                                        <p:cTn id="25"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grpId="0" nodeType="click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1000"/>
                                        <p:tgtEl>
                                          <p:spTgt spid="14"/>
                                        </p:tgtEl>
                                      </p:cBhvr>
                                    </p:animEffect>
                                    <p:anim calcmode="lin" valueType="num">
                                      <p:cBhvr>
                                        <p:cTn id="31" dur="1000" fill="hold"/>
                                        <p:tgtEl>
                                          <p:spTgt spid="14"/>
                                        </p:tgtEl>
                                        <p:attrNameLst>
                                          <p:attrName>ppt_x</p:attrName>
                                        </p:attrNameLst>
                                      </p:cBhvr>
                                      <p:tavLst>
                                        <p:tav tm="0">
                                          <p:val>
                                            <p:strVal val="#ppt_x"/>
                                          </p:val>
                                        </p:tav>
                                        <p:tav tm="100000">
                                          <p:val>
                                            <p:strVal val="#ppt_x"/>
                                          </p:val>
                                        </p:tav>
                                      </p:tavLst>
                                    </p:anim>
                                    <p:anim calcmode="lin" valueType="num">
                                      <p:cBhvr>
                                        <p:cTn id="32"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1000"/>
                                        <p:tgtEl>
                                          <p:spTgt spid="11"/>
                                        </p:tgtEl>
                                      </p:cBhvr>
                                    </p:animEffect>
                                    <p:anim calcmode="lin" valueType="num">
                                      <p:cBhvr>
                                        <p:cTn id="38" dur="1000" fill="hold"/>
                                        <p:tgtEl>
                                          <p:spTgt spid="11"/>
                                        </p:tgtEl>
                                        <p:attrNameLst>
                                          <p:attrName>ppt_x</p:attrName>
                                        </p:attrNameLst>
                                      </p:cBhvr>
                                      <p:tavLst>
                                        <p:tav tm="0">
                                          <p:val>
                                            <p:strVal val="#ppt_x"/>
                                          </p:val>
                                        </p:tav>
                                        <p:tav tm="100000">
                                          <p:val>
                                            <p:strVal val="#ppt_x"/>
                                          </p:val>
                                        </p:tav>
                                      </p:tavLst>
                                    </p:anim>
                                    <p:anim calcmode="lin" valueType="num">
                                      <p:cBhvr>
                                        <p:cTn id="3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grpId="0" nodeType="click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fade">
                                      <p:cBhvr>
                                        <p:cTn id="44" dur="1000"/>
                                        <p:tgtEl>
                                          <p:spTgt spid="8"/>
                                        </p:tgtEl>
                                      </p:cBhvr>
                                    </p:animEffect>
                                    <p:anim calcmode="lin" valueType="num">
                                      <p:cBhvr>
                                        <p:cTn id="45" dur="1000" fill="hold"/>
                                        <p:tgtEl>
                                          <p:spTgt spid="8"/>
                                        </p:tgtEl>
                                        <p:attrNameLst>
                                          <p:attrName>ppt_x</p:attrName>
                                        </p:attrNameLst>
                                      </p:cBhvr>
                                      <p:tavLst>
                                        <p:tav tm="0">
                                          <p:val>
                                            <p:strVal val="#ppt_x"/>
                                          </p:val>
                                        </p:tav>
                                        <p:tav tm="100000">
                                          <p:val>
                                            <p:strVal val="#ppt_x"/>
                                          </p:val>
                                        </p:tav>
                                      </p:tavLst>
                                    </p:anim>
                                    <p:anim calcmode="lin" valueType="num">
                                      <p:cBhvr>
                                        <p:cTn id="4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10" grpId="0" animBg="1"/>
      <p:bldP spid="7" grpId="0" animBg="1"/>
      <p:bldP spid="14" grpId="0" animBg="1"/>
      <p:bldP spid="8" grpId="0" animBg="1"/>
      <p:bldP spid="9" grpId="0" animBg="1"/>
      <p:bldP spid="11"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ound Same Side Corner Rectangle 29"/>
          <p:cNvSpPr/>
          <p:nvPr/>
        </p:nvSpPr>
        <p:spPr>
          <a:xfrm>
            <a:off x="119668" y="1307688"/>
            <a:ext cx="11960822" cy="5374942"/>
          </a:xfrm>
          <a:prstGeom prst="round2SameRect">
            <a:avLst>
              <a:gd name="adj1" fmla="val 0"/>
              <a:gd name="adj2" fmla="val 4864"/>
            </a:avLst>
          </a:prstGeom>
          <a:solidFill>
            <a:srgbClr val="99FF99"/>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dirty="0"/>
          </a:p>
        </p:txBody>
      </p:sp>
      <p:sp>
        <p:nvSpPr>
          <p:cNvPr id="10" name="Round Same Side Corner Rectangle 9"/>
          <p:cNvSpPr/>
          <p:nvPr/>
        </p:nvSpPr>
        <p:spPr>
          <a:xfrm rot="10800000">
            <a:off x="259307" y="180453"/>
            <a:ext cx="11682484" cy="952312"/>
          </a:xfrm>
          <a:prstGeom prst="round2SameRect">
            <a:avLst>
              <a:gd name="adj1" fmla="val 0"/>
              <a:gd name="adj2" fmla="val 41080"/>
            </a:avLst>
          </a:prstGeom>
          <a:solidFill>
            <a:srgbClr val="FFFF00"/>
          </a:solidFill>
          <a:ln w="3175">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dirty="0"/>
          </a:p>
        </p:txBody>
      </p:sp>
      <p:sp>
        <p:nvSpPr>
          <p:cNvPr id="7" name="Rounded Rectangle 6"/>
          <p:cNvSpPr/>
          <p:nvPr/>
        </p:nvSpPr>
        <p:spPr>
          <a:xfrm>
            <a:off x="6502400" y="317463"/>
            <a:ext cx="4992097" cy="698538"/>
          </a:xfrm>
          <a:prstGeom prst="round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20000"/>
              </a:lnSpc>
            </a:pPr>
            <a:r>
              <a:rPr lang="fa-IR" sz="3200" b="1" dirty="0" smtClean="0">
                <a:solidFill>
                  <a:srgbClr val="008000"/>
                </a:solidFill>
                <a:cs typeface="B Titr" pitchFamily="2" charset="-78"/>
              </a:rPr>
              <a:t>ایمان از منظر قرآن ـ 4</a:t>
            </a:r>
          </a:p>
        </p:txBody>
      </p:sp>
      <p:sp>
        <p:nvSpPr>
          <p:cNvPr id="8" name="Rectangle 7"/>
          <p:cNvSpPr/>
          <p:nvPr/>
        </p:nvSpPr>
        <p:spPr>
          <a:xfrm>
            <a:off x="354841" y="1431017"/>
            <a:ext cx="3607559" cy="5078313"/>
          </a:xfrm>
          <a:prstGeom prst="rect">
            <a:avLst/>
          </a:prstGeom>
          <a:solidFill>
            <a:srgbClr val="FCFFE1"/>
          </a:solidFill>
          <a:ln w="44450">
            <a:solidFill>
              <a:srgbClr val="008000"/>
            </a:solidFill>
          </a:ln>
        </p:spPr>
        <p:txBody>
          <a:bodyPr wrap="square">
            <a:spAutoFit/>
          </a:bodyPr>
          <a:lstStyle/>
          <a:p>
            <a:pPr algn="just" rtl="1">
              <a:lnSpc>
                <a:spcPct val="120000"/>
              </a:lnSpc>
            </a:pPr>
            <a:r>
              <a:rPr lang="fa-IR" sz="1500" b="1" dirty="0" smtClean="0">
                <a:solidFill>
                  <a:srgbClr val="FF0000"/>
                </a:solidFill>
                <a:latin typeface="Traditional Arabic" panose="02020603050405020304" pitchFamily="18" charset="-78"/>
                <a:cs typeface="B Titr" panose="00000700000000000000" pitchFamily="2" charset="-78"/>
              </a:rPr>
              <a:t>8 ـ </a:t>
            </a:r>
            <a:r>
              <a:rPr lang="fa-IR" sz="1500" b="1" dirty="0">
                <a:solidFill>
                  <a:srgbClr val="FF0000"/>
                </a:solidFill>
                <a:latin typeface="Traditional Arabic" panose="02020603050405020304" pitchFamily="18" charset="-78"/>
                <a:cs typeface="B Titr" panose="00000700000000000000" pitchFamily="2" charset="-78"/>
              </a:rPr>
              <a:t>مراتب و درجات ایمان</a:t>
            </a:r>
          </a:p>
          <a:p>
            <a:pPr algn="just" rtl="1">
              <a:lnSpc>
                <a:spcPct val="120000"/>
              </a:lnSpc>
            </a:pPr>
            <a:r>
              <a:rPr lang="fa-IR" sz="1500" b="1" dirty="0" smtClean="0">
                <a:latin typeface="Traditional Arabic" panose="02020603050405020304" pitchFamily="18" charset="-78"/>
                <a:cs typeface="B Titr" panose="00000700000000000000" pitchFamily="2" charset="-78"/>
              </a:rPr>
              <a:t>ایمان  </a:t>
            </a:r>
            <a:r>
              <a:rPr lang="fa-IR" sz="1500" b="1" dirty="0">
                <a:latin typeface="Traditional Arabic" panose="02020603050405020304" pitchFamily="18" charset="-78"/>
                <a:cs typeface="B Titr" panose="00000700000000000000" pitchFamily="2" charset="-78"/>
              </a:rPr>
              <a:t>نور و برخوردار از درجات و شدت و ضعف است. </a:t>
            </a:r>
            <a:r>
              <a:rPr lang="fa-IR" sz="1500" b="1" dirty="0" smtClean="0">
                <a:latin typeface="Traditional Arabic" panose="02020603050405020304" pitchFamily="18" charset="-78"/>
                <a:cs typeface="B Titr" panose="00000700000000000000" pitchFamily="2" charset="-78"/>
              </a:rPr>
              <a:t>خدا می </a:t>
            </a:r>
            <a:r>
              <a:rPr lang="fa-IR" sz="1500" b="1" dirty="0">
                <a:latin typeface="Traditional Arabic" panose="02020603050405020304" pitchFamily="18" charset="-78"/>
                <a:cs typeface="B Titr" panose="00000700000000000000" pitchFamily="2" charset="-78"/>
              </a:rPr>
              <a:t>فرماید: </a:t>
            </a:r>
            <a:r>
              <a:rPr lang="fa-IR" sz="1500" b="1" dirty="0">
                <a:solidFill>
                  <a:srgbClr val="0000FF"/>
                </a:solidFill>
                <a:latin typeface="Traditional Arabic" panose="02020603050405020304" pitchFamily="18" charset="-78"/>
                <a:cs typeface="B Titr" panose="00000700000000000000" pitchFamily="2" charset="-78"/>
              </a:rPr>
              <a:t>يا أَيُّهَا الَّذينَ آمَنُوا آمِنُوا بِاللَّهِ وَ رَسُولِهِ وَ الْكِتابِ الَّذي نَزَّلَ عَلى‏ رَسُولِهِ وَ الْكِتابِ الَّذي أَنْزَل َ مِنْ قَبْلُ ... </a:t>
            </a:r>
            <a:r>
              <a:rPr lang="fa-IR" sz="1500" b="1" dirty="0">
                <a:latin typeface="Traditional Arabic" panose="02020603050405020304" pitchFamily="18" charset="-78"/>
                <a:cs typeface="B Titr" panose="00000700000000000000" pitchFamily="2" charset="-78"/>
              </a:rPr>
              <a:t>(نساء: 136)؛ اى اهل ايمان ! به خدا و پيامبرش و كتابى كه بر پيامبرش نازل كرده و به كتابى كه پيش از اين فرستاده، ايمان بياوريد.</a:t>
            </a:r>
          </a:p>
          <a:p>
            <a:pPr algn="just" rtl="1">
              <a:lnSpc>
                <a:spcPct val="120000"/>
              </a:lnSpc>
            </a:pPr>
            <a:r>
              <a:rPr lang="fa-IR" sz="1500" b="1" dirty="0">
                <a:latin typeface="Traditional Arabic" panose="02020603050405020304" pitchFamily="18" charset="-78"/>
                <a:cs typeface="B Titr" panose="00000700000000000000" pitchFamily="2" charset="-78"/>
              </a:rPr>
              <a:t>درخواست ایمان آوری از مؤمنان، درخواست مراتب بالاتر ایمان است. یعنی ای صاحب نور! چرا در نورکم مانده‌ای؟! حرکت کن و وارد نور بیشتر و بیشتر شو.</a:t>
            </a:r>
          </a:p>
          <a:p>
            <a:pPr algn="just" rtl="1">
              <a:lnSpc>
                <a:spcPct val="120000"/>
              </a:lnSpc>
            </a:pPr>
            <a:r>
              <a:rPr lang="fa-IR" sz="1500" b="1" dirty="0">
                <a:latin typeface="Traditional Arabic" panose="02020603050405020304" pitchFamily="18" charset="-78"/>
                <a:cs typeface="B Titr" panose="00000700000000000000" pitchFamily="2" charset="-78"/>
              </a:rPr>
              <a:t>قرآن می فرماید: «</a:t>
            </a:r>
            <a:r>
              <a:rPr lang="fa-IR" sz="1500" b="1" dirty="0">
                <a:solidFill>
                  <a:srgbClr val="0000FF"/>
                </a:solidFill>
                <a:latin typeface="Traditional Arabic" panose="02020603050405020304" pitchFamily="18" charset="-78"/>
                <a:cs typeface="B Titr" panose="00000700000000000000" pitchFamily="2" charset="-78"/>
              </a:rPr>
              <a:t>إِنَّمَا الْمُؤْمِنُونَ الَّذينَ إِذا ذُكِرَ اللَّهُ وَجِلَتْ قُلُوبُهُمْ وَ إِذا تُلِيَتْ عَلَيْهِمْ آياتُهُ زادَتْهُمْ‏ إيماناً وَ عَلى‏ رَبِّهِمْ يَتَوَكَّلُون</a:t>
            </a:r>
            <a:r>
              <a:rPr lang="fa-IR" sz="1500" b="1" dirty="0">
                <a:latin typeface="Traditional Arabic" panose="02020603050405020304" pitchFamily="18" charset="-78"/>
                <a:cs typeface="B Titr" panose="00000700000000000000" pitchFamily="2" charset="-78"/>
              </a:rPr>
              <a:t>َ (انفال: 2)؛  مؤمنان، فقط كسانى هستند كه وقتى ياد خدا شود دل‏هايشان ترسان مى‏شود، و هنگامى كه آيات او را بر آنان مى‏خوانند به ايمانشان مى‏افزايد ، و بر پروردگارشان توكل مى‏كنند». </a:t>
            </a:r>
          </a:p>
        </p:txBody>
      </p:sp>
      <p:sp>
        <p:nvSpPr>
          <p:cNvPr id="9" name="Rectangle 8"/>
          <p:cNvSpPr/>
          <p:nvPr/>
        </p:nvSpPr>
        <p:spPr>
          <a:xfrm>
            <a:off x="1193800" y="419375"/>
            <a:ext cx="4156474" cy="424732"/>
          </a:xfrm>
          <a:prstGeom prst="rect">
            <a:avLst/>
          </a:prstGeom>
          <a:solidFill>
            <a:srgbClr val="FCFFE1"/>
          </a:solidFill>
          <a:ln w="44450">
            <a:solidFill>
              <a:srgbClr val="008000"/>
            </a:solidFill>
          </a:ln>
        </p:spPr>
        <p:txBody>
          <a:bodyPr wrap="square">
            <a:spAutoFit/>
          </a:bodyPr>
          <a:lstStyle/>
          <a:p>
            <a:pPr algn="ctr" rtl="1">
              <a:lnSpc>
                <a:spcPct val="120000"/>
              </a:lnSpc>
            </a:pPr>
            <a:r>
              <a:rPr lang="fa-IR" dirty="0">
                <a:latin typeface="Times New Roman"/>
                <a:ea typeface="Times New Roman"/>
                <a:cs typeface="B Titr" pitchFamily="2" charset="-78"/>
              </a:rPr>
              <a:t>رابطه ایمان با مفاهیم مشابه و متناظر</a:t>
            </a:r>
          </a:p>
        </p:txBody>
      </p:sp>
      <p:sp>
        <p:nvSpPr>
          <p:cNvPr id="11" name="Rectangle 10"/>
          <p:cNvSpPr/>
          <p:nvPr/>
        </p:nvSpPr>
        <p:spPr>
          <a:xfrm>
            <a:off x="4076700" y="1443717"/>
            <a:ext cx="3372703" cy="5096780"/>
          </a:xfrm>
          <a:prstGeom prst="rect">
            <a:avLst/>
          </a:prstGeom>
          <a:solidFill>
            <a:srgbClr val="FCFFE1"/>
          </a:solidFill>
          <a:ln w="44450">
            <a:solidFill>
              <a:srgbClr val="008000"/>
            </a:solidFill>
          </a:ln>
        </p:spPr>
        <p:txBody>
          <a:bodyPr wrap="square">
            <a:spAutoFit/>
          </a:bodyPr>
          <a:lstStyle/>
          <a:p>
            <a:pPr algn="just" rtl="1">
              <a:lnSpc>
                <a:spcPct val="120000"/>
              </a:lnSpc>
            </a:pPr>
            <a:r>
              <a:rPr lang="fa-IR" sz="1600" b="1" dirty="0" smtClean="0">
                <a:solidFill>
                  <a:srgbClr val="FF0000"/>
                </a:solidFill>
                <a:latin typeface="Traditional Arabic" panose="02020603050405020304" pitchFamily="18" charset="-78"/>
                <a:cs typeface="B Titr" panose="00000700000000000000" pitchFamily="2" charset="-78"/>
              </a:rPr>
              <a:t>7ـ </a:t>
            </a:r>
            <a:r>
              <a:rPr lang="fa-IR" sz="1600" b="1" dirty="0">
                <a:solidFill>
                  <a:srgbClr val="FF0000"/>
                </a:solidFill>
                <a:latin typeface="Traditional Arabic" panose="02020603050405020304" pitchFamily="18" charset="-78"/>
                <a:cs typeface="B Titr" panose="00000700000000000000" pitchFamily="2" charset="-78"/>
              </a:rPr>
              <a:t>رابطه ایمان با ولایت</a:t>
            </a:r>
            <a:endParaRPr lang="fa-IR" sz="1600" b="1" dirty="0" smtClean="0">
              <a:solidFill>
                <a:srgbClr val="FF0000"/>
              </a:solidFill>
              <a:latin typeface="Traditional Arabic" panose="02020603050405020304" pitchFamily="18" charset="-78"/>
              <a:cs typeface="B Titr" panose="00000700000000000000" pitchFamily="2" charset="-78"/>
            </a:endParaRPr>
          </a:p>
          <a:p>
            <a:pPr algn="just" rtl="1">
              <a:lnSpc>
                <a:spcPct val="120000"/>
              </a:lnSpc>
            </a:pPr>
            <a:r>
              <a:rPr lang="fa-IR" sz="1700" b="1" dirty="0">
                <a:solidFill>
                  <a:srgbClr val="7030A0"/>
                </a:solidFill>
                <a:latin typeface="Traditional Arabic" panose="02020603050405020304" pitchFamily="18" charset="-78"/>
                <a:cs typeface="B Titr" panose="00000700000000000000" pitchFamily="2" charset="-78"/>
              </a:rPr>
              <a:t>اولاً</a:t>
            </a:r>
            <a:r>
              <a:rPr lang="fa-IR" sz="1700" b="1" dirty="0">
                <a:latin typeface="Traditional Arabic" panose="02020603050405020304" pitchFamily="18" charset="-78"/>
                <a:cs typeface="B Titr" panose="00000700000000000000" pitchFamily="2" charset="-78"/>
              </a:rPr>
              <a:t> یکی از متعلقات اصلی ایمان، ایمان به ولایت بعد از شناخت حقیقت ولایت و مصادیق ولایت است. </a:t>
            </a:r>
          </a:p>
          <a:p>
            <a:pPr algn="just" rtl="1">
              <a:lnSpc>
                <a:spcPct val="120000"/>
              </a:lnSpc>
            </a:pPr>
            <a:r>
              <a:rPr lang="fa-IR" sz="1700" b="1" dirty="0">
                <a:solidFill>
                  <a:srgbClr val="7030A0"/>
                </a:solidFill>
                <a:latin typeface="Traditional Arabic" panose="02020603050405020304" pitchFamily="18" charset="-78"/>
                <a:cs typeface="B Titr" panose="00000700000000000000" pitchFamily="2" charset="-78"/>
              </a:rPr>
              <a:t>ثانیاً</a:t>
            </a:r>
            <a:r>
              <a:rPr lang="fa-IR" sz="1700" b="1" dirty="0">
                <a:latin typeface="Traditional Arabic" panose="02020603050405020304" pitchFamily="18" charset="-78"/>
                <a:cs typeface="B Titr" panose="00000700000000000000" pitchFamily="2" charset="-78"/>
              </a:rPr>
              <a:t> به تعبیر روایات متعدد، بین ایمان و ولایت اهل بیت ع رابطه مستقیمی وجود دارد</a:t>
            </a:r>
            <a:r>
              <a:rPr lang="fa-IR" sz="1700" b="1" dirty="0" smtClean="0">
                <a:latin typeface="Traditional Arabic" panose="02020603050405020304" pitchFamily="18" charset="-78"/>
                <a:cs typeface="B Titr" panose="00000700000000000000" pitchFamily="2" charset="-78"/>
              </a:rPr>
              <a:t>. </a:t>
            </a:r>
            <a:r>
              <a:rPr lang="fa-IR" sz="1700" b="1" dirty="0">
                <a:latin typeface="Traditional Arabic" panose="02020603050405020304" pitchFamily="18" charset="-78"/>
                <a:cs typeface="B Titr" panose="00000700000000000000" pitchFamily="2" charset="-78"/>
              </a:rPr>
              <a:t>امام صادق علیه‌السلام فرمود: «اسلام برنامه ظاهرى است كه مردم دارند، شهادت بيگانگى خدا، و پيامبرى محمّد صلّى اللَّه عليه و آله و سلّم و برپا داشتن نماز و پرداختن زكوه و حجّ خانه خدا، و روزه ماه رمضان، اين اسلام است ولى ايمان شناسائى اين امر (امامت و ولایت) است، با اينوصف اگر كسى بدان اقرار كند و اين امر را نشناسد، مسلمانست ولى گمراه است.» </a:t>
            </a:r>
          </a:p>
        </p:txBody>
      </p:sp>
      <p:sp>
        <p:nvSpPr>
          <p:cNvPr id="12" name="Rectangle 11"/>
          <p:cNvSpPr/>
          <p:nvPr/>
        </p:nvSpPr>
        <p:spPr>
          <a:xfrm>
            <a:off x="7746999" y="1405160"/>
            <a:ext cx="4067573" cy="5170646"/>
          </a:xfrm>
          <a:prstGeom prst="rect">
            <a:avLst/>
          </a:prstGeom>
          <a:solidFill>
            <a:srgbClr val="FCFFE1"/>
          </a:solidFill>
          <a:ln w="44450">
            <a:solidFill>
              <a:srgbClr val="008000"/>
            </a:solidFill>
          </a:ln>
        </p:spPr>
        <p:txBody>
          <a:bodyPr wrap="square">
            <a:spAutoFit/>
          </a:bodyPr>
          <a:lstStyle/>
          <a:p>
            <a:pPr algn="just" rtl="1">
              <a:lnSpc>
                <a:spcPct val="120000"/>
              </a:lnSpc>
            </a:pPr>
            <a:r>
              <a:rPr lang="fa-IR" b="1" dirty="0" smtClean="0">
                <a:solidFill>
                  <a:srgbClr val="FF0000"/>
                </a:solidFill>
                <a:latin typeface="Traditional Arabic" panose="02020603050405020304" pitchFamily="18" charset="-78"/>
                <a:cs typeface="B Titr" panose="00000700000000000000" pitchFamily="2" charset="-78"/>
              </a:rPr>
              <a:t>6ـ </a:t>
            </a:r>
            <a:r>
              <a:rPr lang="fa-IR" b="1" dirty="0">
                <a:solidFill>
                  <a:srgbClr val="FF0000"/>
                </a:solidFill>
                <a:latin typeface="Traditional Arabic" panose="02020603050405020304" pitchFamily="18" charset="-78"/>
                <a:cs typeface="B Titr" panose="00000700000000000000" pitchFamily="2" charset="-78"/>
              </a:rPr>
              <a:t>مبدء و منشأ ایمان</a:t>
            </a:r>
          </a:p>
          <a:p>
            <a:pPr algn="just" rtl="1">
              <a:lnSpc>
                <a:spcPct val="150000"/>
              </a:lnSpc>
            </a:pPr>
            <a:r>
              <a:rPr lang="fa-IR" sz="1600" b="1" spc="-100" dirty="0">
                <a:latin typeface="Traditional Arabic" panose="02020603050405020304" pitchFamily="18" charset="-78"/>
                <a:cs typeface="B Titr" panose="00000700000000000000" pitchFamily="2" charset="-78"/>
              </a:rPr>
              <a:t>منشأ و مبدء ایمان و توجه به معنویات فطرت انسان است. خدا ساختار و خلقت انسان را به گونه ای ساخته و پرداخته است که در ذات خود ایمان خواه و معنویت جوست. تربیت واقعی شکوفایی سرمایه فطری و استعدادهای معنویت طلب  انسان است و انسان برای پاسخگویی به فطرت خداجو و خداخواه به ایمان رو آورده است. </a:t>
            </a:r>
            <a:r>
              <a:rPr lang="fa-IR" b="1" spc="-100" dirty="0">
                <a:latin typeface="Traditional Arabic" panose="02020603050405020304" pitchFamily="18" charset="-78"/>
                <a:cs typeface="B Titr" panose="00000700000000000000" pitchFamily="2" charset="-78"/>
              </a:rPr>
              <a:t>«</a:t>
            </a:r>
            <a:r>
              <a:rPr lang="fa-IR" sz="1900" b="1" spc="-100" dirty="0">
                <a:solidFill>
                  <a:srgbClr val="0000FF"/>
                </a:solidFill>
                <a:latin typeface="Traditional Arabic" panose="02020603050405020304" pitchFamily="18" charset="-78"/>
                <a:cs typeface="B Titr" panose="00000700000000000000" pitchFamily="2" charset="-78"/>
              </a:rPr>
              <a:t>فَأَقِمْ وَجْهَكَ لِلدِّينِ حَنيفاً فِطْرَتَ اللَّهِ الَّتي‏ فَطَرَ النَّاسَ‏ عَلَيْها لا تَبْديلَ لِخَلْقِ اللَّهِ ذلِكَ الدِّينُ الْقَيِّمُ وَ لكِنَّ أَكْثَرَ النَّاسِ لا يَعْلَمُونَ </a:t>
            </a:r>
            <a:r>
              <a:rPr lang="fa-IR" sz="1600" b="1" spc="-100" dirty="0">
                <a:latin typeface="Traditional Arabic" panose="02020603050405020304" pitchFamily="18" charset="-78"/>
                <a:cs typeface="B Titr" panose="00000700000000000000" pitchFamily="2" charset="-78"/>
              </a:rPr>
              <a:t>(روم: 30)؛ پس حق‏گرايانه و بدون انحراف با همه وجودت به سوى اين دين [توحيدى] روى آور، و بر سرشت خدا كه مردم را بر آن سرشته است باش. براى آفرينش خدا هيچگونه تغيير و تبديلى نيست؛ اين است دين استوار؛ ولى بيشتر مردم معرفت [به اين حقيقت اصيل] </a:t>
            </a:r>
          </a:p>
        </p:txBody>
      </p:sp>
    </p:spTree>
    <p:extLst>
      <p:ext uri="{BB962C8B-B14F-4D97-AF65-F5344CB8AC3E}">
        <p14:creationId xmlns:p14="http://schemas.microsoft.com/office/powerpoint/2010/main" val="1433714258"/>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fade">
                                      <p:cBhvr>
                                        <p:cTn id="24" dur="1000"/>
                                        <p:tgtEl>
                                          <p:spTgt spid="30"/>
                                        </p:tgtEl>
                                      </p:cBhvr>
                                    </p:animEffect>
                                    <p:anim calcmode="lin" valueType="num">
                                      <p:cBhvr>
                                        <p:cTn id="25" dur="1000" fill="hold"/>
                                        <p:tgtEl>
                                          <p:spTgt spid="30"/>
                                        </p:tgtEl>
                                        <p:attrNameLst>
                                          <p:attrName>ppt_x</p:attrName>
                                        </p:attrNameLst>
                                      </p:cBhvr>
                                      <p:tavLst>
                                        <p:tav tm="0">
                                          <p:val>
                                            <p:strVal val="#ppt_x"/>
                                          </p:val>
                                        </p:tav>
                                        <p:tav tm="100000">
                                          <p:val>
                                            <p:strVal val="#ppt_x"/>
                                          </p:val>
                                        </p:tav>
                                      </p:tavLst>
                                    </p:anim>
                                    <p:anim calcmode="lin" valueType="num">
                                      <p:cBhvr>
                                        <p:cTn id="26"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1000"/>
                                        <p:tgtEl>
                                          <p:spTgt spid="12"/>
                                        </p:tgtEl>
                                      </p:cBhvr>
                                    </p:animEffect>
                                    <p:anim calcmode="lin" valueType="num">
                                      <p:cBhvr>
                                        <p:cTn id="32" dur="1000" fill="hold"/>
                                        <p:tgtEl>
                                          <p:spTgt spid="12"/>
                                        </p:tgtEl>
                                        <p:attrNameLst>
                                          <p:attrName>ppt_x</p:attrName>
                                        </p:attrNameLst>
                                      </p:cBhvr>
                                      <p:tavLst>
                                        <p:tav tm="0">
                                          <p:val>
                                            <p:strVal val="#ppt_x"/>
                                          </p:val>
                                        </p:tav>
                                        <p:tav tm="100000">
                                          <p:val>
                                            <p:strVal val="#ppt_x"/>
                                          </p:val>
                                        </p:tav>
                                      </p:tavLst>
                                    </p:anim>
                                    <p:anim calcmode="lin" valueType="num">
                                      <p:cBhvr>
                                        <p:cTn id="3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1000"/>
                                        <p:tgtEl>
                                          <p:spTgt spid="11"/>
                                        </p:tgtEl>
                                      </p:cBhvr>
                                    </p:animEffect>
                                    <p:anim calcmode="lin" valueType="num">
                                      <p:cBhvr>
                                        <p:cTn id="39" dur="1000" fill="hold"/>
                                        <p:tgtEl>
                                          <p:spTgt spid="11"/>
                                        </p:tgtEl>
                                        <p:attrNameLst>
                                          <p:attrName>ppt_x</p:attrName>
                                        </p:attrNameLst>
                                      </p:cBhvr>
                                      <p:tavLst>
                                        <p:tav tm="0">
                                          <p:val>
                                            <p:strVal val="#ppt_x"/>
                                          </p:val>
                                        </p:tav>
                                        <p:tav tm="100000">
                                          <p:val>
                                            <p:strVal val="#ppt_x"/>
                                          </p:val>
                                        </p:tav>
                                      </p:tavLst>
                                    </p:anim>
                                    <p:anim calcmode="lin" valueType="num">
                                      <p:cBhvr>
                                        <p:cTn id="4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8"/>
                                        </p:tgtEl>
                                        <p:attrNameLst>
                                          <p:attrName>style.visibility</p:attrName>
                                        </p:attrNameLst>
                                      </p:cBhvr>
                                      <p:to>
                                        <p:strVal val="visible"/>
                                      </p:to>
                                    </p:set>
                                    <p:animEffect transition="in" filter="fade">
                                      <p:cBhvr>
                                        <p:cTn id="45" dur="1000"/>
                                        <p:tgtEl>
                                          <p:spTgt spid="8"/>
                                        </p:tgtEl>
                                      </p:cBhvr>
                                    </p:animEffect>
                                    <p:anim calcmode="lin" valueType="num">
                                      <p:cBhvr>
                                        <p:cTn id="46" dur="1000" fill="hold"/>
                                        <p:tgtEl>
                                          <p:spTgt spid="8"/>
                                        </p:tgtEl>
                                        <p:attrNameLst>
                                          <p:attrName>ppt_x</p:attrName>
                                        </p:attrNameLst>
                                      </p:cBhvr>
                                      <p:tavLst>
                                        <p:tav tm="0">
                                          <p:val>
                                            <p:strVal val="#ppt_x"/>
                                          </p:val>
                                        </p:tav>
                                        <p:tav tm="100000">
                                          <p:val>
                                            <p:strVal val="#ppt_x"/>
                                          </p:val>
                                        </p:tav>
                                      </p:tavLst>
                                    </p:anim>
                                    <p:anim calcmode="lin" valueType="num">
                                      <p:cBhvr>
                                        <p:cTn id="47"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10" grpId="0" animBg="1"/>
      <p:bldP spid="7" grpId="0" animBg="1"/>
      <p:bldP spid="8" grpId="0" animBg="1"/>
      <p:bldP spid="9" grpId="0" animBg="1"/>
      <p:bldP spid="11" grpId="0" animBg="1"/>
      <p:bldP spid="12"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69000"/>
            <a:lum/>
          </a:blip>
          <a:srcRect/>
          <a:tile tx="0" ty="0" sx="100000" sy="100000" flip="none" algn="tl"/>
        </a:blipFill>
        <a:effectLst/>
      </p:bgPr>
    </p:bg>
    <p:spTree>
      <p:nvGrpSpPr>
        <p:cNvPr id="1" name=""/>
        <p:cNvGrpSpPr/>
        <p:nvPr/>
      </p:nvGrpSpPr>
      <p:grpSpPr>
        <a:xfrm>
          <a:off x="0" y="0"/>
          <a:ext cx="0" cy="0"/>
          <a:chOff x="0" y="0"/>
          <a:chExt cx="0" cy="0"/>
        </a:xfrm>
      </p:grpSpPr>
      <p:sp>
        <p:nvSpPr>
          <p:cNvPr id="14" name="Text Box 1">
            <a:hlinkClick r:id="rId4" action="ppaction://hlinksldjump"/>
          </p:cNvPr>
          <p:cNvSpPr txBox="1"/>
          <p:nvPr/>
        </p:nvSpPr>
        <p:spPr>
          <a:xfrm>
            <a:off x="602166" y="713679"/>
            <a:ext cx="11128917" cy="5642516"/>
          </a:xfrm>
          <a:prstGeom prst="rect">
            <a:avLst/>
          </a:prstGeom>
          <a:solidFill>
            <a:srgbClr val="36B907"/>
          </a:solidFill>
          <a:ln w="6350">
            <a:solidFill>
              <a:schemeClr val="tx1"/>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72000" tIns="72000" rIns="91440" bIns="72000" numCol="1" spcCol="0" rtlCol="0" fromWordArt="0" anchor="t" anchorCtr="0" forceAA="0" compatLnSpc="1">
            <a:prstTxWarp prst="textNoShape">
              <a:avLst/>
            </a:prstTxWarp>
            <a:noAutofit/>
          </a:bodyPr>
          <a:lstStyle/>
          <a:p>
            <a:pPr algn="r" rtl="1">
              <a:spcAft>
                <a:spcPts val="0"/>
              </a:spcAft>
            </a:pPr>
            <a:endParaRPr lang="fa-IR" sz="2400" b="1" dirty="0" smtClean="0">
              <a:latin typeface="Tahoma"/>
              <a:ea typeface="Calibri"/>
              <a:cs typeface="B Traffic" pitchFamily="2" charset="-78"/>
            </a:endParaRPr>
          </a:p>
          <a:p>
            <a:pPr algn="r" rtl="1">
              <a:spcAft>
                <a:spcPts val="0"/>
              </a:spcAft>
            </a:pPr>
            <a:endParaRPr lang="fa-IR" sz="2400" b="1" dirty="0" smtClean="0">
              <a:latin typeface="Tahoma"/>
              <a:ea typeface="Calibri"/>
              <a:cs typeface="B Traffic" pitchFamily="2" charset="-78"/>
            </a:endParaRPr>
          </a:p>
          <a:p>
            <a:pPr algn="r" rtl="1">
              <a:spcAft>
                <a:spcPts val="0"/>
              </a:spcAft>
            </a:pPr>
            <a:endParaRPr lang="fa-IR" sz="2400" b="1" dirty="0">
              <a:latin typeface="Tahoma"/>
              <a:ea typeface="Calibri"/>
              <a:cs typeface="B Traffic" pitchFamily="2" charset="-78"/>
            </a:endParaRPr>
          </a:p>
          <a:p>
            <a:pPr algn="ctr" rtl="1">
              <a:lnSpc>
                <a:spcPct val="120000"/>
              </a:lnSpc>
            </a:pPr>
            <a:endParaRPr lang="fa-IR" sz="2400" b="1" dirty="0" smtClean="0">
              <a:latin typeface="Tahoma"/>
              <a:ea typeface="Calibri"/>
              <a:cs typeface="B Titr" panose="00000700000000000000" pitchFamily="2" charset="-78"/>
            </a:endParaRPr>
          </a:p>
          <a:p>
            <a:pPr algn="ctr" rtl="1">
              <a:lnSpc>
                <a:spcPct val="120000"/>
              </a:lnSpc>
            </a:pPr>
            <a:r>
              <a:rPr lang="fa-IR" sz="6000" b="1" dirty="0" smtClean="0">
                <a:latin typeface="Tahoma"/>
                <a:ea typeface="Calibri"/>
                <a:cs typeface="B Titr" panose="00000700000000000000" pitchFamily="2" charset="-78"/>
              </a:rPr>
              <a:t>ویژگی </a:t>
            </a:r>
            <a:r>
              <a:rPr lang="fa-IR" sz="6000" b="1" dirty="0">
                <a:latin typeface="Tahoma"/>
                <a:ea typeface="Calibri"/>
                <a:cs typeface="B Titr" panose="00000700000000000000" pitchFamily="2" charset="-78"/>
              </a:rPr>
              <a:t>های مؤمن</a:t>
            </a:r>
          </a:p>
          <a:p>
            <a:pPr algn="ctr" rtl="1">
              <a:lnSpc>
                <a:spcPct val="120000"/>
              </a:lnSpc>
            </a:pPr>
            <a:endParaRPr lang="fa-IR" sz="6000" b="1" dirty="0">
              <a:latin typeface="Tahoma"/>
              <a:ea typeface="Calibri"/>
              <a:cs typeface="B Titr" panose="00000700000000000000" pitchFamily="2" charset="-78"/>
            </a:endParaRPr>
          </a:p>
          <a:p>
            <a:pPr algn="ctr" rtl="1">
              <a:spcAft>
                <a:spcPts val="0"/>
              </a:spcAft>
            </a:pPr>
            <a:endParaRPr lang="fa-IR" sz="6000" b="1" dirty="0">
              <a:latin typeface="Tahoma"/>
              <a:ea typeface="Calibri"/>
              <a:cs typeface="B Titr" panose="00000700000000000000" pitchFamily="2" charset="-78"/>
            </a:endParaRPr>
          </a:p>
        </p:txBody>
      </p:sp>
    </p:spTree>
    <p:extLst>
      <p:ext uri="{BB962C8B-B14F-4D97-AF65-F5344CB8AC3E}">
        <p14:creationId xmlns:p14="http://schemas.microsoft.com/office/powerpoint/2010/main" val="183207839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ound Same Side Corner Rectangle 29"/>
          <p:cNvSpPr/>
          <p:nvPr/>
        </p:nvSpPr>
        <p:spPr>
          <a:xfrm>
            <a:off x="259307" y="1235114"/>
            <a:ext cx="11682484" cy="5500759"/>
          </a:xfrm>
          <a:prstGeom prst="round2SameRect">
            <a:avLst>
              <a:gd name="adj1" fmla="val 0"/>
              <a:gd name="adj2" fmla="val 5100"/>
            </a:avLst>
          </a:prstGeom>
          <a:solidFill>
            <a:srgbClr val="36B907"/>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dirty="0"/>
          </a:p>
        </p:txBody>
      </p:sp>
      <p:sp>
        <p:nvSpPr>
          <p:cNvPr id="10" name="Round Same Side Corner Rectangle 9"/>
          <p:cNvSpPr/>
          <p:nvPr/>
        </p:nvSpPr>
        <p:spPr>
          <a:xfrm rot="10800000">
            <a:off x="259307" y="150535"/>
            <a:ext cx="11682484" cy="1031493"/>
          </a:xfrm>
          <a:prstGeom prst="round2SameRect">
            <a:avLst>
              <a:gd name="adj1" fmla="val 0"/>
              <a:gd name="adj2" fmla="val 41080"/>
            </a:avLst>
          </a:prstGeom>
          <a:solidFill>
            <a:schemeClr val="accent2">
              <a:lumMod val="40000"/>
              <a:lumOff val="60000"/>
            </a:schemeClr>
          </a:solidFill>
          <a:ln w="3175">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dirty="0"/>
          </a:p>
        </p:txBody>
      </p:sp>
      <p:sp>
        <p:nvSpPr>
          <p:cNvPr id="7" name="Rounded Rectangle 6"/>
          <p:cNvSpPr/>
          <p:nvPr/>
        </p:nvSpPr>
        <p:spPr>
          <a:xfrm>
            <a:off x="2743201" y="203619"/>
            <a:ext cx="7170234" cy="911503"/>
          </a:xfrm>
          <a:prstGeom prst="round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20000"/>
              </a:lnSpc>
            </a:pPr>
            <a:r>
              <a:rPr lang="fa-IR" sz="2800" b="1" dirty="0">
                <a:solidFill>
                  <a:schemeClr val="tx1"/>
                </a:solidFill>
                <a:cs typeface="B Titr" pitchFamily="2" charset="-78"/>
              </a:rPr>
              <a:t>ویژگی‌های </a:t>
            </a:r>
            <a:r>
              <a:rPr lang="fa-IR" sz="2800" b="1" dirty="0" smtClean="0">
                <a:solidFill>
                  <a:schemeClr val="tx1"/>
                </a:solidFill>
                <a:cs typeface="B Titr" pitchFamily="2" charset="-78"/>
              </a:rPr>
              <a:t>مؤمن:    </a:t>
            </a:r>
            <a:r>
              <a:rPr lang="fa-IR" sz="2800" b="1" dirty="0" smtClean="0">
                <a:solidFill>
                  <a:srgbClr val="0000CC"/>
                </a:solidFill>
                <a:cs typeface="B Titr" pitchFamily="2" charset="-78"/>
              </a:rPr>
              <a:t>1ـ خداباوری</a:t>
            </a:r>
            <a:endParaRPr lang="fa-IR" sz="1400" b="1" dirty="0" smtClean="0">
              <a:solidFill>
                <a:srgbClr val="0000CC"/>
              </a:solidFill>
              <a:cs typeface="B Titr" pitchFamily="2" charset="-78"/>
            </a:endParaRPr>
          </a:p>
        </p:txBody>
      </p:sp>
      <p:sp>
        <p:nvSpPr>
          <p:cNvPr id="14" name="Rectangle 13"/>
          <p:cNvSpPr/>
          <p:nvPr/>
        </p:nvSpPr>
        <p:spPr>
          <a:xfrm>
            <a:off x="478154" y="1643709"/>
            <a:ext cx="11202983" cy="1446550"/>
          </a:xfrm>
          <a:prstGeom prst="rect">
            <a:avLst/>
          </a:prstGeom>
          <a:solidFill>
            <a:srgbClr val="FCFFE1"/>
          </a:solidFill>
          <a:ln w="44450">
            <a:solidFill>
              <a:srgbClr val="008000"/>
            </a:solidFill>
          </a:ln>
        </p:spPr>
        <p:txBody>
          <a:bodyPr wrap="square">
            <a:spAutoFit/>
          </a:bodyPr>
          <a:lstStyle/>
          <a:p>
            <a:pPr algn="ctr" rtl="1">
              <a:lnSpc>
                <a:spcPct val="200000"/>
              </a:lnSpc>
            </a:pPr>
            <a:r>
              <a:rPr lang="fa-IR" b="1" spc="-100" dirty="0">
                <a:latin typeface="Traditional Arabic" panose="02020603050405020304" pitchFamily="18" charset="-78"/>
                <a:cs typeface="B Titr" panose="00000700000000000000" pitchFamily="2" charset="-78"/>
              </a:rPr>
              <a:t>منظور از خداباوری ایمان و باور قلبی به حضور و نظارت الهی </a:t>
            </a:r>
            <a:r>
              <a:rPr lang="fa-IR" sz="2000" b="1" spc="-100" dirty="0">
                <a:solidFill>
                  <a:srgbClr val="C00000"/>
                </a:solidFill>
                <a:latin typeface="Traditional Arabic" panose="02020603050405020304" pitchFamily="18" charset="-78"/>
                <a:cs typeface="B Titr" panose="00000700000000000000" pitchFamily="2" charset="-78"/>
              </a:rPr>
              <a:t>(خدا حاضری و خداناظری) </a:t>
            </a:r>
            <a:r>
              <a:rPr lang="fa-IR" b="1" spc="-100" dirty="0">
                <a:latin typeface="Traditional Arabic" panose="02020603050405020304" pitchFamily="18" charset="-78"/>
                <a:cs typeface="B Titr" panose="00000700000000000000" pitchFamily="2" charset="-78"/>
              </a:rPr>
              <a:t>است. خداباوری مبنا و اساس خدا محوری و توحید عملی است</a:t>
            </a:r>
            <a:r>
              <a:rPr lang="fa-IR" b="1" spc="-100" dirty="0" smtClean="0">
                <a:latin typeface="Traditional Arabic" panose="02020603050405020304" pitchFamily="18" charset="-78"/>
                <a:cs typeface="B Titr" panose="00000700000000000000" pitchFamily="2" charset="-78"/>
              </a:rPr>
              <a:t>.</a:t>
            </a:r>
          </a:p>
          <a:p>
            <a:pPr algn="ctr" rtl="1">
              <a:lnSpc>
                <a:spcPct val="200000"/>
              </a:lnSpc>
            </a:pPr>
            <a:r>
              <a:rPr lang="fa-IR" sz="2400" b="1" spc="-100" dirty="0">
                <a:solidFill>
                  <a:srgbClr val="0000CC"/>
                </a:solidFill>
                <a:latin typeface="Traditional Arabic" panose="02020603050405020304" pitchFamily="18" charset="-78"/>
                <a:cs typeface="B Titr" panose="00000700000000000000" pitchFamily="2" charset="-78"/>
              </a:rPr>
              <a:t>أَلَمْ یَعْلَم بِأَنَّ اللَّهَ یَرَى </a:t>
            </a:r>
            <a:r>
              <a:rPr lang="fa-IR" sz="1200" b="1" spc="-100" dirty="0">
                <a:solidFill>
                  <a:srgbClr val="0000CC"/>
                </a:solidFill>
                <a:latin typeface="Traditional Arabic" panose="02020603050405020304" pitchFamily="18" charset="-78"/>
                <a:cs typeface="B Titr" panose="00000700000000000000" pitchFamily="2" charset="-78"/>
              </a:rPr>
              <a:t>(14علق </a:t>
            </a:r>
            <a:r>
              <a:rPr lang="fa-IR" sz="1200" b="1" spc="-100" dirty="0" smtClean="0">
                <a:solidFill>
                  <a:srgbClr val="0000CC"/>
                </a:solidFill>
                <a:latin typeface="Traditional Arabic" panose="02020603050405020304" pitchFamily="18" charset="-78"/>
                <a:cs typeface="B Titr" panose="00000700000000000000" pitchFamily="2" charset="-78"/>
              </a:rPr>
              <a:t>)</a:t>
            </a:r>
            <a:endParaRPr lang="fa-IR" sz="1200" b="1" spc="-100" dirty="0" smtClean="0">
              <a:latin typeface="Traditional Arabic" panose="02020603050405020304" pitchFamily="18" charset="-78"/>
              <a:cs typeface="B Titr" panose="00000700000000000000" pitchFamily="2" charset="-78"/>
            </a:endParaRPr>
          </a:p>
        </p:txBody>
      </p:sp>
      <p:sp>
        <p:nvSpPr>
          <p:cNvPr id="6" name="Rectangle 5"/>
          <p:cNvSpPr/>
          <p:nvPr/>
        </p:nvSpPr>
        <p:spPr>
          <a:xfrm>
            <a:off x="436348" y="3224246"/>
            <a:ext cx="11244789" cy="1846659"/>
          </a:xfrm>
          <a:prstGeom prst="rect">
            <a:avLst/>
          </a:prstGeom>
          <a:solidFill>
            <a:srgbClr val="FCFFE1"/>
          </a:solidFill>
          <a:ln w="44450">
            <a:solidFill>
              <a:srgbClr val="008000"/>
            </a:solidFill>
          </a:ln>
        </p:spPr>
        <p:txBody>
          <a:bodyPr wrap="square">
            <a:spAutoFit/>
          </a:bodyPr>
          <a:lstStyle/>
          <a:p>
            <a:pPr algn="just" rtl="1">
              <a:lnSpc>
                <a:spcPct val="150000"/>
              </a:lnSpc>
            </a:pPr>
            <a:r>
              <a:rPr lang="fa-IR" sz="1600" b="1" dirty="0" smtClean="0">
                <a:latin typeface="Traditional Arabic" panose="02020603050405020304" pitchFamily="18" charset="-78"/>
                <a:cs typeface="B Titr" panose="00000700000000000000" pitchFamily="2" charset="-78"/>
              </a:rPr>
              <a:t>قرآن </a:t>
            </a:r>
            <a:r>
              <a:rPr lang="fa-IR" sz="1600" b="1" dirty="0">
                <a:latin typeface="Traditional Arabic" panose="02020603050405020304" pitchFamily="18" charset="-78"/>
                <a:cs typeface="B Titr" panose="00000700000000000000" pitchFamily="2" charset="-78"/>
              </a:rPr>
              <a:t>مي‌خواهد انسان تمام حالات و شئون و کارهاي خود را در محضر حق و زير نظارت او ببيند و غفلت از اين حضور از او زدوده شود.</a:t>
            </a:r>
          </a:p>
          <a:p>
            <a:pPr algn="just" rtl="1">
              <a:lnSpc>
                <a:spcPct val="150000"/>
              </a:lnSpc>
            </a:pPr>
            <a:r>
              <a:rPr lang="fa-IR" sz="2000" b="1" dirty="0">
                <a:latin typeface="Traditional Arabic" panose="02020603050405020304" pitchFamily="18" charset="-78"/>
                <a:cs typeface="B Titr" panose="00000700000000000000" pitchFamily="2" charset="-78"/>
              </a:rPr>
              <a:t>«</a:t>
            </a:r>
            <a:r>
              <a:rPr lang="fa-IR" sz="2000" b="1" dirty="0">
                <a:solidFill>
                  <a:srgbClr val="0000CC"/>
                </a:solidFill>
                <a:latin typeface="Traditional Arabic" panose="02020603050405020304" pitchFamily="18" charset="-78"/>
                <a:cs typeface="B Titr" panose="00000700000000000000" pitchFamily="2" charset="-78"/>
              </a:rPr>
              <a:t>وَ ما تَكُونُ في‎ شَأْنٍ وَ ما تَتْلُوا مِنْهُ مِنْ قُرْآنٍ وَ لا تَعْمَلُونَ مِنْ عَمَلٍ إِلاَّ كُنَّا عَلَيْكُمْ شُهُوداً إِذْ تُفيضُونَ فيهِ وَ ما يَعْزُبُ عَنْ رَبِّكَ مِنْ مِثْقالِ ذَرَّةٍ فِي الْأَرْضِ وَ لا فِي السَّماءِ وَ لا أَصْغَرَ مِنْ ذلِكَ وَ لا أَكْبَرَ إِلاَّ في‎ كِتابٍ مُبينٍ </a:t>
            </a:r>
            <a:r>
              <a:rPr lang="fa-IR" sz="2000" b="1" dirty="0">
                <a:latin typeface="Traditional Arabic" panose="02020603050405020304" pitchFamily="18" charset="-78"/>
                <a:cs typeface="B Titr" panose="00000700000000000000" pitchFamily="2" charset="-78"/>
              </a:rPr>
              <a:t>ـ </a:t>
            </a:r>
            <a:r>
              <a:rPr lang="fa-IR" sz="2000" b="1" dirty="0" smtClean="0">
                <a:latin typeface="Traditional Arabic" panose="02020603050405020304" pitchFamily="18" charset="-78"/>
                <a:cs typeface="B Titr" panose="00000700000000000000" pitchFamily="2" charset="-78"/>
              </a:rPr>
              <a:t>(</a:t>
            </a:r>
            <a:r>
              <a:rPr lang="fa-IR" sz="2000" b="1" dirty="0">
                <a:latin typeface="Traditional Arabic" panose="02020603050405020304" pitchFamily="18" charset="-78"/>
                <a:cs typeface="B Titr" panose="00000700000000000000" pitchFamily="2" charset="-78"/>
              </a:rPr>
              <a:t>يونس/61</a:t>
            </a:r>
            <a:r>
              <a:rPr lang="fa-IR" sz="2000" b="1" dirty="0" smtClean="0">
                <a:latin typeface="Traditional Arabic" panose="02020603050405020304" pitchFamily="18" charset="-78"/>
                <a:cs typeface="B Titr" panose="00000700000000000000" pitchFamily="2" charset="-78"/>
              </a:rPr>
              <a:t>) </a:t>
            </a:r>
          </a:p>
          <a:p>
            <a:pPr algn="just" rtl="1">
              <a:lnSpc>
                <a:spcPct val="150000"/>
              </a:lnSpc>
            </a:pPr>
            <a:endParaRPr lang="fa-IR" b="1" dirty="0">
              <a:latin typeface="Traditional Arabic" panose="02020603050405020304" pitchFamily="18" charset="-78"/>
              <a:cs typeface="B Titr" panose="00000700000000000000" pitchFamily="2" charset="-78"/>
            </a:endParaRPr>
          </a:p>
        </p:txBody>
      </p:sp>
      <p:sp>
        <p:nvSpPr>
          <p:cNvPr id="9" name="Rectangle 8"/>
          <p:cNvSpPr/>
          <p:nvPr/>
        </p:nvSpPr>
        <p:spPr>
          <a:xfrm>
            <a:off x="457250" y="5204892"/>
            <a:ext cx="11244789" cy="1431161"/>
          </a:xfrm>
          <a:prstGeom prst="rect">
            <a:avLst/>
          </a:prstGeom>
          <a:solidFill>
            <a:srgbClr val="FCFFE1"/>
          </a:solidFill>
          <a:ln w="44450">
            <a:solidFill>
              <a:srgbClr val="008000"/>
            </a:solidFill>
          </a:ln>
        </p:spPr>
        <p:txBody>
          <a:bodyPr wrap="square">
            <a:spAutoFit/>
          </a:bodyPr>
          <a:lstStyle/>
          <a:p>
            <a:pPr indent="182880" algn="ctr" rtl="1">
              <a:lnSpc>
                <a:spcPct val="150000"/>
              </a:lnSpc>
              <a:spcAft>
                <a:spcPts val="0"/>
              </a:spcAft>
            </a:pPr>
            <a:r>
              <a:rPr lang="ar-SA" b="1" dirty="0">
                <a:latin typeface="Traditional Arabic" panose="02020603050405020304" pitchFamily="18" charset="-78"/>
                <a:cs typeface="B Titr" panose="00000700000000000000" pitchFamily="2" charset="-78"/>
              </a:rPr>
              <a:t>امام علي بن </a:t>
            </a:r>
            <a:r>
              <a:rPr lang="ar-SA" b="1" dirty="0" smtClean="0">
                <a:latin typeface="Traditional Arabic" panose="02020603050405020304" pitchFamily="18" charset="-78"/>
                <a:cs typeface="B Titr" panose="00000700000000000000" pitchFamily="2" charset="-78"/>
              </a:rPr>
              <a:t>الحسين(ع</a:t>
            </a:r>
            <a:r>
              <a:rPr lang="fa-IR" b="1" dirty="0" smtClean="0">
                <a:latin typeface="Traditional Arabic" panose="02020603050405020304" pitchFamily="18" charset="-78"/>
                <a:cs typeface="B Titr" panose="00000700000000000000" pitchFamily="2" charset="-78"/>
              </a:rPr>
              <a:t>لیه السلام</a:t>
            </a:r>
            <a:r>
              <a:rPr lang="ar-SA" b="1" dirty="0" smtClean="0">
                <a:latin typeface="Traditional Arabic" panose="02020603050405020304" pitchFamily="18" charset="-78"/>
                <a:cs typeface="B Titr" panose="00000700000000000000" pitchFamily="2" charset="-78"/>
              </a:rPr>
              <a:t>) </a:t>
            </a:r>
            <a:r>
              <a:rPr lang="ar-SA" b="1" dirty="0">
                <a:latin typeface="Traditional Arabic" panose="02020603050405020304" pitchFamily="18" charset="-78"/>
                <a:cs typeface="B Titr" panose="00000700000000000000" pitchFamily="2" charset="-78"/>
              </a:rPr>
              <a:t>فرمود: </a:t>
            </a:r>
            <a:r>
              <a:rPr lang="ar-SA" sz="2400" b="1" dirty="0">
                <a:solidFill>
                  <a:srgbClr val="0000CC"/>
                </a:solidFill>
                <a:latin typeface="Traditional Arabic" panose="02020603050405020304" pitchFamily="18" charset="-78"/>
                <a:cs typeface="B Titr" panose="00000700000000000000" pitchFamily="2" charset="-78"/>
              </a:rPr>
              <a:t>خَفِ اللَّهَ تَعَالَي لِقُدْرَتِهِ عَلَيْكَ وَ اسْتَحْيِ مِنْهُ لِقُرْبِهِ مِنْكَ. </a:t>
            </a:r>
            <a:endParaRPr lang="fa-IR" sz="2400" b="1" dirty="0">
              <a:solidFill>
                <a:srgbClr val="0000CC"/>
              </a:solidFill>
              <a:latin typeface="Traditional Arabic" panose="02020603050405020304" pitchFamily="18" charset="-78"/>
              <a:cs typeface="B Titr" panose="00000700000000000000" pitchFamily="2" charset="-78"/>
            </a:endParaRPr>
          </a:p>
          <a:p>
            <a:pPr indent="182880" algn="ctr" rtl="1">
              <a:lnSpc>
                <a:spcPct val="150000"/>
              </a:lnSpc>
              <a:spcAft>
                <a:spcPts val="0"/>
              </a:spcAft>
            </a:pPr>
            <a:r>
              <a:rPr lang="ar-SA" b="1" dirty="0">
                <a:latin typeface="Traditional Arabic" panose="02020603050405020304" pitchFamily="18" charset="-78"/>
                <a:cs typeface="B Titr" panose="00000700000000000000" pitchFamily="2" charset="-78"/>
              </a:rPr>
              <a:t>از خداوند بترس چون بر تو قدرت دارد و از خداوند شرم داشته باش چون به تو نزديك مي‏باشد. </a:t>
            </a:r>
            <a:r>
              <a:rPr lang="fa-IR" b="1" dirty="0" smtClean="0">
                <a:latin typeface="Traditional Arabic" panose="02020603050405020304" pitchFamily="18" charset="-78"/>
                <a:cs typeface="B Titr" panose="00000700000000000000" pitchFamily="2" charset="-78"/>
              </a:rPr>
              <a:t> </a:t>
            </a:r>
            <a:endParaRPr lang="fa-IR" b="1" dirty="0">
              <a:latin typeface="Traditional Arabic" panose="02020603050405020304" pitchFamily="18" charset="-78"/>
              <a:cs typeface="B Titr" panose="00000700000000000000" pitchFamily="2" charset="-78"/>
            </a:endParaRPr>
          </a:p>
          <a:p>
            <a:pPr indent="182880" algn="ctr" rtl="1">
              <a:lnSpc>
                <a:spcPct val="150000"/>
              </a:lnSpc>
              <a:spcAft>
                <a:spcPts val="0"/>
              </a:spcAft>
            </a:pPr>
            <a:endParaRPr lang="fa-IR" sz="1600" b="1" dirty="0" smtClean="0">
              <a:latin typeface="Traditional Arabic" panose="02020603050405020304" pitchFamily="18" charset="-78"/>
              <a:cs typeface="B Titr" panose="00000700000000000000" pitchFamily="2" charset="-78"/>
            </a:endParaRPr>
          </a:p>
        </p:txBody>
      </p:sp>
    </p:spTree>
    <p:extLst>
      <p:ext uri="{BB962C8B-B14F-4D97-AF65-F5344CB8AC3E}">
        <p14:creationId xmlns:p14="http://schemas.microsoft.com/office/powerpoint/2010/main" val="2439826084"/>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1000"/>
                                        <p:tgtEl>
                                          <p:spTgt spid="30"/>
                                        </p:tgtEl>
                                      </p:cBhvr>
                                    </p:animEffect>
                                    <p:anim calcmode="lin" valueType="num">
                                      <p:cBhvr>
                                        <p:cTn id="20" dur="1000" fill="hold"/>
                                        <p:tgtEl>
                                          <p:spTgt spid="30"/>
                                        </p:tgtEl>
                                        <p:attrNameLst>
                                          <p:attrName>ppt_x</p:attrName>
                                        </p:attrNameLst>
                                      </p:cBhvr>
                                      <p:tavLst>
                                        <p:tav tm="0">
                                          <p:val>
                                            <p:strVal val="#ppt_x"/>
                                          </p:val>
                                        </p:tav>
                                        <p:tav tm="100000">
                                          <p:val>
                                            <p:strVal val="#ppt_x"/>
                                          </p:val>
                                        </p:tav>
                                      </p:tavLst>
                                    </p:anim>
                                    <p:anim calcmode="lin" valueType="num">
                                      <p:cBhvr>
                                        <p:cTn id="21"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1000"/>
                                        <p:tgtEl>
                                          <p:spTgt spid="14"/>
                                        </p:tgtEl>
                                      </p:cBhvr>
                                    </p:animEffect>
                                    <p:anim calcmode="lin" valueType="num">
                                      <p:cBhvr>
                                        <p:cTn id="27" dur="1000" fill="hold"/>
                                        <p:tgtEl>
                                          <p:spTgt spid="14"/>
                                        </p:tgtEl>
                                        <p:attrNameLst>
                                          <p:attrName>ppt_x</p:attrName>
                                        </p:attrNameLst>
                                      </p:cBhvr>
                                      <p:tavLst>
                                        <p:tav tm="0">
                                          <p:val>
                                            <p:strVal val="#ppt_x"/>
                                          </p:val>
                                        </p:tav>
                                        <p:tav tm="100000">
                                          <p:val>
                                            <p:strVal val="#ppt_x"/>
                                          </p:val>
                                        </p:tav>
                                      </p:tavLst>
                                    </p:anim>
                                    <p:anim calcmode="lin" valueType="num">
                                      <p:cBhvr>
                                        <p:cTn id="28"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fade">
                                      <p:cBhvr>
                                        <p:cTn id="33" dur="1000"/>
                                        <p:tgtEl>
                                          <p:spTgt spid="6"/>
                                        </p:tgtEl>
                                      </p:cBhvr>
                                    </p:animEffect>
                                    <p:anim calcmode="lin" valueType="num">
                                      <p:cBhvr>
                                        <p:cTn id="34" dur="1000" fill="hold"/>
                                        <p:tgtEl>
                                          <p:spTgt spid="6"/>
                                        </p:tgtEl>
                                        <p:attrNameLst>
                                          <p:attrName>ppt_x</p:attrName>
                                        </p:attrNameLst>
                                      </p:cBhvr>
                                      <p:tavLst>
                                        <p:tav tm="0">
                                          <p:val>
                                            <p:strVal val="#ppt_x"/>
                                          </p:val>
                                        </p:tav>
                                        <p:tav tm="100000">
                                          <p:val>
                                            <p:strVal val="#ppt_x"/>
                                          </p:val>
                                        </p:tav>
                                      </p:tavLst>
                                    </p:anim>
                                    <p:anim calcmode="lin" valueType="num">
                                      <p:cBhvr>
                                        <p:cTn id="3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1000"/>
                                        <p:tgtEl>
                                          <p:spTgt spid="9"/>
                                        </p:tgtEl>
                                      </p:cBhvr>
                                    </p:animEffect>
                                    <p:anim calcmode="lin" valueType="num">
                                      <p:cBhvr>
                                        <p:cTn id="41" dur="1000" fill="hold"/>
                                        <p:tgtEl>
                                          <p:spTgt spid="9"/>
                                        </p:tgtEl>
                                        <p:attrNameLst>
                                          <p:attrName>ppt_x</p:attrName>
                                        </p:attrNameLst>
                                      </p:cBhvr>
                                      <p:tavLst>
                                        <p:tav tm="0">
                                          <p:val>
                                            <p:strVal val="#ppt_x"/>
                                          </p:val>
                                        </p:tav>
                                        <p:tav tm="100000">
                                          <p:val>
                                            <p:strVal val="#ppt_x"/>
                                          </p:val>
                                        </p:tav>
                                      </p:tavLst>
                                    </p:anim>
                                    <p:anim calcmode="lin" valueType="num">
                                      <p:cBhvr>
                                        <p:cTn id="42"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10" grpId="0" animBg="1"/>
      <p:bldP spid="7" grpId="0" animBg="1"/>
      <p:bldP spid="14" grpId="0" animBg="1"/>
      <p:bldP spid="6" grpId="0" animBg="1"/>
      <p:bldP spid="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69000"/>
            <a:lum/>
          </a:blip>
          <a:srcRect/>
          <a:tile tx="0" ty="0" sx="100000" sy="100000" flip="none" algn="tl"/>
        </a:blipFill>
        <a:effectLst/>
      </p:bgPr>
    </p:bg>
    <p:spTree>
      <p:nvGrpSpPr>
        <p:cNvPr id="1" name=""/>
        <p:cNvGrpSpPr/>
        <p:nvPr/>
      </p:nvGrpSpPr>
      <p:grpSpPr>
        <a:xfrm>
          <a:off x="0" y="0"/>
          <a:ext cx="0" cy="0"/>
          <a:chOff x="0" y="0"/>
          <a:chExt cx="0" cy="0"/>
        </a:xfrm>
      </p:grpSpPr>
      <p:sp>
        <p:nvSpPr>
          <p:cNvPr id="30" name="Round Same Side Corner Rectangle 29"/>
          <p:cNvSpPr/>
          <p:nvPr/>
        </p:nvSpPr>
        <p:spPr>
          <a:xfrm>
            <a:off x="259307" y="1296538"/>
            <a:ext cx="11682484" cy="5374942"/>
          </a:xfrm>
          <a:prstGeom prst="round2SameRect">
            <a:avLst>
              <a:gd name="adj1" fmla="val 0"/>
              <a:gd name="adj2" fmla="val 911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dirty="0"/>
          </a:p>
        </p:txBody>
      </p:sp>
      <p:sp>
        <p:nvSpPr>
          <p:cNvPr id="10" name="Round Same Side Corner Rectangle 9"/>
          <p:cNvSpPr/>
          <p:nvPr/>
        </p:nvSpPr>
        <p:spPr>
          <a:xfrm rot="10800000">
            <a:off x="259307" y="243818"/>
            <a:ext cx="11682484" cy="952312"/>
          </a:xfrm>
          <a:prstGeom prst="round2SameRect">
            <a:avLst>
              <a:gd name="adj1" fmla="val 0"/>
              <a:gd name="adj2" fmla="val 41080"/>
            </a:avLst>
          </a:prstGeom>
          <a:solidFill>
            <a:srgbClr val="DDF9FF"/>
          </a:solidFill>
          <a:ln w="3175">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dirty="0"/>
          </a:p>
        </p:txBody>
      </p:sp>
      <p:sp>
        <p:nvSpPr>
          <p:cNvPr id="6" name="Rounded Rectangle 5"/>
          <p:cNvSpPr/>
          <p:nvPr/>
        </p:nvSpPr>
        <p:spPr>
          <a:xfrm>
            <a:off x="4238172" y="243818"/>
            <a:ext cx="3904342" cy="798285"/>
          </a:xfrm>
          <a:prstGeom prst="round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fa-IR" sz="2000" b="1" dirty="0">
                <a:solidFill>
                  <a:schemeClr val="tx1"/>
                </a:solidFill>
                <a:cs typeface="B Titr" pitchFamily="2" charset="-78"/>
              </a:rPr>
              <a:t>فهرست کلی</a:t>
            </a:r>
          </a:p>
        </p:txBody>
      </p:sp>
      <p:sp>
        <p:nvSpPr>
          <p:cNvPr id="21" name="Text Box 1">
            <a:hlinkClick r:id="rId3" action="ppaction://hlinksldjump"/>
          </p:cNvPr>
          <p:cNvSpPr txBox="1"/>
          <p:nvPr/>
        </p:nvSpPr>
        <p:spPr>
          <a:xfrm>
            <a:off x="2341756" y="1296538"/>
            <a:ext cx="9343559" cy="666078"/>
          </a:xfrm>
          <a:prstGeom prst="rect">
            <a:avLst/>
          </a:prstGeom>
          <a:solidFill>
            <a:srgbClr val="FFFF00"/>
          </a:solidFill>
          <a:ln w="6350">
            <a:solidFill>
              <a:schemeClr val="tx1"/>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72000" tIns="72000" rIns="91440" bIns="72000" numCol="1" spcCol="0" rtlCol="0" fromWordArt="0" anchor="t" anchorCtr="0" forceAA="0" compatLnSpc="1">
            <a:prstTxWarp prst="textNoShape">
              <a:avLst/>
            </a:prstTxWarp>
            <a:noAutofit/>
          </a:bodyPr>
          <a:lstStyle/>
          <a:p>
            <a:pPr algn="ctr" rtl="1">
              <a:lnSpc>
                <a:spcPct val="120000"/>
              </a:lnSpc>
            </a:pPr>
            <a:r>
              <a:rPr lang="fa-IR" sz="2400" b="1" dirty="0">
                <a:solidFill>
                  <a:srgbClr val="7030A0"/>
                </a:solidFill>
                <a:cs typeface="B Titr" pitchFamily="2" charset="-78"/>
              </a:rPr>
              <a:t>جریان شناسی فکری </a:t>
            </a:r>
            <a:r>
              <a:rPr lang="fa-IR" sz="2400" b="1" dirty="0" smtClean="0">
                <a:solidFill>
                  <a:srgbClr val="7030A0"/>
                </a:solidFill>
                <a:cs typeface="B Titr" pitchFamily="2" charset="-78"/>
              </a:rPr>
              <a:t>اعتقادی و</a:t>
            </a:r>
            <a:r>
              <a:rPr lang="fa-IR" sz="2400" b="1" dirty="0" smtClean="0">
                <a:solidFill>
                  <a:srgbClr val="FF0000"/>
                </a:solidFill>
                <a:cs typeface="B Titr" pitchFamily="2" charset="-78"/>
              </a:rPr>
              <a:t> رفتاری </a:t>
            </a:r>
            <a:r>
              <a:rPr lang="fa-IR" sz="2400" b="1" dirty="0">
                <a:solidFill>
                  <a:srgbClr val="7030A0"/>
                </a:solidFill>
                <a:cs typeface="B Titr" pitchFamily="2" charset="-78"/>
              </a:rPr>
              <a:t>در </a:t>
            </a:r>
            <a:r>
              <a:rPr lang="fa-IR" sz="2400" b="1" dirty="0" smtClean="0">
                <a:solidFill>
                  <a:srgbClr val="7030A0"/>
                </a:solidFill>
                <a:cs typeface="B Titr" pitchFamily="2" charset="-78"/>
              </a:rPr>
              <a:t>قرآن (مؤمن- منافقان- کافران)</a:t>
            </a:r>
            <a:endParaRPr lang="fa-IR" sz="2400" b="1" dirty="0">
              <a:solidFill>
                <a:srgbClr val="7030A0"/>
              </a:solidFill>
              <a:cs typeface="B Titr" pitchFamily="2" charset="-78"/>
            </a:endParaRPr>
          </a:p>
        </p:txBody>
      </p:sp>
      <p:sp>
        <p:nvSpPr>
          <p:cNvPr id="12" name="Bent Arrow 11"/>
          <p:cNvSpPr/>
          <p:nvPr/>
        </p:nvSpPr>
        <p:spPr>
          <a:xfrm rot="10800000">
            <a:off x="11195824" y="1962616"/>
            <a:ext cx="489490" cy="557560"/>
          </a:xfrm>
          <a:prstGeom prst="bentArrow">
            <a:avLst>
              <a:gd name="adj1" fmla="val 50000"/>
              <a:gd name="adj2" fmla="val 25000"/>
              <a:gd name="adj3" fmla="val 25000"/>
              <a:gd name="adj4" fmla="val 51490"/>
            </a:avLst>
          </a:prstGeom>
          <a:solidFill>
            <a:srgbClr val="CCFF99"/>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solidFill>
                <a:schemeClr val="tx1"/>
              </a:solidFill>
            </a:endParaRPr>
          </a:p>
        </p:txBody>
      </p:sp>
      <p:sp>
        <p:nvSpPr>
          <p:cNvPr id="16" name="Text Box 1">
            <a:hlinkClick r:id="rId4" action="ppaction://hlinksldjump"/>
          </p:cNvPr>
          <p:cNvSpPr txBox="1"/>
          <p:nvPr/>
        </p:nvSpPr>
        <p:spPr>
          <a:xfrm>
            <a:off x="7337501" y="2068417"/>
            <a:ext cx="3857156" cy="630182"/>
          </a:xfrm>
          <a:prstGeom prst="rect">
            <a:avLst/>
          </a:prstGeom>
          <a:solidFill>
            <a:srgbClr val="AFFFF0"/>
          </a:solidFill>
          <a:ln w="6350">
            <a:solidFill>
              <a:schemeClr val="tx1"/>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72000" tIns="72000" rIns="91440" bIns="72000" numCol="1" spcCol="0" rtlCol="0" fromWordArt="0" anchor="t" anchorCtr="0" forceAA="0" compatLnSpc="1">
            <a:prstTxWarp prst="textNoShape">
              <a:avLst/>
            </a:prstTxWarp>
            <a:noAutofit/>
          </a:bodyPr>
          <a:lstStyle/>
          <a:p>
            <a:pPr algn="r" rtl="1">
              <a:spcAft>
                <a:spcPts val="0"/>
              </a:spcAft>
            </a:pPr>
            <a:r>
              <a:rPr lang="fa-IR" sz="2200" b="1" dirty="0" smtClean="0">
                <a:latin typeface="Tahoma"/>
                <a:ea typeface="Calibri"/>
                <a:cs typeface="B Traffic" pitchFamily="2" charset="-78"/>
              </a:rPr>
              <a:t>1- </a:t>
            </a:r>
            <a:r>
              <a:rPr lang="fa-IR" sz="3200" b="1" dirty="0" smtClean="0">
                <a:latin typeface="Tahoma"/>
                <a:ea typeface="Calibri"/>
                <a:cs typeface="B Traffic" pitchFamily="2" charset="-78"/>
              </a:rPr>
              <a:t>مباحث مقدماتی</a:t>
            </a:r>
            <a:endParaRPr lang="fa-IR" sz="3200" b="1" dirty="0">
              <a:latin typeface="Tahoma"/>
              <a:ea typeface="Calibri"/>
              <a:cs typeface="B Traffic" pitchFamily="2" charset="-78"/>
            </a:endParaRPr>
          </a:p>
        </p:txBody>
      </p:sp>
      <p:sp>
        <p:nvSpPr>
          <p:cNvPr id="17" name="Text Box 1">
            <a:hlinkClick r:id="rId4" action="ppaction://hlinksldjump"/>
          </p:cNvPr>
          <p:cNvSpPr txBox="1"/>
          <p:nvPr/>
        </p:nvSpPr>
        <p:spPr>
          <a:xfrm>
            <a:off x="6456553" y="2823410"/>
            <a:ext cx="4738104" cy="630182"/>
          </a:xfrm>
          <a:prstGeom prst="rect">
            <a:avLst/>
          </a:prstGeom>
          <a:solidFill>
            <a:srgbClr val="AFFFF0"/>
          </a:solidFill>
          <a:ln w="6350">
            <a:solidFill>
              <a:schemeClr val="tx1"/>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72000" tIns="72000" rIns="91440" bIns="72000" numCol="1" spcCol="0" rtlCol="0" fromWordArt="0" anchor="t" anchorCtr="0" forceAA="0" compatLnSpc="1">
            <a:prstTxWarp prst="textNoShape">
              <a:avLst/>
            </a:prstTxWarp>
            <a:noAutofit/>
          </a:bodyPr>
          <a:lstStyle/>
          <a:p>
            <a:pPr algn="r" rtl="1">
              <a:spcAft>
                <a:spcPts val="0"/>
              </a:spcAft>
            </a:pPr>
            <a:r>
              <a:rPr lang="fa-IR" sz="2200" b="1" dirty="0" smtClean="0">
                <a:latin typeface="Tahoma"/>
                <a:ea typeface="Calibri"/>
                <a:cs typeface="B Traffic" pitchFamily="2" charset="-78"/>
              </a:rPr>
              <a:t>2- </a:t>
            </a:r>
            <a:r>
              <a:rPr lang="fa-IR" sz="3200" b="1" dirty="0" smtClean="0">
                <a:latin typeface="Tahoma"/>
                <a:ea typeface="Calibri"/>
                <a:cs typeface="B Traffic" pitchFamily="2" charset="-78"/>
              </a:rPr>
              <a:t>ویژگی های قرآن کریم</a:t>
            </a:r>
            <a:endParaRPr lang="fa-IR" sz="3200" b="1" dirty="0">
              <a:latin typeface="Tahoma"/>
              <a:ea typeface="Calibri"/>
              <a:cs typeface="B Traffic" pitchFamily="2" charset="-78"/>
            </a:endParaRPr>
          </a:p>
        </p:txBody>
      </p:sp>
      <p:sp>
        <p:nvSpPr>
          <p:cNvPr id="18" name="Text Box 1">
            <a:hlinkClick r:id="rId4" action="ppaction://hlinksldjump"/>
          </p:cNvPr>
          <p:cNvSpPr txBox="1"/>
          <p:nvPr/>
        </p:nvSpPr>
        <p:spPr>
          <a:xfrm>
            <a:off x="4345253" y="3599518"/>
            <a:ext cx="6849404" cy="630182"/>
          </a:xfrm>
          <a:prstGeom prst="rect">
            <a:avLst/>
          </a:prstGeom>
          <a:solidFill>
            <a:srgbClr val="AFFFF0"/>
          </a:solidFill>
          <a:ln w="6350">
            <a:solidFill>
              <a:schemeClr val="tx1"/>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72000" tIns="72000" rIns="91440" bIns="72000" numCol="1" spcCol="0" rtlCol="0" fromWordArt="0" anchor="t" anchorCtr="0" forceAA="0" compatLnSpc="1">
            <a:prstTxWarp prst="textNoShape">
              <a:avLst/>
            </a:prstTxWarp>
            <a:noAutofit/>
          </a:bodyPr>
          <a:lstStyle/>
          <a:p>
            <a:pPr algn="r" rtl="1">
              <a:lnSpc>
                <a:spcPct val="120000"/>
              </a:lnSpc>
            </a:pPr>
            <a:r>
              <a:rPr lang="fa-IR" sz="2200" b="1" dirty="0" smtClean="0">
                <a:latin typeface="Tahoma"/>
                <a:ea typeface="Calibri"/>
                <a:cs typeface="B Traffic" pitchFamily="2" charset="-78"/>
              </a:rPr>
              <a:t>3- </a:t>
            </a:r>
            <a:r>
              <a:rPr lang="fa-IR" sz="3200" b="1" dirty="0">
                <a:latin typeface="Tahoma"/>
                <a:ea typeface="Calibri"/>
                <a:cs typeface="B Traffic" pitchFamily="2" charset="-78"/>
              </a:rPr>
              <a:t>جریان شناسی فکری اعتقادی در قرآن</a:t>
            </a:r>
          </a:p>
        </p:txBody>
      </p:sp>
      <p:sp>
        <p:nvSpPr>
          <p:cNvPr id="23" name="Text Box 1">
            <a:hlinkClick r:id="rId4" action="ppaction://hlinksldjump"/>
          </p:cNvPr>
          <p:cNvSpPr txBox="1"/>
          <p:nvPr/>
        </p:nvSpPr>
        <p:spPr>
          <a:xfrm>
            <a:off x="3256153" y="4371787"/>
            <a:ext cx="7938504" cy="630182"/>
          </a:xfrm>
          <a:prstGeom prst="rect">
            <a:avLst/>
          </a:prstGeom>
          <a:solidFill>
            <a:srgbClr val="AFFFF0"/>
          </a:solidFill>
          <a:ln w="6350">
            <a:solidFill>
              <a:schemeClr val="tx1"/>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72000" tIns="72000" rIns="91440" bIns="72000" numCol="1" spcCol="0" rtlCol="0" fromWordArt="0" anchor="t" anchorCtr="0" forceAA="0" compatLnSpc="1">
            <a:prstTxWarp prst="textNoShape">
              <a:avLst/>
            </a:prstTxWarp>
            <a:noAutofit/>
          </a:bodyPr>
          <a:lstStyle/>
          <a:p>
            <a:pPr algn="r" rtl="1">
              <a:lnSpc>
                <a:spcPct val="120000"/>
              </a:lnSpc>
            </a:pPr>
            <a:r>
              <a:rPr lang="fa-IR" sz="2200" b="1" dirty="0" smtClean="0">
                <a:latin typeface="Tahoma"/>
                <a:ea typeface="Calibri"/>
                <a:cs typeface="B Traffic" pitchFamily="2" charset="-78"/>
              </a:rPr>
              <a:t>4- </a:t>
            </a:r>
            <a:r>
              <a:rPr lang="fa-IR" sz="3200" b="1" dirty="0" smtClean="0">
                <a:latin typeface="Tahoma"/>
                <a:ea typeface="Calibri"/>
                <a:cs typeface="B Traffic" pitchFamily="2" charset="-78"/>
              </a:rPr>
              <a:t>ایمان از منظر قرآن کریم</a:t>
            </a:r>
            <a:endParaRPr lang="fa-IR" sz="3200" b="1" dirty="0">
              <a:latin typeface="Tahoma"/>
              <a:ea typeface="Calibri"/>
              <a:cs typeface="B Traffic" pitchFamily="2" charset="-78"/>
            </a:endParaRPr>
          </a:p>
        </p:txBody>
      </p:sp>
      <p:sp>
        <p:nvSpPr>
          <p:cNvPr id="24" name="Text Box 1">
            <a:hlinkClick r:id="rId4" action="ppaction://hlinksldjump"/>
          </p:cNvPr>
          <p:cNvSpPr txBox="1"/>
          <p:nvPr/>
        </p:nvSpPr>
        <p:spPr>
          <a:xfrm>
            <a:off x="2174485" y="5102376"/>
            <a:ext cx="9020172" cy="630182"/>
          </a:xfrm>
          <a:prstGeom prst="rect">
            <a:avLst/>
          </a:prstGeom>
          <a:solidFill>
            <a:srgbClr val="AFFFF0"/>
          </a:solidFill>
          <a:ln w="6350">
            <a:solidFill>
              <a:schemeClr val="tx1"/>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72000" tIns="72000" rIns="91440" bIns="72000" numCol="1" spcCol="0" rtlCol="0" fromWordArt="0" anchor="t" anchorCtr="0" forceAA="0" compatLnSpc="1">
            <a:prstTxWarp prst="textNoShape">
              <a:avLst/>
            </a:prstTxWarp>
            <a:noAutofit/>
          </a:bodyPr>
          <a:lstStyle/>
          <a:p>
            <a:pPr algn="r" rtl="1">
              <a:lnSpc>
                <a:spcPct val="120000"/>
              </a:lnSpc>
            </a:pPr>
            <a:r>
              <a:rPr lang="fa-IR" sz="2200" b="1" dirty="0" smtClean="0">
                <a:latin typeface="Tahoma"/>
                <a:ea typeface="Calibri"/>
                <a:cs typeface="B Traffic" pitchFamily="2" charset="-78"/>
              </a:rPr>
              <a:t>5- </a:t>
            </a:r>
            <a:r>
              <a:rPr lang="fa-IR" sz="3200" b="1" dirty="0" smtClean="0">
                <a:latin typeface="Tahoma"/>
                <a:ea typeface="Calibri"/>
                <a:cs typeface="B Traffic" pitchFamily="2" charset="-78"/>
              </a:rPr>
              <a:t>ویژگی های مؤمن</a:t>
            </a:r>
            <a:endParaRPr lang="fa-IR" sz="3200" b="1" dirty="0">
              <a:latin typeface="Tahoma"/>
              <a:ea typeface="Calibri"/>
              <a:cs typeface="B Traffic" pitchFamily="2" charset="-78"/>
            </a:endParaRPr>
          </a:p>
        </p:txBody>
      </p:sp>
      <p:sp>
        <p:nvSpPr>
          <p:cNvPr id="25" name="Text Box 1">
            <a:hlinkClick r:id="rId4" action="ppaction://hlinksldjump"/>
          </p:cNvPr>
          <p:cNvSpPr txBox="1"/>
          <p:nvPr/>
        </p:nvSpPr>
        <p:spPr>
          <a:xfrm>
            <a:off x="1003607" y="5832965"/>
            <a:ext cx="10191050" cy="630182"/>
          </a:xfrm>
          <a:prstGeom prst="rect">
            <a:avLst/>
          </a:prstGeom>
          <a:solidFill>
            <a:srgbClr val="AFFFF0"/>
          </a:solidFill>
          <a:ln w="6350">
            <a:solidFill>
              <a:schemeClr val="tx1"/>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72000" tIns="72000" rIns="91440" bIns="72000" numCol="1" spcCol="0" rtlCol="0" fromWordArt="0" anchor="t" anchorCtr="0" forceAA="0" compatLnSpc="1">
            <a:prstTxWarp prst="textNoShape">
              <a:avLst/>
            </a:prstTxWarp>
            <a:noAutofit/>
          </a:bodyPr>
          <a:lstStyle/>
          <a:p>
            <a:pPr algn="r" rtl="1">
              <a:lnSpc>
                <a:spcPct val="120000"/>
              </a:lnSpc>
            </a:pPr>
            <a:r>
              <a:rPr lang="fa-IR" sz="2200" b="1" dirty="0" smtClean="0">
                <a:latin typeface="Tahoma"/>
                <a:ea typeface="Calibri"/>
                <a:cs typeface="B Traffic" pitchFamily="2" charset="-78"/>
              </a:rPr>
              <a:t>6- </a:t>
            </a:r>
            <a:r>
              <a:rPr lang="fa-IR" sz="3200" b="1" dirty="0" smtClean="0">
                <a:latin typeface="Tahoma"/>
                <a:ea typeface="Calibri"/>
                <a:cs typeface="B Traffic" pitchFamily="2" charset="-78"/>
              </a:rPr>
              <a:t>آثار و نتایج ایمان</a:t>
            </a:r>
            <a:endParaRPr lang="fa-IR" sz="3200" b="1" dirty="0">
              <a:latin typeface="Tahoma"/>
              <a:ea typeface="Calibri"/>
              <a:cs typeface="B Traffic" pitchFamily="2" charset="-78"/>
            </a:endParaRPr>
          </a:p>
        </p:txBody>
      </p:sp>
      <p:sp>
        <p:nvSpPr>
          <p:cNvPr id="26" name="Bent Arrow 25"/>
          <p:cNvSpPr/>
          <p:nvPr/>
        </p:nvSpPr>
        <p:spPr>
          <a:xfrm rot="10800000">
            <a:off x="11195823" y="2113450"/>
            <a:ext cx="464742" cy="1152291"/>
          </a:xfrm>
          <a:prstGeom prst="bentArrow">
            <a:avLst>
              <a:gd name="adj1" fmla="val 50000"/>
              <a:gd name="adj2" fmla="val 25000"/>
              <a:gd name="adj3" fmla="val 25000"/>
              <a:gd name="adj4" fmla="val 51490"/>
            </a:avLst>
          </a:prstGeom>
          <a:solidFill>
            <a:srgbClr val="CCFF99"/>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solidFill>
                <a:schemeClr val="tx1"/>
              </a:solidFill>
            </a:endParaRPr>
          </a:p>
        </p:txBody>
      </p:sp>
      <p:sp>
        <p:nvSpPr>
          <p:cNvPr id="27" name="Bent Arrow 26"/>
          <p:cNvSpPr/>
          <p:nvPr/>
        </p:nvSpPr>
        <p:spPr>
          <a:xfrm rot="10800000">
            <a:off x="11184135" y="2720859"/>
            <a:ext cx="462787" cy="2163335"/>
          </a:xfrm>
          <a:prstGeom prst="bentArrow">
            <a:avLst>
              <a:gd name="adj1" fmla="val 50000"/>
              <a:gd name="adj2" fmla="val 25000"/>
              <a:gd name="adj3" fmla="val 25000"/>
              <a:gd name="adj4" fmla="val 51490"/>
            </a:avLst>
          </a:prstGeom>
          <a:solidFill>
            <a:srgbClr val="CCFF99"/>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solidFill>
                <a:schemeClr val="tx1"/>
              </a:solidFill>
            </a:endParaRPr>
          </a:p>
        </p:txBody>
      </p:sp>
      <p:sp>
        <p:nvSpPr>
          <p:cNvPr id="29" name="Bent Arrow 28"/>
          <p:cNvSpPr/>
          <p:nvPr/>
        </p:nvSpPr>
        <p:spPr>
          <a:xfrm rot="10800000">
            <a:off x="11144368" y="4224974"/>
            <a:ext cx="489492" cy="1372935"/>
          </a:xfrm>
          <a:prstGeom prst="bentArrow">
            <a:avLst>
              <a:gd name="adj1" fmla="val 50000"/>
              <a:gd name="adj2" fmla="val 25000"/>
              <a:gd name="adj3" fmla="val 25000"/>
              <a:gd name="adj4" fmla="val 51490"/>
            </a:avLst>
          </a:prstGeom>
          <a:solidFill>
            <a:srgbClr val="CCFF99"/>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solidFill>
                <a:schemeClr val="tx1"/>
              </a:solidFill>
            </a:endParaRPr>
          </a:p>
        </p:txBody>
      </p:sp>
      <p:sp>
        <p:nvSpPr>
          <p:cNvPr id="31" name="Bent Arrow 30"/>
          <p:cNvSpPr/>
          <p:nvPr/>
        </p:nvSpPr>
        <p:spPr>
          <a:xfrm rot="10800000">
            <a:off x="11184672" y="5001969"/>
            <a:ext cx="438038" cy="1268380"/>
          </a:xfrm>
          <a:prstGeom prst="bentArrow">
            <a:avLst>
              <a:gd name="adj1" fmla="val 50000"/>
              <a:gd name="adj2" fmla="val 25000"/>
              <a:gd name="adj3" fmla="val 25000"/>
              <a:gd name="adj4" fmla="val 51490"/>
            </a:avLst>
          </a:prstGeom>
          <a:solidFill>
            <a:srgbClr val="CCFF99"/>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solidFill>
                <a:schemeClr val="tx1"/>
              </a:solidFill>
            </a:endParaRPr>
          </a:p>
        </p:txBody>
      </p:sp>
      <p:sp>
        <p:nvSpPr>
          <p:cNvPr id="33" name="Bent Arrow 32"/>
          <p:cNvSpPr/>
          <p:nvPr/>
        </p:nvSpPr>
        <p:spPr>
          <a:xfrm rot="10800000">
            <a:off x="11194656" y="2698596"/>
            <a:ext cx="438717" cy="1315839"/>
          </a:xfrm>
          <a:prstGeom prst="bentArrow">
            <a:avLst>
              <a:gd name="adj1" fmla="val 50000"/>
              <a:gd name="adj2" fmla="val 25000"/>
              <a:gd name="adj3" fmla="val 25000"/>
              <a:gd name="adj4" fmla="val 51490"/>
            </a:avLst>
          </a:prstGeom>
          <a:solidFill>
            <a:srgbClr val="CCFF99"/>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solidFill>
                <a:schemeClr val="tx1"/>
              </a:solidFill>
            </a:endParaRPr>
          </a:p>
        </p:txBody>
      </p:sp>
    </p:spTree>
    <p:extLst>
      <p:ext uri="{BB962C8B-B14F-4D97-AF65-F5344CB8AC3E}">
        <p14:creationId xmlns:p14="http://schemas.microsoft.com/office/powerpoint/2010/main" val="2645877321"/>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fade">
                                      <p:cBhvr>
                                        <p:cTn id="21" dur="1000"/>
                                        <p:tgtEl>
                                          <p:spTgt spid="30"/>
                                        </p:tgtEl>
                                      </p:cBhvr>
                                    </p:animEffect>
                                    <p:anim calcmode="lin" valueType="num">
                                      <p:cBhvr>
                                        <p:cTn id="22" dur="1000" fill="hold"/>
                                        <p:tgtEl>
                                          <p:spTgt spid="30"/>
                                        </p:tgtEl>
                                        <p:attrNameLst>
                                          <p:attrName>ppt_x</p:attrName>
                                        </p:attrNameLst>
                                      </p:cBhvr>
                                      <p:tavLst>
                                        <p:tav tm="0">
                                          <p:val>
                                            <p:strVal val="#ppt_x"/>
                                          </p:val>
                                        </p:tav>
                                        <p:tav tm="100000">
                                          <p:val>
                                            <p:strVal val="#ppt_x"/>
                                          </p:val>
                                        </p:tav>
                                      </p:tavLst>
                                    </p:anim>
                                    <p:anim calcmode="lin" valueType="num">
                                      <p:cBhvr>
                                        <p:cTn id="23"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1000"/>
                                        <p:tgtEl>
                                          <p:spTgt spid="21"/>
                                        </p:tgtEl>
                                      </p:cBhvr>
                                    </p:animEffect>
                                    <p:anim calcmode="lin" valueType="num">
                                      <p:cBhvr>
                                        <p:cTn id="29" dur="1000" fill="hold"/>
                                        <p:tgtEl>
                                          <p:spTgt spid="21"/>
                                        </p:tgtEl>
                                        <p:attrNameLst>
                                          <p:attrName>ppt_x</p:attrName>
                                        </p:attrNameLst>
                                      </p:cBhvr>
                                      <p:tavLst>
                                        <p:tav tm="0">
                                          <p:val>
                                            <p:strVal val="#ppt_x"/>
                                          </p:val>
                                        </p:tav>
                                        <p:tav tm="100000">
                                          <p:val>
                                            <p:strVal val="#ppt_x"/>
                                          </p:val>
                                        </p:tav>
                                      </p:tavLst>
                                    </p:anim>
                                    <p:anim calcmode="lin" valueType="num">
                                      <p:cBhvr>
                                        <p:cTn id="30"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1000"/>
                                        <p:tgtEl>
                                          <p:spTgt spid="12"/>
                                        </p:tgtEl>
                                      </p:cBhvr>
                                    </p:animEffect>
                                    <p:anim calcmode="lin" valueType="num">
                                      <p:cBhvr>
                                        <p:cTn id="36" dur="1000" fill="hold"/>
                                        <p:tgtEl>
                                          <p:spTgt spid="12"/>
                                        </p:tgtEl>
                                        <p:attrNameLst>
                                          <p:attrName>ppt_x</p:attrName>
                                        </p:attrNameLst>
                                      </p:cBhvr>
                                      <p:tavLst>
                                        <p:tav tm="0">
                                          <p:val>
                                            <p:strVal val="#ppt_x"/>
                                          </p:val>
                                        </p:tav>
                                        <p:tav tm="100000">
                                          <p:val>
                                            <p:strVal val="#ppt_x"/>
                                          </p:val>
                                        </p:tav>
                                      </p:tavLst>
                                    </p:anim>
                                    <p:anim calcmode="lin" valueType="num">
                                      <p:cBhvr>
                                        <p:cTn id="37" dur="1000" fill="hold"/>
                                        <p:tgtEl>
                                          <p:spTgt spid="12"/>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fade">
                                      <p:cBhvr>
                                        <p:cTn id="40" dur="1000"/>
                                        <p:tgtEl>
                                          <p:spTgt spid="16"/>
                                        </p:tgtEl>
                                      </p:cBhvr>
                                    </p:animEffect>
                                    <p:anim calcmode="lin" valueType="num">
                                      <p:cBhvr>
                                        <p:cTn id="41" dur="1000" fill="hold"/>
                                        <p:tgtEl>
                                          <p:spTgt spid="16"/>
                                        </p:tgtEl>
                                        <p:attrNameLst>
                                          <p:attrName>ppt_x</p:attrName>
                                        </p:attrNameLst>
                                      </p:cBhvr>
                                      <p:tavLst>
                                        <p:tav tm="0">
                                          <p:val>
                                            <p:strVal val="#ppt_x"/>
                                          </p:val>
                                        </p:tav>
                                        <p:tav tm="100000">
                                          <p:val>
                                            <p:strVal val="#ppt_x"/>
                                          </p:val>
                                        </p:tav>
                                      </p:tavLst>
                                    </p:anim>
                                    <p:anim calcmode="lin" valueType="num">
                                      <p:cBhvr>
                                        <p:cTn id="42"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fade">
                                      <p:cBhvr>
                                        <p:cTn id="47" dur="1000"/>
                                        <p:tgtEl>
                                          <p:spTgt spid="26"/>
                                        </p:tgtEl>
                                      </p:cBhvr>
                                    </p:animEffect>
                                    <p:anim calcmode="lin" valueType="num">
                                      <p:cBhvr>
                                        <p:cTn id="48" dur="1000" fill="hold"/>
                                        <p:tgtEl>
                                          <p:spTgt spid="26"/>
                                        </p:tgtEl>
                                        <p:attrNameLst>
                                          <p:attrName>ppt_x</p:attrName>
                                        </p:attrNameLst>
                                      </p:cBhvr>
                                      <p:tavLst>
                                        <p:tav tm="0">
                                          <p:val>
                                            <p:strVal val="#ppt_x"/>
                                          </p:val>
                                        </p:tav>
                                        <p:tav tm="100000">
                                          <p:val>
                                            <p:strVal val="#ppt_x"/>
                                          </p:val>
                                        </p:tav>
                                      </p:tavLst>
                                    </p:anim>
                                    <p:anim calcmode="lin" valueType="num">
                                      <p:cBhvr>
                                        <p:cTn id="49" dur="1000" fill="hold"/>
                                        <p:tgtEl>
                                          <p:spTgt spid="26"/>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fade">
                                      <p:cBhvr>
                                        <p:cTn id="52" dur="1000"/>
                                        <p:tgtEl>
                                          <p:spTgt spid="17"/>
                                        </p:tgtEl>
                                      </p:cBhvr>
                                    </p:animEffect>
                                    <p:anim calcmode="lin" valueType="num">
                                      <p:cBhvr>
                                        <p:cTn id="53" dur="1000" fill="hold"/>
                                        <p:tgtEl>
                                          <p:spTgt spid="17"/>
                                        </p:tgtEl>
                                        <p:attrNameLst>
                                          <p:attrName>ppt_x</p:attrName>
                                        </p:attrNameLst>
                                      </p:cBhvr>
                                      <p:tavLst>
                                        <p:tav tm="0">
                                          <p:val>
                                            <p:strVal val="#ppt_x"/>
                                          </p:val>
                                        </p:tav>
                                        <p:tav tm="100000">
                                          <p:val>
                                            <p:strVal val="#ppt_x"/>
                                          </p:val>
                                        </p:tav>
                                      </p:tavLst>
                                    </p:anim>
                                    <p:anim calcmode="lin" valueType="num">
                                      <p:cBhvr>
                                        <p:cTn id="5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grpId="0" nodeType="clickEffect">
                                  <p:stCondLst>
                                    <p:cond delay="0"/>
                                  </p:stCondLst>
                                  <p:childTnLst>
                                    <p:set>
                                      <p:cBhvr>
                                        <p:cTn id="58" dur="1" fill="hold">
                                          <p:stCondLst>
                                            <p:cond delay="0"/>
                                          </p:stCondLst>
                                        </p:cTn>
                                        <p:tgtEl>
                                          <p:spTgt spid="33"/>
                                        </p:tgtEl>
                                        <p:attrNameLst>
                                          <p:attrName>style.visibility</p:attrName>
                                        </p:attrNameLst>
                                      </p:cBhvr>
                                      <p:to>
                                        <p:strVal val="visible"/>
                                      </p:to>
                                    </p:set>
                                    <p:animEffect transition="in" filter="fade">
                                      <p:cBhvr>
                                        <p:cTn id="59" dur="1000"/>
                                        <p:tgtEl>
                                          <p:spTgt spid="33"/>
                                        </p:tgtEl>
                                      </p:cBhvr>
                                    </p:animEffect>
                                    <p:anim calcmode="lin" valueType="num">
                                      <p:cBhvr>
                                        <p:cTn id="60" dur="1000" fill="hold"/>
                                        <p:tgtEl>
                                          <p:spTgt spid="33"/>
                                        </p:tgtEl>
                                        <p:attrNameLst>
                                          <p:attrName>ppt_x</p:attrName>
                                        </p:attrNameLst>
                                      </p:cBhvr>
                                      <p:tavLst>
                                        <p:tav tm="0">
                                          <p:val>
                                            <p:strVal val="#ppt_x"/>
                                          </p:val>
                                        </p:tav>
                                        <p:tav tm="100000">
                                          <p:val>
                                            <p:strVal val="#ppt_x"/>
                                          </p:val>
                                        </p:tav>
                                      </p:tavLst>
                                    </p:anim>
                                    <p:anim calcmode="lin" valueType="num">
                                      <p:cBhvr>
                                        <p:cTn id="61" dur="1000" fill="hold"/>
                                        <p:tgtEl>
                                          <p:spTgt spid="33"/>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18"/>
                                        </p:tgtEl>
                                        <p:attrNameLst>
                                          <p:attrName>style.visibility</p:attrName>
                                        </p:attrNameLst>
                                      </p:cBhvr>
                                      <p:to>
                                        <p:strVal val="visible"/>
                                      </p:to>
                                    </p:set>
                                    <p:animEffect transition="in" filter="fade">
                                      <p:cBhvr>
                                        <p:cTn id="64" dur="1000"/>
                                        <p:tgtEl>
                                          <p:spTgt spid="18"/>
                                        </p:tgtEl>
                                      </p:cBhvr>
                                    </p:animEffect>
                                    <p:anim calcmode="lin" valueType="num">
                                      <p:cBhvr>
                                        <p:cTn id="65" dur="1000" fill="hold"/>
                                        <p:tgtEl>
                                          <p:spTgt spid="18"/>
                                        </p:tgtEl>
                                        <p:attrNameLst>
                                          <p:attrName>ppt_x</p:attrName>
                                        </p:attrNameLst>
                                      </p:cBhvr>
                                      <p:tavLst>
                                        <p:tav tm="0">
                                          <p:val>
                                            <p:strVal val="#ppt_x"/>
                                          </p:val>
                                        </p:tav>
                                        <p:tav tm="100000">
                                          <p:val>
                                            <p:strVal val="#ppt_x"/>
                                          </p:val>
                                        </p:tav>
                                      </p:tavLst>
                                    </p:anim>
                                    <p:anim calcmode="lin" valueType="num">
                                      <p:cBhvr>
                                        <p:cTn id="66"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42" presetClass="entr" presetSubtype="0" fill="hold" grpId="0" nodeType="clickEffect">
                                  <p:stCondLst>
                                    <p:cond delay="0"/>
                                  </p:stCondLst>
                                  <p:childTnLst>
                                    <p:set>
                                      <p:cBhvr>
                                        <p:cTn id="70" dur="1" fill="hold">
                                          <p:stCondLst>
                                            <p:cond delay="0"/>
                                          </p:stCondLst>
                                        </p:cTn>
                                        <p:tgtEl>
                                          <p:spTgt spid="27"/>
                                        </p:tgtEl>
                                        <p:attrNameLst>
                                          <p:attrName>style.visibility</p:attrName>
                                        </p:attrNameLst>
                                      </p:cBhvr>
                                      <p:to>
                                        <p:strVal val="visible"/>
                                      </p:to>
                                    </p:set>
                                    <p:animEffect transition="in" filter="fade">
                                      <p:cBhvr>
                                        <p:cTn id="71" dur="1000"/>
                                        <p:tgtEl>
                                          <p:spTgt spid="27"/>
                                        </p:tgtEl>
                                      </p:cBhvr>
                                    </p:animEffect>
                                    <p:anim calcmode="lin" valueType="num">
                                      <p:cBhvr>
                                        <p:cTn id="72" dur="1000" fill="hold"/>
                                        <p:tgtEl>
                                          <p:spTgt spid="27"/>
                                        </p:tgtEl>
                                        <p:attrNameLst>
                                          <p:attrName>ppt_x</p:attrName>
                                        </p:attrNameLst>
                                      </p:cBhvr>
                                      <p:tavLst>
                                        <p:tav tm="0">
                                          <p:val>
                                            <p:strVal val="#ppt_x"/>
                                          </p:val>
                                        </p:tav>
                                        <p:tav tm="100000">
                                          <p:val>
                                            <p:strVal val="#ppt_x"/>
                                          </p:val>
                                        </p:tav>
                                      </p:tavLst>
                                    </p:anim>
                                    <p:anim calcmode="lin" valueType="num">
                                      <p:cBhvr>
                                        <p:cTn id="73" dur="1000" fill="hold"/>
                                        <p:tgtEl>
                                          <p:spTgt spid="27"/>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23"/>
                                        </p:tgtEl>
                                        <p:attrNameLst>
                                          <p:attrName>style.visibility</p:attrName>
                                        </p:attrNameLst>
                                      </p:cBhvr>
                                      <p:to>
                                        <p:strVal val="visible"/>
                                      </p:to>
                                    </p:set>
                                    <p:animEffect transition="in" filter="fade">
                                      <p:cBhvr>
                                        <p:cTn id="76" dur="1000"/>
                                        <p:tgtEl>
                                          <p:spTgt spid="23"/>
                                        </p:tgtEl>
                                      </p:cBhvr>
                                    </p:animEffect>
                                    <p:anim calcmode="lin" valueType="num">
                                      <p:cBhvr>
                                        <p:cTn id="77" dur="1000" fill="hold"/>
                                        <p:tgtEl>
                                          <p:spTgt spid="23"/>
                                        </p:tgtEl>
                                        <p:attrNameLst>
                                          <p:attrName>ppt_x</p:attrName>
                                        </p:attrNameLst>
                                      </p:cBhvr>
                                      <p:tavLst>
                                        <p:tav tm="0">
                                          <p:val>
                                            <p:strVal val="#ppt_x"/>
                                          </p:val>
                                        </p:tav>
                                        <p:tav tm="100000">
                                          <p:val>
                                            <p:strVal val="#ppt_x"/>
                                          </p:val>
                                        </p:tav>
                                      </p:tavLst>
                                    </p:anim>
                                    <p:anim calcmode="lin" valueType="num">
                                      <p:cBhvr>
                                        <p:cTn id="78"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42" presetClass="entr" presetSubtype="0" fill="hold" grpId="0" nodeType="clickEffect">
                                  <p:stCondLst>
                                    <p:cond delay="0"/>
                                  </p:stCondLst>
                                  <p:childTnLst>
                                    <p:set>
                                      <p:cBhvr>
                                        <p:cTn id="82" dur="1" fill="hold">
                                          <p:stCondLst>
                                            <p:cond delay="0"/>
                                          </p:stCondLst>
                                        </p:cTn>
                                        <p:tgtEl>
                                          <p:spTgt spid="29"/>
                                        </p:tgtEl>
                                        <p:attrNameLst>
                                          <p:attrName>style.visibility</p:attrName>
                                        </p:attrNameLst>
                                      </p:cBhvr>
                                      <p:to>
                                        <p:strVal val="visible"/>
                                      </p:to>
                                    </p:set>
                                    <p:animEffect transition="in" filter="fade">
                                      <p:cBhvr>
                                        <p:cTn id="83" dur="1000"/>
                                        <p:tgtEl>
                                          <p:spTgt spid="29"/>
                                        </p:tgtEl>
                                      </p:cBhvr>
                                    </p:animEffect>
                                    <p:anim calcmode="lin" valueType="num">
                                      <p:cBhvr>
                                        <p:cTn id="84" dur="1000" fill="hold"/>
                                        <p:tgtEl>
                                          <p:spTgt spid="29"/>
                                        </p:tgtEl>
                                        <p:attrNameLst>
                                          <p:attrName>ppt_x</p:attrName>
                                        </p:attrNameLst>
                                      </p:cBhvr>
                                      <p:tavLst>
                                        <p:tav tm="0">
                                          <p:val>
                                            <p:strVal val="#ppt_x"/>
                                          </p:val>
                                        </p:tav>
                                        <p:tav tm="100000">
                                          <p:val>
                                            <p:strVal val="#ppt_x"/>
                                          </p:val>
                                        </p:tav>
                                      </p:tavLst>
                                    </p:anim>
                                    <p:anim calcmode="lin" valueType="num">
                                      <p:cBhvr>
                                        <p:cTn id="85" dur="1000" fill="hold"/>
                                        <p:tgtEl>
                                          <p:spTgt spid="29"/>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0"/>
                                  </p:stCondLst>
                                  <p:childTnLst>
                                    <p:set>
                                      <p:cBhvr>
                                        <p:cTn id="87" dur="1" fill="hold">
                                          <p:stCondLst>
                                            <p:cond delay="0"/>
                                          </p:stCondLst>
                                        </p:cTn>
                                        <p:tgtEl>
                                          <p:spTgt spid="24"/>
                                        </p:tgtEl>
                                        <p:attrNameLst>
                                          <p:attrName>style.visibility</p:attrName>
                                        </p:attrNameLst>
                                      </p:cBhvr>
                                      <p:to>
                                        <p:strVal val="visible"/>
                                      </p:to>
                                    </p:set>
                                    <p:animEffect transition="in" filter="fade">
                                      <p:cBhvr>
                                        <p:cTn id="88" dur="1000"/>
                                        <p:tgtEl>
                                          <p:spTgt spid="24"/>
                                        </p:tgtEl>
                                      </p:cBhvr>
                                    </p:animEffect>
                                    <p:anim calcmode="lin" valueType="num">
                                      <p:cBhvr>
                                        <p:cTn id="89" dur="1000" fill="hold"/>
                                        <p:tgtEl>
                                          <p:spTgt spid="24"/>
                                        </p:tgtEl>
                                        <p:attrNameLst>
                                          <p:attrName>ppt_x</p:attrName>
                                        </p:attrNameLst>
                                      </p:cBhvr>
                                      <p:tavLst>
                                        <p:tav tm="0">
                                          <p:val>
                                            <p:strVal val="#ppt_x"/>
                                          </p:val>
                                        </p:tav>
                                        <p:tav tm="100000">
                                          <p:val>
                                            <p:strVal val="#ppt_x"/>
                                          </p:val>
                                        </p:tav>
                                      </p:tavLst>
                                    </p:anim>
                                    <p:anim calcmode="lin" valueType="num">
                                      <p:cBhvr>
                                        <p:cTn id="90"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91" fill="hold">
                      <p:stCondLst>
                        <p:cond delay="indefinite"/>
                      </p:stCondLst>
                      <p:childTnLst>
                        <p:par>
                          <p:cTn id="92" fill="hold">
                            <p:stCondLst>
                              <p:cond delay="0"/>
                            </p:stCondLst>
                            <p:childTnLst>
                              <p:par>
                                <p:cTn id="93" presetID="42" presetClass="entr" presetSubtype="0" fill="hold" grpId="0" nodeType="clickEffect">
                                  <p:stCondLst>
                                    <p:cond delay="0"/>
                                  </p:stCondLst>
                                  <p:childTnLst>
                                    <p:set>
                                      <p:cBhvr>
                                        <p:cTn id="94" dur="1" fill="hold">
                                          <p:stCondLst>
                                            <p:cond delay="0"/>
                                          </p:stCondLst>
                                        </p:cTn>
                                        <p:tgtEl>
                                          <p:spTgt spid="31"/>
                                        </p:tgtEl>
                                        <p:attrNameLst>
                                          <p:attrName>style.visibility</p:attrName>
                                        </p:attrNameLst>
                                      </p:cBhvr>
                                      <p:to>
                                        <p:strVal val="visible"/>
                                      </p:to>
                                    </p:set>
                                    <p:animEffect transition="in" filter="fade">
                                      <p:cBhvr>
                                        <p:cTn id="95" dur="1000"/>
                                        <p:tgtEl>
                                          <p:spTgt spid="31"/>
                                        </p:tgtEl>
                                      </p:cBhvr>
                                    </p:animEffect>
                                    <p:anim calcmode="lin" valueType="num">
                                      <p:cBhvr>
                                        <p:cTn id="96" dur="1000" fill="hold"/>
                                        <p:tgtEl>
                                          <p:spTgt spid="31"/>
                                        </p:tgtEl>
                                        <p:attrNameLst>
                                          <p:attrName>ppt_x</p:attrName>
                                        </p:attrNameLst>
                                      </p:cBhvr>
                                      <p:tavLst>
                                        <p:tav tm="0">
                                          <p:val>
                                            <p:strVal val="#ppt_x"/>
                                          </p:val>
                                        </p:tav>
                                        <p:tav tm="100000">
                                          <p:val>
                                            <p:strVal val="#ppt_x"/>
                                          </p:val>
                                        </p:tav>
                                      </p:tavLst>
                                    </p:anim>
                                    <p:anim calcmode="lin" valueType="num">
                                      <p:cBhvr>
                                        <p:cTn id="97" dur="1000" fill="hold"/>
                                        <p:tgtEl>
                                          <p:spTgt spid="31"/>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0"/>
                                  </p:stCondLst>
                                  <p:childTnLst>
                                    <p:set>
                                      <p:cBhvr>
                                        <p:cTn id="99" dur="1" fill="hold">
                                          <p:stCondLst>
                                            <p:cond delay="0"/>
                                          </p:stCondLst>
                                        </p:cTn>
                                        <p:tgtEl>
                                          <p:spTgt spid="25"/>
                                        </p:tgtEl>
                                        <p:attrNameLst>
                                          <p:attrName>style.visibility</p:attrName>
                                        </p:attrNameLst>
                                      </p:cBhvr>
                                      <p:to>
                                        <p:strVal val="visible"/>
                                      </p:to>
                                    </p:set>
                                    <p:animEffect transition="in" filter="fade">
                                      <p:cBhvr>
                                        <p:cTn id="100" dur="1000"/>
                                        <p:tgtEl>
                                          <p:spTgt spid="25"/>
                                        </p:tgtEl>
                                      </p:cBhvr>
                                    </p:animEffect>
                                    <p:anim calcmode="lin" valueType="num">
                                      <p:cBhvr>
                                        <p:cTn id="101" dur="1000" fill="hold"/>
                                        <p:tgtEl>
                                          <p:spTgt spid="25"/>
                                        </p:tgtEl>
                                        <p:attrNameLst>
                                          <p:attrName>ppt_x</p:attrName>
                                        </p:attrNameLst>
                                      </p:cBhvr>
                                      <p:tavLst>
                                        <p:tav tm="0">
                                          <p:val>
                                            <p:strVal val="#ppt_x"/>
                                          </p:val>
                                        </p:tav>
                                        <p:tav tm="100000">
                                          <p:val>
                                            <p:strVal val="#ppt_x"/>
                                          </p:val>
                                        </p:tav>
                                      </p:tavLst>
                                    </p:anim>
                                    <p:anim calcmode="lin" valueType="num">
                                      <p:cBhvr>
                                        <p:cTn id="102"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10" grpId="0" animBg="1"/>
      <p:bldP spid="6" grpId="0" animBg="1"/>
      <p:bldP spid="21" grpId="0" animBg="1"/>
      <p:bldP spid="12" grpId="0" animBg="1"/>
      <p:bldP spid="16" grpId="0" animBg="1"/>
      <p:bldP spid="17" grpId="0" animBg="1"/>
      <p:bldP spid="18" grpId="0" animBg="1"/>
      <p:bldP spid="23" grpId="0" animBg="1"/>
      <p:bldP spid="24" grpId="0" animBg="1"/>
      <p:bldP spid="25" grpId="0" animBg="1"/>
      <p:bldP spid="26" grpId="0" animBg="1"/>
      <p:bldP spid="27" grpId="0" animBg="1"/>
      <p:bldP spid="29" grpId="0" animBg="1"/>
      <p:bldP spid="31" grpId="0" animBg="1"/>
      <p:bldP spid="33"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69000"/>
            <a:lum/>
          </a:blip>
          <a:srcRect/>
          <a:tile tx="0" ty="0" sx="100000" sy="100000" flip="none" algn="tl"/>
        </a:blipFill>
        <a:effectLst/>
      </p:bgPr>
    </p:bg>
    <p:spTree>
      <p:nvGrpSpPr>
        <p:cNvPr id="1" name=""/>
        <p:cNvGrpSpPr/>
        <p:nvPr/>
      </p:nvGrpSpPr>
      <p:grpSpPr>
        <a:xfrm>
          <a:off x="0" y="0"/>
          <a:ext cx="0" cy="0"/>
          <a:chOff x="0" y="0"/>
          <a:chExt cx="0" cy="0"/>
        </a:xfrm>
      </p:grpSpPr>
      <p:sp>
        <p:nvSpPr>
          <p:cNvPr id="30" name="Round Same Side Corner Rectangle 29"/>
          <p:cNvSpPr/>
          <p:nvPr/>
        </p:nvSpPr>
        <p:spPr>
          <a:xfrm>
            <a:off x="259307" y="1293542"/>
            <a:ext cx="11682484" cy="5564458"/>
          </a:xfrm>
          <a:prstGeom prst="round2SameRect">
            <a:avLst>
              <a:gd name="adj1" fmla="val 0"/>
              <a:gd name="adj2" fmla="val 9117"/>
            </a:avLst>
          </a:prstGeom>
          <a:solidFill>
            <a:srgbClr val="36B907"/>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dirty="0"/>
          </a:p>
        </p:txBody>
      </p:sp>
      <p:sp>
        <p:nvSpPr>
          <p:cNvPr id="10" name="Round Same Side Corner Rectangle 9"/>
          <p:cNvSpPr/>
          <p:nvPr/>
        </p:nvSpPr>
        <p:spPr>
          <a:xfrm rot="10800000">
            <a:off x="259307" y="95536"/>
            <a:ext cx="11682484" cy="1132765"/>
          </a:xfrm>
          <a:prstGeom prst="round2SameRect">
            <a:avLst>
              <a:gd name="adj1" fmla="val 0"/>
              <a:gd name="adj2" fmla="val 41080"/>
            </a:avLst>
          </a:prstGeom>
          <a:solidFill>
            <a:schemeClr val="accent2">
              <a:lumMod val="40000"/>
              <a:lumOff val="60000"/>
            </a:schemeClr>
          </a:solidFill>
          <a:ln w="3175">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dirty="0"/>
          </a:p>
        </p:txBody>
      </p:sp>
      <p:sp>
        <p:nvSpPr>
          <p:cNvPr id="7" name="Rounded Rectangle 6"/>
          <p:cNvSpPr/>
          <p:nvPr/>
        </p:nvSpPr>
        <p:spPr>
          <a:xfrm>
            <a:off x="1182029" y="212620"/>
            <a:ext cx="9422781" cy="865617"/>
          </a:xfrm>
          <a:prstGeom prst="round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3200" b="1" dirty="0">
                <a:solidFill>
                  <a:schemeClr val="tx1"/>
                </a:solidFill>
                <a:cs typeface="B Titr" pitchFamily="2" charset="-78"/>
              </a:rPr>
              <a:t>ویژگی‌های مؤمن</a:t>
            </a:r>
            <a:r>
              <a:rPr lang="fa-IR" sz="3200" b="1" dirty="0" smtClean="0">
                <a:solidFill>
                  <a:schemeClr val="tx1"/>
                </a:solidFill>
                <a:cs typeface="B Titr" pitchFamily="2" charset="-78"/>
              </a:rPr>
              <a:t>: </a:t>
            </a:r>
            <a:r>
              <a:rPr lang="fa-IR" sz="2800" b="1" dirty="0" smtClean="0">
                <a:solidFill>
                  <a:srgbClr val="0000CC"/>
                </a:solidFill>
                <a:cs typeface="B Titr" pitchFamily="2" charset="-78"/>
              </a:rPr>
              <a:t>2ـ تسلیم </a:t>
            </a:r>
            <a:r>
              <a:rPr lang="fa-IR" sz="2800" b="1" dirty="0">
                <a:solidFill>
                  <a:srgbClr val="0000CC"/>
                </a:solidFill>
                <a:cs typeface="B Titr" pitchFamily="2" charset="-78"/>
              </a:rPr>
              <a:t>امر الهی بودن و فصل الخطاب دانستن آن </a:t>
            </a:r>
            <a:endParaRPr lang="fa-IR" sz="2800" b="1" dirty="0" smtClean="0">
              <a:solidFill>
                <a:srgbClr val="0000CC"/>
              </a:solidFill>
              <a:cs typeface="B Titr" pitchFamily="2" charset="-78"/>
            </a:endParaRPr>
          </a:p>
        </p:txBody>
      </p:sp>
      <p:sp>
        <p:nvSpPr>
          <p:cNvPr id="14" name="Rectangle 13"/>
          <p:cNvSpPr/>
          <p:nvPr/>
        </p:nvSpPr>
        <p:spPr>
          <a:xfrm>
            <a:off x="528033" y="1325294"/>
            <a:ext cx="11058914" cy="1754326"/>
          </a:xfrm>
          <a:prstGeom prst="rect">
            <a:avLst/>
          </a:prstGeom>
          <a:solidFill>
            <a:srgbClr val="FCFFE1"/>
          </a:solidFill>
          <a:ln w="44450">
            <a:solidFill>
              <a:srgbClr val="008000"/>
            </a:solidFill>
          </a:ln>
        </p:spPr>
        <p:txBody>
          <a:bodyPr wrap="square">
            <a:spAutoFit/>
          </a:bodyPr>
          <a:lstStyle/>
          <a:p>
            <a:pPr algn="just" rtl="1">
              <a:lnSpc>
                <a:spcPct val="120000"/>
              </a:lnSpc>
            </a:pPr>
            <a:r>
              <a:rPr lang="fa-IR" sz="2800" b="1" dirty="0" smtClean="0">
                <a:solidFill>
                  <a:srgbClr val="FF0000"/>
                </a:solidFill>
                <a:latin typeface="Traditional Arabic" panose="02020603050405020304" pitchFamily="18" charset="-78"/>
                <a:cs typeface="B Titr" panose="00000700000000000000" pitchFamily="2" charset="-78"/>
              </a:rPr>
              <a:t>مؤمنان مطیعند</a:t>
            </a:r>
            <a:endParaRPr lang="fa-IR" sz="2800" b="1" dirty="0">
              <a:solidFill>
                <a:srgbClr val="FF0000"/>
              </a:solidFill>
              <a:latin typeface="Traditional Arabic" panose="02020603050405020304" pitchFamily="18" charset="-78"/>
              <a:cs typeface="B Titr" panose="00000700000000000000" pitchFamily="2" charset="-78"/>
            </a:endParaRPr>
          </a:p>
          <a:p>
            <a:pPr algn="just" rtl="1">
              <a:lnSpc>
                <a:spcPct val="120000"/>
              </a:lnSpc>
            </a:pPr>
            <a:r>
              <a:rPr lang="fa-IR" sz="2000" b="1" spc="-100" dirty="0">
                <a:latin typeface="Traditional Arabic" panose="02020603050405020304" pitchFamily="18" charset="-78"/>
                <a:cs typeface="B Titr" panose="00000700000000000000" pitchFamily="2" charset="-78"/>
              </a:rPr>
              <a:t>خداوند رحمان در توصیف این صفت مؤمنان می فرماید: </a:t>
            </a:r>
            <a:endParaRPr lang="fa-IR" sz="2000" b="1" spc="-100" dirty="0" smtClean="0">
              <a:latin typeface="Traditional Arabic" panose="02020603050405020304" pitchFamily="18" charset="-78"/>
              <a:cs typeface="B Titr" panose="00000700000000000000" pitchFamily="2" charset="-78"/>
            </a:endParaRPr>
          </a:p>
          <a:p>
            <a:pPr algn="ctr" rtl="1">
              <a:lnSpc>
                <a:spcPct val="120000"/>
              </a:lnSpc>
            </a:pPr>
            <a:r>
              <a:rPr lang="fa-IR" sz="2400" b="1" spc="-100" dirty="0" smtClean="0">
                <a:latin typeface="Traditional Arabic" panose="02020603050405020304" pitchFamily="18" charset="-78"/>
                <a:cs typeface="B Titr" panose="00000700000000000000" pitchFamily="2" charset="-78"/>
              </a:rPr>
              <a:t>«</a:t>
            </a:r>
            <a:r>
              <a:rPr lang="fa-IR" sz="2000" b="1" dirty="0">
                <a:solidFill>
                  <a:srgbClr val="0000CC"/>
                </a:solidFill>
                <a:latin typeface="Traditional Arabic" panose="02020603050405020304" pitchFamily="18" charset="-78"/>
                <a:cs typeface="B Titr" panose="00000700000000000000" pitchFamily="2" charset="-78"/>
              </a:rPr>
              <a:t>إِنَّما كانَ قَوْلَ الْمُؤْمِنينَ إِذا دُعُوا إِلَى اللَّهِ وَ رَسُولِهِ لِيَحْكُمَ بَيْنَهُمْ أَنْ يَقُولُوا سَمِعْنا وَ أَطَعْنا وَ أُولئِكَ هُمُ الْمُفْلِحُون</a:t>
            </a:r>
            <a:r>
              <a:rPr lang="fa-IR" sz="2400" b="1" spc="-100" dirty="0">
                <a:latin typeface="Traditional Arabic" panose="02020603050405020304" pitchFamily="18" charset="-78"/>
                <a:cs typeface="B Titr" panose="00000700000000000000" pitchFamily="2" charset="-78"/>
              </a:rPr>
              <a:t>َ </a:t>
            </a:r>
            <a:r>
              <a:rPr lang="fa-IR" b="1" spc="-100" dirty="0">
                <a:latin typeface="Traditional Arabic" panose="02020603050405020304" pitchFamily="18" charset="-78"/>
                <a:cs typeface="B Titr" panose="00000700000000000000" pitchFamily="2" charset="-78"/>
              </a:rPr>
              <a:t>(نور: 51</a:t>
            </a:r>
            <a:r>
              <a:rPr lang="fa-IR" b="1" spc="-100" dirty="0" smtClean="0">
                <a:latin typeface="Traditional Arabic" panose="02020603050405020304" pitchFamily="18" charset="-78"/>
                <a:cs typeface="B Titr" panose="00000700000000000000" pitchFamily="2" charset="-78"/>
              </a:rPr>
              <a:t>)؛ </a:t>
            </a:r>
          </a:p>
          <a:p>
            <a:pPr algn="ctr" rtl="1">
              <a:lnSpc>
                <a:spcPct val="120000"/>
              </a:lnSpc>
            </a:pPr>
            <a:r>
              <a:rPr lang="fa-IR" b="1" spc="-100" dirty="0" smtClean="0">
                <a:latin typeface="Traditional Arabic" panose="02020603050405020304" pitchFamily="18" charset="-78"/>
                <a:cs typeface="B Titr" panose="00000700000000000000" pitchFamily="2" charset="-78"/>
              </a:rPr>
              <a:t> </a:t>
            </a:r>
            <a:endParaRPr lang="fa-IR" sz="1200" b="1" spc="-100" dirty="0">
              <a:latin typeface="Traditional Arabic" panose="02020603050405020304" pitchFamily="18" charset="-78"/>
              <a:cs typeface="B Titr" panose="00000700000000000000" pitchFamily="2" charset="-78"/>
            </a:endParaRPr>
          </a:p>
        </p:txBody>
      </p:sp>
      <p:sp>
        <p:nvSpPr>
          <p:cNvPr id="6" name="Rectangle 5"/>
          <p:cNvSpPr/>
          <p:nvPr/>
        </p:nvSpPr>
        <p:spPr>
          <a:xfrm>
            <a:off x="528034" y="5571962"/>
            <a:ext cx="11058914" cy="1200329"/>
          </a:xfrm>
          <a:prstGeom prst="rect">
            <a:avLst/>
          </a:prstGeom>
          <a:solidFill>
            <a:srgbClr val="FCFFE1"/>
          </a:solidFill>
          <a:ln w="44450">
            <a:solidFill>
              <a:srgbClr val="008000"/>
            </a:solidFill>
          </a:ln>
        </p:spPr>
        <p:txBody>
          <a:bodyPr wrap="square">
            <a:spAutoFit/>
          </a:bodyPr>
          <a:lstStyle/>
          <a:p>
            <a:pPr algn="just" rtl="1">
              <a:lnSpc>
                <a:spcPct val="120000"/>
              </a:lnSpc>
            </a:pPr>
            <a:endParaRPr lang="fa-IR" sz="1000" b="1" dirty="0" smtClean="0">
              <a:solidFill>
                <a:srgbClr val="FF0000"/>
              </a:solidFill>
              <a:latin typeface="Traditional Arabic" panose="02020603050405020304" pitchFamily="18" charset="-78"/>
              <a:cs typeface="B Titr" panose="00000700000000000000" pitchFamily="2" charset="-78"/>
            </a:endParaRPr>
          </a:p>
          <a:p>
            <a:pPr algn="just" rtl="1">
              <a:lnSpc>
                <a:spcPct val="120000"/>
              </a:lnSpc>
            </a:pPr>
            <a:r>
              <a:rPr lang="fa-IR" sz="2400" b="1" dirty="0" smtClean="0">
                <a:solidFill>
                  <a:srgbClr val="FF0000"/>
                </a:solidFill>
                <a:latin typeface="Traditional Arabic" panose="02020603050405020304" pitchFamily="18" charset="-78"/>
                <a:cs typeface="B Titr" panose="00000700000000000000" pitchFamily="2" charset="-78"/>
              </a:rPr>
              <a:t>اساس ایمان تسلیم است      </a:t>
            </a:r>
            <a:r>
              <a:rPr lang="fa-IR" sz="2000" b="1" dirty="0" smtClean="0">
                <a:latin typeface="Traditional Arabic" panose="02020603050405020304" pitchFamily="18" charset="-78"/>
                <a:cs typeface="B Titr" panose="00000700000000000000" pitchFamily="2" charset="-78"/>
              </a:rPr>
              <a:t>امام </a:t>
            </a:r>
            <a:r>
              <a:rPr lang="fa-IR" sz="2000" b="1" dirty="0">
                <a:latin typeface="Traditional Arabic" panose="02020603050405020304" pitchFamily="18" charset="-78"/>
                <a:cs typeface="B Titr" panose="00000700000000000000" pitchFamily="2" charset="-78"/>
              </a:rPr>
              <a:t>علی (</a:t>
            </a:r>
            <a:r>
              <a:rPr lang="fa-IR" sz="2000" b="1" dirty="0" smtClean="0">
                <a:latin typeface="Traditional Arabic" panose="02020603050405020304" pitchFamily="18" charset="-78"/>
                <a:cs typeface="B Titr" panose="00000700000000000000" pitchFamily="2" charset="-78"/>
              </a:rPr>
              <a:t>علیه السلام) </a:t>
            </a:r>
            <a:r>
              <a:rPr lang="fa-IR" sz="2000" b="1" dirty="0">
                <a:latin typeface="Traditional Arabic" panose="02020603050405020304" pitchFamily="18" charset="-78"/>
                <a:cs typeface="B Titr" panose="00000700000000000000" pitchFamily="2" charset="-78"/>
              </a:rPr>
              <a:t>فرمود: </a:t>
            </a:r>
            <a:r>
              <a:rPr lang="fa-IR" sz="2400" b="1" dirty="0">
                <a:latin typeface="Traditional Arabic" panose="02020603050405020304" pitchFamily="18" charset="-78"/>
                <a:cs typeface="B Titr" panose="00000700000000000000" pitchFamily="2" charset="-78"/>
              </a:rPr>
              <a:t>«</a:t>
            </a:r>
            <a:r>
              <a:rPr lang="fa-IR" sz="2800" b="1" dirty="0">
                <a:solidFill>
                  <a:srgbClr val="0000CC"/>
                </a:solidFill>
                <a:latin typeface="Traditional Arabic" panose="02020603050405020304" pitchFamily="18" charset="-78"/>
                <a:cs typeface="B Titr" panose="00000700000000000000" pitchFamily="2" charset="-78"/>
              </a:rPr>
              <a:t>أَصْلُ الْإِيمَانِ حُسْنُ التَّسْلِيمِ‏ لِأَمْرِ اللَّهِ</a:t>
            </a:r>
            <a:r>
              <a:rPr lang="fa-IR" sz="2400" b="1" dirty="0">
                <a:solidFill>
                  <a:srgbClr val="0000CC"/>
                </a:solidFill>
                <a:latin typeface="Traditional Arabic" panose="02020603050405020304" pitchFamily="18" charset="-78"/>
                <a:cs typeface="B Titr" panose="00000700000000000000" pitchFamily="2" charset="-78"/>
              </a:rPr>
              <a:t>‏</a:t>
            </a:r>
            <a:r>
              <a:rPr lang="fa-IR" sz="2000" b="1" dirty="0" smtClean="0">
                <a:latin typeface="Traditional Arabic" panose="02020603050405020304" pitchFamily="18" charset="-78"/>
                <a:cs typeface="B Titr" panose="00000700000000000000" pitchFamily="2" charset="-78"/>
              </a:rPr>
              <a:t>؛</a:t>
            </a:r>
          </a:p>
          <a:p>
            <a:pPr algn="just" rtl="1">
              <a:lnSpc>
                <a:spcPct val="120000"/>
              </a:lnSpc>
            </a:pPr>
            <a:r>
              <a:rPr lang="fa-IR" sz="2000" b="1" dirty="0" smtClean="0">
                <a:latin typeface="Traditional Arabic" panose="02020603050405020304" pitchFamily="18" charset="-78"/>
                <a:cs typeface="B Titr" panose="00000700000000000000" pitchFamily="2" charset="-78"/>
              </a:rPr>
              <a:t>  </a:t>
            </a:r>
            <a:endParaRPr lang="fa-IR" sz="2400" b="1" dirty="0">
              <a:latin typeface="Traditional Arabic" panose="02020603050405020304" pitchFamily="18" charset="-78"/>
              <a:cs typeface="B Titr" panose="00000700000000000000" pitchFamily="2" charset="-78"/>
            </a:endParaRPr>
          </a:p>
        </p:txBody>
      </p:sp>
      <p:sp>
        <p:nvSpPr>
          <p:cNvPr id="9" name="Rectangle 8"/>
          <p:cNvSpPr/>
          <p:nvPr/>
        </p:nvSpPr>
        <p:spPr>
          <a:xfrm>
            <a:off x="528034" y="3155332"/>
            <a:ext cx="11058914" cy="2354491"/>
          </a:xfrm>
          <a:prstGeom prst="rect">
            <a:avLst/>
          </a:prstGeom>
          <a:solidFill>
            <a:srgbClr val="FCFFE1"/>
          </a:solidFill>
          <a:ln w="44450">
            <a:solidFill>
              <a:srgbClr val="008000"/>
            </a:solidFill>
          </a:ln>
        </p:spPr>
        <p:txBody>
          <a:bodyPr wrap="square">
            <a:spAutoFit/>
          </a:bodyPr>
          <a:lstStyle/>
          <a:p>
            <a:pPr algn="just" rtl="1">
              <a:lnSpc>
                <a:spcPct val="150000"/>
              </a:lnSpc>
            </a:pPr>
            <a:r>
              <a:rPr lang="fa-IR" sz="2400" b="1" dirty="0">
                <a:solidFill>
                  <a:srgbClr val="FF0000"/>
                </a:solidFill>
                <a:latin typeface="Traditional Arabic" panose="02020603050405020304" pitchFamily="18" charset="-78"/>
                <a:cs typeface="B Titr" panose="00000700000000000000" pitchFamily="2" charset="-78"/>
              </a:rPr>
              <a:t>دستور خدا چون و چرا ندارد</a:t>
            </a:r>
          </a:p>
          <a:p>
            <a:pPr algn="just" rtl="1">
              <a:lnSpc>
                <a:spcPct val="150000"/>
              </a:lnSpc>
            </a:pPr>
            <a:r>
              <a:rPr lang="fa-IR" b="1" dirty="0">
                <a:latin typeface="Traditional Arabic" panose="02020603050405020304" pitchFamily="18" charset="-78"/>
                <a:cs typeface="B Titr" panose="00000700000000000000" pitchFamily="2" charset="-78"/>
              </a:rPr>
              <a:t>بعد از ایمان متکی بر معرفت، دیگر جایی برای چون و چرا و دلیل طلبی و مناقشه نیست؛  بالاتر از این جایی برای مختصر اکراه و ناخشنودی قلبی نسبت به امر الهی و حتی داوری و حکم پیامبر هم نیست. </a:t>
            </a:r>
            <a:endParaRPr lang="fa-IR" b="1" dirty="0" smtClean="0">
              <a:latin typeface="Traditional Arabic" panose="02020603050405020304" pitchFamily="18" charset="-78"/>
              <a:cs typeface="B Titr" panose="00000700000000000000" pitchFamily="2" charset="-78"/>
            </a:endParaRPr>
          </a:p>
          <a:p>
            <a:pPr algn="just" rtl="1">
              <a:lnSpc>
                <a:spcPct val="150000"/>
              </a:lnSpc>
            </a:pPr>
            <a:r>
              <a:rPr lang="fa-IR" b="1" dirty="0" smtClean="0">
                <a:latin typeface="Traditional Arabic" panose="02020603050405020304" pitchFamily="18" charset="-78"/>
                <a:cs typeface="B Titr" panose="00000700000000000000" pitchFamily="2" charset="-78"/>
              </a:rPr>
              <a:t>این </a:t>
            </a:r>
            <a:r>
              <a:rPr lang="fa-IR" b="1" dirty="0">
                <a:latin typeface="Traditional Arabic" panose="02020603050405020304" pitchFamily="18" charset="-78"/>
                <a:cs typeface="B Titr" panose="00000700000000000000" pitchFamily="2" charset="-78"/>
              </a:rPr>
              <a:t>همان مرتبه «فصل الخطاب دانستن» اوامر الهی و به تبع آن پیامبر ص و ائمه طاهرین هست. آنجا که می فرماید</a:t>
            </a:r>
            <a:r>
              <a:rPr lang="fa-IR" b="1" dirty="0" smtClean="0">
                <a:latin typeface="Traditional Arabic" panose="02020603050405020304" pitchFamily="18" charset="-78"/>
                <a:cs typeface="B Titr" panose="00000700000000000000" pitchFamily="2" charset="-78"/>
              </a:rPr>
              <a:t>:</a:t>
            </a:r>
          </a:p>
          <a:p>
            <a:pPr algn="ctr" rtl="1">
              <a:lnSpc>
                <a:spcPct val="150000"/>
              </a:lnSpc>
            </a:pPr>
            <a:r>
              <a:rPr lang="fa-IR" b="1" dirty="0" smtClean="0">
                <a:latin typeface="Traditional Arabic" panose="02020603050405020304" pitchFamily="18" charset="-78"/>
                <a:cs typeface="B Titr" panose="00000700000000000000" pitchFamily="2" charset="-78"/>
              </a:rPr>
              <a:t> </a:t>
            </a:r>
            <a:r>
              <a:rPr lang="fa-IR" b="1" dirty="0">
                <a:latin typeface="Traditional Arabic" panose="02020603050405020304" pitchFamily="18" charset="-78"/>
                <a:cs typeface="B Titr" panose="00000700000000000000" pitchFamily="2" charset="-78"/>
              </a:rPr>
              <a:t>«</a:t>
            </a:r>
            <a:r>
              <a:rPr lang="fa-IR" sz="2000" b="1" dirty="0">
                <a:solidFill>
                  <a:srgbClr val="0000CC"/>
                </a:solidFill>
                <a:latin typeface="Traditional Arabic" panose="02020603050405020304" pitchFamily="18" charset="-78"/>
                <a:cs typeface="B Titr" panose="00000700000000000000" pitchFamily="2" charset="-78"/>
              </a:rPr>
              <a:t>فَلا وَ رَبِّكَ لا يُؤْمِنُونَ حَتَّى يُحَكِّمُوكَ فيما شَجَرَ بَيْنَهُمْ ثُمَّ لا يَجِدُوا في‏ أَنْفُسِهِمْ حَرَجاً مِمَّا قَضَيْتَ وَ يُسَلِّمُوا تَسْليماً</a:t>
            </a:r>
            <a:r>
              <a:rPr lang="fa-IR" sz="2000" b="1" dirty="0">
                <a:latin typeface="Traditional Arabic" panose="02020603050405020304" pitchFamily="18" charset="-78"/>
                <a:cs typeface="B Titr" panose="00000700000000000000" pitchFamily="2" charset="-78"/>
              </a:rPr>
              <a:t> </a:t>
            </a:r>
            <a:r>
              <a:rPr lang="fa-IR" b="1" dirty="0">
                <a:latin typeface="Traditional Arabic" panose="02020603050405020304" pitchFamily="18" charset="-78"/>
                <a:cs typeface="B Titr" panose="00000700000000000000" pitchFamily="2" charset="-78"/>
              </a:rPr>
              <a:t>(نساء: 65)؛ </a:t>
            </a:r>
            <a:endParaRPr lang="fa-IR" b="1" dirty="0" smtClean="0">
              <a:latin typeface="Traditional Arabic" panose="02020603050405020304" pitchFamily="18" charset="-78"/>
              <a:cs typeface="B Titr" panose="00000700000000000000" pitchFamily="2" charset="-78"/>
            </a:endParaRPr>
          </a:p>
        </p:txBody>
      </p:sp>
    </p:spTree>
    <p:extLst>
      <p:ext uri="{BB962C8B-B14F-4D97-AF65-F5344CB8AC3E}">
        <p14:creationId xmlns:p14="http://schemas.microsoft.com/office/powerpoint/2010/main" val="1774930804"/>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1000"/>
                                        <p:tgtEl>
                                          <p:spTgt spid="30"/>
                                        </p:tgtEl>
                                      </p:cBhvr>
                                    </p:animEffect>
                                    <p:anim calcmode="lin" valueType="num">
                                      <p:cBhvr>
                                        <p:cTn id="20" dur="1000" fill="hold"/>
                                        <p:tgtEl>
                                          <p:spTgt spid="30"/>
                                        </p:tgtEl>
                                        <p:attrNameLst>
                                          <p:attrName>ppt_x</p:attrName>
                                        </p:attrNameLst>
                                      </p:cBhvr>
                                      <p:tavLst>
                                        <p:tav tm="0">
                                          <p:val>
                                            <p:strVal val="#ppt_x"/>
                                          </p:val>
                                        </p:tav>
                                        <p:tav tm="100000">
                                          <p:val>
                                            <p:strVal val="#ppt_x"/>
                                          </p:val>
                                        </p:tav>
                                      </p:tavLst>
                                    </p:anim>
                                    <p:anim calcmode="lin" valueType="num">
                                      <p:cBhvr>
                                        <p:cTn id="21"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1000"/>
                                        <p:tgtEl>
                                          <p:spTgt spid="14"/>
                                        </p:tgtEl>
                                      </p:cBhvr>
                                    </p:animEffect>
                                    <p:anim calcmode="lin" valueType="num">
                                      <p:cBhvr>
                                        <p:cTn id="27" dur="1000" fill="hold"/>
                                        <p:tgtEl>
                                          <p:spTgt spid="14"/>
                                        </p:tgtEl>
                                        <p:attrNameLst>
                                          <p:attrName>ppt_x</p:attrName>
                                        </p:attrNameLst>
                                      </p:cBhvr>
                                      <p:tavLst>
                                        <p:tav tm="0">
                                          <p:val>
                                            <p:strVal val="#ppt_x"/>
                                          </p:val>
                                        </p:tav>
                                        <p:tav tm="100000">
                                          <p:val>
                                            <p:strVal val="#ppt_x"/>
                                          </p:val>
                                        </p:tav>
                                      </p:tavLst>
                                    </p:anim>
                                    <p:anim calcmode="lin" valueType="num">
                                      <p:cBhvr>
                                        <p:cTn id="28"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1000"/>
                                        <p:tgtEl>
                                          <p:spTgt spid="9"/>
                                        </p:tgtEl>
                                      </p:cBhvr>
                                    </p:animEffect>
                                    <p:anim calcmode="lin" valueType="num">
                                      <p:cBhvr>
                                        <p:cTn id="34" dur="1000" fill="hold"/>
                                        <p:tgtEl>
                                          <p:spTgt spid="9"/>
                                        </p:tgtEl>
                                        <p:attrNameLst>
                                          <p:attrName>ppt_x</p:attrName>
                                        </p:attrNameLst>
                                      </p:cBhvr>
                                      <p:tavLst>
                                        <p:tav tm="0">
                                          <p:val>
                                            <p:strVal val="#ppt_x"/>
                                          </p:val>
                                        </p:tav>
                                        <p:tav tm="100000">
                                          <p:val>
                                            <p:strVal val="#ppt_x"/>
                                          </p:val>
                                        </p:tav>
                                      </p:tavLst>
                                    </p:anim>
                                    <p:anim calcmode="lin" valueType="num">
                                      <p:cBhvr>
                                        <p:cTn id="3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fade">
                                      <p:cBhvr>
                                        <p:cTn id="40" dur="1000"/>
                                        <p:tgtEl>
                                          <p:spTgt spid="6"/>
                                        </p:tgtEl>
                                      </p:cBhvr>
                                    </p:animEffect>
                                    <p:anim calcmode="lin" valueType="num">
                                      <p:cBhvr>
                                        <p:cTn id="41" dur="1000" fill="hold"/>
                                        <p:tgtEl>
                                          <p:spTgt spid="6"/>
                                        </p:tgtEl>
                                        <p:attrNameLst>
                                          <p:attrName>ppt_x</p:attrName>
                                        </p:attrNameLst>
                                      </p:cBhvr>
                                      <p:tavLst>
                                        <p:tav tm="0">
                                          <p:val>
                                            <p:strVal val="#ppt_x"/>
                                          </p:val>
                                        </p:tav>
                                        <p:tav tm="100000">
                                          <p:val>
                                            <p:strVal val="#ppt_x"/>
                                          </p:val>
                                        </p:tav>
                                      </p:tavLst>
                                    </p:anim>
                                    <p:anim calcmode="lin" valueType="num">
                                      <p:cBhvr>
                                        <p:cTn id="42"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10" grpId="0" animBg="1"/>
      <p:bldP spid="7" grpId="0" animBg="1"/>
      <p:bldP spid="14" grpId="0" animBg="1"/>
      <p:bldP spid="6" grpId="0" animBg="1"/>
      <p:bldP spid="9"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69000"/>
            <a:lum/>
          </a:blip>
          <a:srcRect/>
          <a:tile tx="0" ty="0" sx="100000" sy="100000" flip="none" algn="tl"/>
        </a:blipFill>
        <a:effectLst/>
      </p:bgPr>
    </p:bg>
    <p:spTree>
      <p:nvGrpSpPr>
        <p:cNvPr id="1" name=""/>
        <p:cNvGrpSpPr/>
        <p:nvPr/>
      </p:nvGrpSpPr>
      <p:grpSpPr>
        <a:xfrm>
          <a:off x="0" y="0"/>
          <a:ext cx="0" cy="0"/>
          <a:chOff x="0" y="0"/>
          <a:chExt cx="0" cy="0"/>
        </a:xfrm>
      </p:grpSpPr>
      <p:sp>
        <p:nvSpPr>
          <p:cNvPr id="30" name="Round Same Side Corner Rectangle 29"/>
          <p:cNvSpPr/>
          <p:nvPr/>
        </p:nvSpPr>
        <p:spPr>
          <a:xfrm>
            <a:off x="259307" y="1296537"/>
            <a:ext cx="11682484" cy="5374942"/>
          </a:xfrm>
          <a:prstGeom prst="round2SameRect">
            <a:avLst>
              <a:gd name="adj1" fmla="val 0"/>
              <a:gd name="adj2" fmla="val 9117"/>
            </a:avLst>
          </a:prstGeom>
          <a:solidFill>
            <a:srgbClr val="36B907"/>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dirty="0"/>
          </a:p>
        </p:txBody>
      </p:sp>
      <p:sp>
        <p:nvSpPr>
          <p:cNvPr id="10" name="Round Same Side Corner Rectangle 9"/>
          <p:cNvSpPr/>
          <p:nvPr/>
        </p:nvSpPr>
        <p:spPr>
          <a:xfrm rot="10800000">
            <a:off x="259307" y="180453"/>
            <a:ext cx="11682484" cy="952312"/>
          </a:xfrm>
          <a:prstGeom prst="round2SameRect">
            <a:avLst>
              <a:gd name="adj1" fmla="val 0"/>
              <a:gd name="adj2" fmla="val 41080"/>
            </a:avLst>
          </a:prstGeom>
          <a:solidFill>
            <a:schemeClr val="accent2">
              <a:lumMod val="40000"/>
              <a:lumOff val="60000"/>
            </a:schemeClr>
          </a:solidFill>
          <a:ln w="3175">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dirty="0"/>
          </a:p>
        </p:txBody>
      </p:sp>
      <p:sp>
        <p:nvSpPr>
          <p:cNvPr id="7" name="Rounded Rectangle 6"/>
          <p:cNvSpPr/>
          <p:nvPr/>
        </p:nvSpPr>
        <p:spPr>
          <a:xfrm>
            <a:off x="873457" y="244910"/>
            <a:ext cx="10713491" cy="798285"/>
          </a:xfrm>
          <a:prstGeom prst="round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20000"/>
              </a:lnSpc>
            </a:pPr>
            <a:r>
              <a:rPr lang="fa-IR" sz="3200" b="1" dirty="0">
                <a:solidFill>
                  <a:schemeClr val="tx1"/>
                </a:solidFill>
                <a:cs typeface="B Titr" pitchFamily="2" charset="-78"/>
              </a:rPr>
              <a:t>ویژگی‌های مؤمن: </a:t>
            </a:r>
            <a:r>
              <a:rPr lang="fa-IR" sz="3200" b="1" dirty="0" smtClean="0">
                <a:solidFill>
                  <a:srgbClr val="0000CC"/>
                </a:solidFill>
                <a:cs typeface="B Titr" pitchFamily="2" charset="-78"/>
              </a:rPr>
              <a:t>3ـ </a:t>
            </a:r>
            <a:r>
              <a:rPr lang="fa-IR" sz="3200" b="1" dirty="0">
                <a:solidFill>
                  <a:srgbClr val="0000CC"/>
                </a:solidFill>
                <a:cs typeface="B Titr" pitchFamily="2" charset="-78"/>
              </a:rPr>
              <a:t>توکل و اعتماد به خدا</a:t>
            </a:r>
            <a:endParaRPr lang="fa-IR" sz="3200" b="1" dirty="0" smtClean="0">
              <a:solidFill>
                <a:srgbClr val="0000CC"/>
              </a:solidFill>
              <a:cs typeface="B Titr" pitchFamily="2" charset="-78"/>
            </a:endParaRPr>
          </a:p>
        </p:txBody>
      </p:sp>
      <p:sp>
        <p:nvSpPr>
          <p:cNvPr id="14" name="Rectangle 13"/>
          <p:cNvSpPr/>
          <p:nvPr/>
        </p:nvSpPr>
        <p:spPr>
          <a:xfrm>
            <a:off x="425003" y="1496490"/>
            <a:ext cx="11298425" cy="1384995"/>
          </a:xfrm>
          <a:prstGeom prst="rect">
            <a:avLst/>
          </a:prstGeom>
          <a:solidFill>
            <a:srgbClr val="FCFFE1"/>
          </a:solidFill>
          <a:ln w="44450">
            <a:solidFill>
              <a:srgbClr val="008000"/>
            </a:solidFill>
          </a:ln>
        </p:spPr>
        <p:txBody>
          <a:bodyPr wrap="square">
            <a:spAutoFit/>
          </a:bodyPr>
          <a:lstStyle/>
          <a:p>
            <a:pPr algn="just" rtl="1">
              <a:lnSpc>
                <a:spcPct val="120000"/>
              </a:lnSpc>
            </a:pPr>
            <a:r>
              <a:rPr lang="fa-IR" sz="2800" b="1" dirty="0" smtClean="0">
                <a:solidFill>
                  <a:srgbClr val="FF0000"/>
                </a:solidFill>
                <a:latin typeface="Traditional Arabic" panose="02020603050405020304" pitchFamily="18" charset="-78"/>
                <a:cs typeface="B Titr" panose="00000700000000000000" pitchFamily="2" charset="-78"/>
              </a:rPr>
              <a:t>مؤمنین متوکلند</a:t>
            </a:r>
            <a:endParaRPr lang="fa-IR" sz="2800" b="1" dirty="0">
              <a:solidFill>
                <a:srgbClr val="FF0000"/>
              </a:solidFill>
              <a:latin typeface="Traditional Arabic" panose="02020603050405020304" pitchFamily="18" charset="-78"/>
              <a:cs typeface="B Titr" panose="00000700000000000000" pitchFamily="2" charset="-78"/>
            </a:endParaRPr>
          </a:p>
          <a:p>
            <a:pPr algn="just" rtl="1">
              <a:lnSpc>
                <a:spcPct val="120000"/>
              </a:lnSpc>
            </a:pPr>
            <a:r>
              <a:rPr lang="fa-IR" sz="2000" b="1" spc="-100" dirty="0">
                <a:latin typeface="Traditional Arabic" panose="02020603050405020304" pitchFamily="18" charset="-78"/>
                <a:cs typeface="B Titr" panose="00000700000000000000" pitchFamily="2" charset="-78"/>
              </a:rPr>
              <a:t>خدای تبارک و تعالی </a:t>
            </a:r>
            <a:r>
              <a:rPr lang="fa-IR" sz="2000" b="1" spc="-100" dirty="0" smtClean="0">
                <a:latin typeface="Traditional Arabic" panose="02020603050405020304" pitchFamily="18" charset="-78"/>
                <a:cs typeface="B Titr" panose="00000700000000000000" pitchFamily="2" charset="-78"/>
              </a:rPr>
              <a:t>می </a:t>
            </a:r>
            <a:r>
              <a:rPr lang="fa-IR" sz="2000" b="1" spc="-100" dirty="0">
                <a:latin typeface="Traditional Arabic" panose="02020603050405020304" pitchFamily="18" charset="-78"/>
                <a:cs typeface="B Titr" panose="00000700000000000000" pitchFamily="2" charset="-78"/>
              </a:rPr>
              <a:t>فرماید: </a:t>
            </a:r>
            <a:r>
              <a:rPr lang="fa-IR" sz="2800" b="1" dirty="0">
                <a:solidFill>
                  <a:srgbClr val="0000CC"/>
                </a:solidFill>
                <a:latin typeface="Traditional Arabic" panose="02020603050405020304" pitchFamily="18" charset="-78"/>
                <a:cs typeface="B Titr" panose="00000700000000000000" pitchFamily="2" charset="-78"/>
              </a:rPr>
              <a:t>«وَ عَلَى اللَّهِ فَتَوَكَّلُوا إِنْ‏ كُنْتُمْ‏ </a:t>
            </a:r>
            <a:r>
              <a:rPr lang="fa-IR" sz="2800" b="1" dirty="0" smtClean="0">
                <a:solidFill>
                  <a:srgbClr val="0000CC"/>
                </a:solidFill>
                <a:latin typeface="Traditional Arabic" panose="02020603050405020304" pitchFamily="18" charset="-78"/>
                <a:cs typeface="B Titr" panose="00000700000000000000" pitchFamily="2" charset="-78"/>
              </a:rPr>
              <a:t>مُؤْمِنينَ»</a:t>
            </a:r>
            <a:r>
              <a:rPr lang="fa-IR" sz="2400" b="1" spc="-100" dirty="0" smtClean="0">
                <a:latin typeface="Traditional Arabic" panose="02020603050405020304" pitchFamily="18" charset="-78"/>
                <a:cs typeface="B Titr" panose="00000700000000000000" pitchFamily="2" charset="-78"/>
              </a:rPr>
              <a:t>‏ </a:t>
            </a:r>
            <a:r>
              <a:rPr lang="fa-IR" sz="2400" b="1" spc="-100" dirty="0">
                <a:latin typeface="Traditional Arabic" panose="02020603050405020304" pitchFamily="18" charset="-78"/>
                <a:cs typeface="B Titr" panose="00000700000000000000" pitchFamily="2" charset="-78"/>
              </a:rPr>
              <a:t>(مائده: 23</a:t>
            </a:r>
            <a:r>
              <a:rPr lang="fa-IR" sz="2400" b="1" spc="-100" dirty="0" smtClean="0">
                <a:latin typeface="Traditional Arabic" panose="02020603050405020304" pitchFamily="18" charset="-78"/>
                <a:cs typeface="B Titr" panose="00000700000000000000" pitchFamily="2" charset="-78"/>
              </a:rPr>
              <a:t>)؛</a:t>
            </a:r>
            <a:endParaRPr lang="fa-IR" sz="2000" b="1" spc="-100" dirty="0" smtClean="0">
              <a:latin typeface="Traditional Arabic" panose="02020603050405020304" pitchFamily="18" charset="-78"/>
              <a:cs typeface="B Titr" panose="00000700000000000000" pitchFamily="2" charset="-78"/>
            </a:endParaRPr>
          </a:p>
          <a:p>
            <a:pPr algn="just" rtl="1">
              <a:lnSpc>
                <a:spcPct val="120000"/>
              </a:lnSpc>
            </a:pPr>
            <a:endParaRPr lang="fa-IR" sz="1400" b="1" spc="-100" dirty="0">
              <a:latin typeface="Traditional Arabic" panose="02020603050405020304" pitchFamily="18" charset="-78"/>
              <a:cs typeface="B Titr" panose="00000700000000000000" pitchFamily="2" charset="-78"/>
            </a:endParaRPr>
          </a:p>
        </p:txBody>
      </p:sp>
      <p:sp>
        <p:nvSpPr>
          <p:cNvPr id="9" name="Rectangle 8"/>
          <p:cNvSpPr/>
          <p:nvPr/>
        </p:nvSpPr>
        <p:spPr>
          <a:xfrm>
            <a:off x="425003" y="3062232"/>
            <a:ext cx="11298425" cy="3093154"/>
          </a:xfrm>
          <a:prstGeom prst="rect">
            <a:avLst/>
          </a:prstGeom>
          <a:solidFill>
            <a:srgbClr val="FCFFE1"/>
          </a:solidFill>
          <a:ln w="44450">
            <a:solidFill>
              <a:srgbClr val="008000"/>
            </a:solidFill>
          </a:ln>
        </p:spPr>
        <p:txBody>
          <a:bodyPr wrap="square">
            <a:spAutoFit/>
          </a:bodyPr>
          <a:lstStyle/>
          <a:p>
            <a:pPr algn="just" rtl="1">
              <a:lnSpc>
                <a:spcPct val="150000"/>
              </a:lnSpc>
            </a:pPr>
            <a:r>
              <a:rPr lang="fa-IR" sz="2800" b="1" dirty="0" smtClean="0">
                <a:solidFill>
                  <a:srgbClr val="FF0000"/>
                </a:solidFill>
                <a:latin typeface="Traditional Arabic" panose="02020603050405020304" pitchFamily="18" charset="-78"/>
                <a:cs typeface="B Titr" panose="00000700000000000000" pitchFamily="2" charset="-78"/>
              </a:rPr>
              <a:t>نشانه </a:t>
            </a:r>
            <a:r>
              <a:rPr lang="fa-IR" sz="2800" b="1" dirty="0">
                <a:solidFill>
                  <a:srgbClr val="FF0000"/>
                </a:solidFill>
                <a:latin typeface="Traditional Arabic" panose="02020603050405020304" pitchFamily="18" charset="-78"/>
                <a:cs typeface="B Titr" panose="00000700000000000000" pitchFamily="2" charset="-78"/>
              </a:rPr>
              <a:t>مؤمن واقعی توکل علی الله </a:t>
            </a:r>
            <a:r>
              <a:rPr lang="fa-IR" sz="2800" b="1" dirty="0" smtClean="0">
                <a:solidFill>
                  <a:srgbClr val="FF0000"/>
                </a:solidFill>
                <a:latin typeface="Traditional Arabic" panose="02020603050405020304" pitchFamily="18" charset="-78"/>
                <a:cs typeface="B Titr" panose="00000700000000000000" pitchFamily="2" charset="-78"/>
              </a:rPr>
              <a:t>است</a:t>
            </a:r>
          </a:p>
          <a:p>
            <a:pPr algn="just" rtl="1">
              <a:lnSpc>
                <a:spcPct val="150000"/>
              </a:lnSpc>
            </a:pPr>
            <a:r>
              <a:rPr lang="fa-IR" sz="2200" b="1" dirty="0" smtClean="0">
                <a:latin typeface="Traditional Arabic" panose="02020603050405020304" pitchFamily="18" charset="-78"/>
                <a:cs typeface="B Titr" panose="00000700000000000000" pitchFamily="2" charset="-78"/>
              </a:rPr>
              <a:t>از آنجا که تکیه به خدا تکیه به مالک همه قدرت ها است، رسول خدا (صلی الله علیه و آله و سلم) فرمود:‏ </a:t>
            </a:r>
          </a:p>
          <a:p>
            <a:pPr algn="just" rtl="1">
              <a:lnSpc>
                <a:spcPct val="150000"/>
              </a:lnSpc>
            </a:pPr>
            <a:r>
              <a:rPr lang="fa-IR" sz="2800" b="1" dirty="0" smtClean="0">
                <a:latin typeface="Traditional Arabic" panose="02020603050405020304" pitchFamily="18" charset="-78"/>
                <a:cs typeface="B Titr" panose="00000700000000000000" pitchFamily="2" charset="-78"/>
              </a:rPr>
              <a:t>«</a:t>
            </a:r>
            <a:r>
              <a:rPr lang="fa-IR" sz="2800" b="1" dirty="0" smtClean="0">
                <a:solidFill>
                  <a:srgbClr val="0000CC"/>
                </a:solidFill>
                <a:latin typeface="Traditional Arabic" panose="02020603050405020304" pitchFamily="18" charset="-78"/>
                <a:cs typeface="B Titr" panose="00000700000000000000" pitchFamily="2" charset="-78"/>
              </a:rPr>
              <a:t>مَنْ أَحَبَّ أَنْ يَكُونَ أَقْوَى النَّاسِ فَلْيَتَوَكَّلْ عَلَى اللَّهِ تَعَالَى»</a:t>
            </a:r>
            <a:r>
              <a:rPr lang="fa-IR" sz="2800" b="1" dirty="0" smtClean="0">
                <a:latin typeface="Traditional Arabic" panose="02020603050405020304" pitchFamily="18" charset="-78"/>
                <a:cs typeface="B Titr" panose="00000700000000000000" pitchFamily="2" charset="-78"/>
              </a:rPr>
              <a:t>؛ </a:t>
            </a:r>
          </a:p>
          <a:p>
            <a:pPr algn="just" rtl="1">
              <a:lnSpc>
                <a:spcPct val="150000"/>
              </a:lnSpc>
            </a:pPr>
            <a:r>
              <a:rPr lang="fa-IR" sz="2400" b="1" dirty="0" smtClean="0">
                <a:latin typeface="Traditional Arabic" panose="02020603050405020304" pitchFamily="18" charset="-78"/>
                <a:cs typeface="B Titr" panose="00000700000000000000" pitchFamily="2" charset="-78"/>
              </a:rPr>
              <a:t>امام باقر(علیه السلام) </a:t>
            </a:r>
            <a:r>
              <a:rPr lang="fa-IR" sz="2400" b="1" dirty="0">
                <a:latin typeface="Traditional Arabic" panose="02020603050405020304" pitchFamily="18" charset="-78"/>
                <a:cs typeface="B Titr" panose="00000700000000000000" pitchFamily="2" charset="-78"/>
              </a:rPr>
              <a:t>هم فرمود:‏ </a:t>
            </a:r>
            <a:endParaRPr lang="fa-IR" sz="2400" b="1" dirty="0" smtClean="0">
              <a:latin typeface="Traditional Arabic" panose="02020603050405020304" pitchFamily="18" charset="-78"/>
              <a:cs typeface="B Titr" panose="00000700000000000000" pitchFamily="2" charset="-78"/>
            </a:endParaRPr>
          </a:p>
          <a:p>
            <a:pPr algn="just" rtl="1">
              <a:lnSpc>
                <a:spcPct val="150000"/>
              </a:lnSpc>
            </a:pPr>
            <a:r>
              <a:rPr lang="fa-IR" sz="2800" b="1" dirty="0" smtClean="0">
                <a:latin typeface="Traditional Arabic" panose="02020603050405020304" pitchFamily="18" charset="-78"/>
                <a:cs typeface="B Titr" panose="00000700000000000000" pitchFamily="2" charset="-78"/>
              </a:rPr>
              <a:t>«</a:t>
            </a:r>
            <a:r>
              <a:rPr lang="fa-IR" sz="2800" b="1" dirty="0">
                <a:solidFill>
                  <a:srgbClr val="0000CC"/>
                </a:solidFill>
                <a:latin typeface="Traditional Arabic" panose="02020603050405020304" pitchFamily="18" charset="-78"/>
                <a:cs typeface="B Titr" panose="00000700000000000000" pitchFamily="2" charset="-78"/>
              </a:rPr>
              <a:t>مَنْ‏ تَوَكَّلَ‏ عَلَى اللَّهِ لَا يُغْلَبُ وَ مَنِ اعْتَصَمَ بِاللَّهِ لَا </a:t>
            </a:r>
            <a:r>
              <a:rPr lang="fa-IR" sz="2800" b="1" dirty="0" smtClean="0">
                <a:solidFill>
                  <a:srgbClr val="0000CC"/>
                </a:solidFill>
                <a:latin typeface="Traditional Arabic" panose="02020603050405020304" pitchFamily="18" charset="-78"/>
                <a:cs typeface="B Titr" panose="00000700000000000000" pitchFamily="2" charset="-78"/>
              </a:rPr>
              <a:t>يُهْزَمُ»</a:t>
            </a:r>
            <a:r>
              <a:rPr lang="fa-IR" sz="2800" b="1" dirty="0" smtClean="0">
                <a:latin typeface="Traditional Arabic" panose="02020603050405020304" pitchFamily="18" charset="-78"/>
                <a:cs typeface="B Titr" panose="00000700000000000000" pitchFamily="2" charset="-78"/>
              </a:rPr>
              <a:t>؛  </a:t>
            </a:r>
            <a:endParaRPr lang="fa-IR" sz="2800" b="1" dirty="0">
              <a:latin typeface="Traditional Arabic" panose="02020603050405020304" pitchFamily="18" charset="-78"/>
              <a:cs typeface="B Titr" panose="00000700000000000000" pitchFamily="2" charset="-78"/>
            </a:endParaRPr>
          </a:p>
        </p:txBody>
      </p:sp>
    </p:spTree>
    <p:extLst>
      <p:ext uri="{BB962C8B-B14F-4D97-AF65-F5344CB8AC3E}">
        <p14:creationId xmlns:p14="http://schemas.microsoft.com/office/powerpoint/2010/main" val="3676573877"/>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1000"/>
                                        <p:tgtEl>
                                          <p:spTgt spid="30"/>
                                        </p:tgtEl>
                                      </p:cBhvr>
                                    </p:animEffect>
                                    <p:anim calcmode="lin" valueType="num">
                                      <p:cBhvr>
                                        <p:cTn id="20" dur="1000" fill="hold"/>
                                        <p:tgtEl>
                                          <p:spTgt spid="30"/>
                                        </p:tgtEl>
                                        <p:attrNameLst>
                                          <p:attrName>ppt_x</p:attrName>
                                        </p:attrNameLst>
                                      </p:cBhvr>
                                      <p:tavLst>
                                        <p:tav tm="0">
                                          <p:val>
                                            <p:strVal val="#ppt_x"/>
                                          </p:val>
                                        </p:tav>
                                        <p:tav tm="100000">
                                          <p:val>
                                            <p:strVal val="#ppt_x"/>
                                          </p:val>
                                        </p:tav>
                                      </p:tavLst>
                                    </p:anim>
                                    <p:anim calcmode="lin" valueType="num">
                                      <p:cBhvr>
                                        <p:cTn id="21"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1000"/>
                                        <p:tgtEl>
                                          <p:spTgt spid="14"/>
                                        </p:tgtEl>
                                      </p:cBhvr>
                                    </p:animEffect>
                                    <p:anim calcmode="lin" valueType="num">
                                      <p:cBhvr>
                                        <p:cTn id="27" dur="1000" fill="hold"/>
                                        <p:tgtEl>
                                          <p:spTgt spid="14"/>
                                        </p:tgtEl>
                                        <p:attrNameLst>
                                          <p:attrName>ppt_x</p:attrName>
                                        </p:attrNameLst>
                                      </p:cBhvr>
                                      <p:tavLst>
                                        <p:tav tm="0">
                                          <p:val>
                                            <p:strVal val="#ppt_x"/>
                                          </p:val>
                                        </p:tav>
                                        <p:tav tm="100000">
                                          <p:val>
                                            <p:strVal val="#ppt_x"/>
                                          </p:val>
                                        </p:tav>
                                      </p:tavLst>
                                    </p:anim>
                                    <p:anim calcmode="lin" valueType="num">
                                      <p:cBhvr>
                                        <p:cTn id="28"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1000"/>
                                        <p:tgtEl>
                                          <p:spTgt spid="9"/>
                                        </p:tgtEl>
                                      </p:cBhvr>
                                    </p:animEffect>
                                    <p:anim calcmode="lin" valueType="num">
                                      <p:cBhvr>
                                        <p:cTn id="34" dur="1000" fill="hold"/>
                                        <p:tgtEl>
                                          <p:spTgt spid="9"/>
                                        </p:tgtEl>
                                        <p:attrNameLst>
                                          <p:attrName>ppt_x</p:attrName>
                                        </p:attrNameLst>
                                      </p:cBhvr>
                                      <p:tavLst>
                                        <p:tav tm="0">
                                          <p:val>
                                            <p:strVal val="#ppt_x"/>
                                          </p:val>
                                        </p:tav>
                                        <p:tav tm="100000">
                                          <p:val>
                                            <p:strVal val="#ppt_x"/>
                                          </p:val>
                                        </p:tav>
                                      </p:tavLst>
                                    </p:anim>
                                    <p:anim calcmode="lin" valueType="num">
                                      <p:cBhvr>
                                        <p:cTn id="3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10" grpId="0" animBg="1"/>
      <p:bldP spid="7" grpId="0" animBg="1"/>
      <p:bldP spid="14" grpId="0" animBg="1"/>
      <p:bldP spid="9"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69000"/>
            <a:lum/>
          </a:blip>
          <a:srcRect/>
          <a:tile tx="0" ty="0" sx="100000" sy="100000" flip="none" algn="tl"/>
        </a:blipFill>
        <a:effectLst/>
      </p:bgPr>
    </p:bg>
    <p:spTree>
      <p:nvGrpSpPr>
        <p:cNvPr id="1" name=""/>
        <p:cNvGrpSpPr/>
        <p:nvPr/>
      </p:nvGrpSpPr>
      <p:grpSpPr>
        <a:xfrm>
          <a:off x="0" y="0"/>
          <a:ext cx="0" cy="0"/>
          <a:chOff x="0" y="0"/>
          <a:chExt cx="0" cy="0"/>
        </a:xfrm>
      </p:grpSpPr>
      <p:sp>
        <p:nvSpPr>
          <p:cNvPr id="30" name="Round Same Side Corner Rectangle 29"/>
          <p:cNvSpPr/>
          <p:nvPr/>
        </p:nvSpPr>
        <p:spPr>
          <a:xfrm>
            <a:off x="259307" y="1296537"/>
            <a:ext cx="11682484" cy="5374942"/>
          </a:xfrm>
          <a:prstGeom prst="round2SameRect">
            <a:avLst>
              <a:gd name="adj1" fmla="val 0"/>
              <a:gd name="adj2" fmla="val 9117"/>
            </a:avLst>
          </a:prstGeom>
          <a:solidFill>
            <a:srgbClr val="36B907"/>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dirty="0"/>
          </a:p>
        </p:txBody>
      </p:sp>
      <p:sp>
        <p:nvSpPr>
          <p:cNvPr id="10" name="Round Same Side Corner Rectangle 9"/>
          <p:cNvSpPr/>
          <p:nvPr/>
        </p:nvSpPr>
        <p:spPr>
          <a:xfrm rot="10800000">
            <a:off x="259307" y="109184"/>
            <a:ext cx="11682484" cy="1132765"/>
          </a:xfrm>
          <a:prstGeom prst="round2SameRect">
            <a:avLst>
              <a:gd name="adj1" fmla="val 0"/>
              <a:gd name="adj2" fmla="val 41080"/>
            </a:avLst>
          </a:prstGeom>
          <a:solidFill>
            <a:schemeClr val="accent2">
              <a:lumMod val="40000"/>
              <a:lumOff val="60000"/>
            </a:schemeClr>
          </a:solidFill>
          <a:ln w="3175">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dirty="0"/>
          </a:p>
        </p:txBody>
      </p:sp>
      <p:sp>
        <p:nvSpPr>
          <p:cNvPr id="7" name="Rounded Rectangle 6"/>
          <p:cNvSpPr/>
          <p:nvPr/>
        </p:nvSpPr>
        <p:spPr>
          <a:xfrm>
            <a:off x="903249" y="234176"/>
            <a:ext cx="10203366" cy="881282"/>
          </a:xfrm>
          <a:prstGeom prst="round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3200" b="1" dirty="0">
                <a:solidFill>
                  <a:schemeClr val="tx1"/>
                </a:solidFill>
                <a:cs typeface="B Titr" pitchFamily="2" charset="-78"/>
              </a:rPr>
              <a:t>ویژگی‌های مؤمن</a:t>
            </a:r>
            <a:r>
              <a:rPr lang="fa-IR" sz="3200" b="1" dirty="0" smtClean="0">
                <a:solidFill>
                  <a:schemeClr val="tx1"/>
                </a:solidFill>
                <a:cs typeface="B Titr" pitchFamily="2" charset="-78"/>
              </a:rPr>
              <a:t>: </a:t>
            </a:r>
            <a:r>
              <a:rPr lang="fa-IR" sz="2800" b="1" dirty="0" smtClean="0">
                <a:solidFill>
                  <a:srgbClr val="0000CC"/>
                </a:solidFill>
                <a:cs typeface="B Titr" pitchFamily="2" charset="-78"/>
              </a:rPr>
              <a:t>4ـ </a:t>
            </a:r>
            <a:r>
              <a:rPr lang="fa-IR" sz="2800" b="1" dirty="0">
                <a:solidFill>
                  <a:srgbClr val="0000CC"/>
                </a:solidFill>
                <a:cs typeface="B Titr" pitchFamily="2" charset="-78"/>
              </a:rPr>
              <a:t>ایمان و التزام به </a:t>
            </a:r>
            <a:r>
              <a:rPr lang="fa-IR" sz="2800" b="1" dirty="0" smtClean="0">
                <a:solidFill>
                  <a:srgbClr val="0000CC"/>
                </a:solidFill>
                <a:cs typeface="B Titr" pitchFamily="2" charset="-78"/>
              </a:rPr>
              <a:t>همة </a:t>
            </a:r>
            <a:r>
              <a:rPr lang="fa-IR" sz="2800" b="1" dirty="0">
                <a:solidFill>
                  <a:srgbClr val="0000CC"/>
                </a:solidFill>
                <a:cs typeface="B Titr" pitchFamily="2" charset="-78"/>
              </a:rPr>
              <a:t>ابعاد دین</a:t>
            </a:r>
            <a:r>
              <a:rPr lang="fa-IR" sz="2400" b="1" dirty="0">
                <a:solidFill>
                  <a:srgbClr val="0000CC"/>
                </a:solidFill>
                <a:cs typeface="B Titr" pitchFamily="2" charset="-78"/>
              </a:rPr>
              <a:t> </a:t>
            </a:r>
            <a:r>
              <a:rPr lang="fa-IR" sz="2000" b="1" dirty="0">
                <a:solidFill>
                  <a:srgbClr val="0000CC"/>
                </a:solidFill>
                <a:cs typeface="B Titr" pitchFamily="2" charset="-78"/>
              </a:rPr>
              <a:t>(نؤمن ببعض و نکفر ببعض نباشد)</a:t>
            </a:r>
            <a:endParaRPr lang="fa-IR" sz="2000" b="1" dirty="0" smtClean="0">
              <a:solidFill>
                <a:srgbClr val="0000CC"/>
              </a:solidFill>
              <a:cs typeface="B Titr" pitchFamily="2" charset="-78"/>
            </a:endParaRPr>
          </a:p>
        </p:txBody>
      </p:sp>
      <p:sp>
        <p:nvSpPr>
          <p:cNvPr id="14" name="Rectangle 13"/>
          <p:cNvSpPr/>
          <p:nvPr/>
        </p:nvSpPr>
        <p:spPr>
          <a:xfrm>
            <a:off x="457201" y="4209101"/>
            <a:ext cx="11318487" cy="2289858"/>
          </a:xfrm>
          <a:prstGeom prst="rect">
            <a:avLst/>
          </a:prstGeom>
          <a:solidFill>
            <a:srgbClr val="FCFFE1"/>
          </a:solidFill>
          <a:ln w="44450">
            <a:solidFill>
              <a:srgbClr val="008000"/>
            </a:solidFill>
          </a:ln>
        </p:spPr>
        <p:txBody>
          <a:bodyPr wrap="square">
            <a:spAutoFit/>
          </a:bodyPr>
          <a:lstStyle/>
          <a:p>
            <a:pPr algn="just" rtl="1">
              <a:lnSpc>
                <a:spcPct val="120000"/>
              </a:lnSpc>
            </a:pPr>
            <a:r>
              <a:rPr lang="fa-IR" sz="2800" b="1" dirty="0" smtClean="0">
                <a:solidFill>
                  <a:srgbClr val="FF0000"/>
                </a:solidFill>
                <a:latin typeface="Traditional Arabic" panose="02020603050405020304" pitchFamily="18" charset="-78"/>
                <a:cs typeface="B Titr" panose="00000700000000000000" pitchFamily="2" charset="-78"/>
              </a:rPr>
              <a:t>کافران حقیقی </a:t>
            </a:r>
            <a:endParaRPr lang="fa-IR" sz="2800" b="1" dirty="0">
              <a:solidFill>
                <a:srgbClr val="FF0000"/>
              </a:solidFill>
              <a:latin typeface="Traditional Arabic" panose="02020603050405020304" pitchFamily="18" charset="-78"/>
              <a:cs typeface="B Titr" panose="00000700000000000000" pitchFamily="2" charset="-78"/>
            </a:endParaRPr>
          </a:p>
          <a:p>
            <a:pPr algn="just" rtl="1">
              <a:lnSpc>
                <a:spcPct val="120000"/>
              </a:lnSpc>
            </a:pPr>
            <a:r>
              <a:rPr lang="fa-IR" sz="2100" b="1" spc="-100" dirty="0">
                <a:latin typeface="Traditional Arabic" panose="02020603050405020304" pitchFamily="18" charset="-78"/>
                <a:cs typeface="B Titr" panose="00000700000000000000" pitchFamily="2" charset="-78"/>
              </a:rPr>
              <a:t>خدای تبارک و تعالی می فرماید: </a:t>
            </a:r>
            <a:endParaRPr lang="fa-IR" sz="2100" b="1" spc="-100" dirty="0" smtClean="0">
              <a:latin typeface="Traditional Arabic" panose="02020603050405020304" pitchFamily="18" charset="-78"/>
              <a:cs typeface="B Titr" panose="00000700000000000000" pitchFamily="2" charset="-78"/>
            </a:endParaRPr>
          </a:p>
          <a:p>
            <a:pPr algn="just" rtl="1">
              <a:lnSpc>
                <a:spcPct val="120000"/>
              </a:lnSpc>
            </a:pPr>
            <a:r>
              <a:rPr lang="fa-IR" sz="2800" b="1" spc="-100" dirty="0" smtClean="0">
                <a:latin typeface="Traditional Arabic" panose="02020603050405020304" pitchFamily="18" charset="-78"/>
                <a:cs typeface="B Titr" panose="00000700000000000000" pitchFamily="2" charset="-78"/>
              </a:rPr>
              <a:t>«</a:t>
            </a:r>
            <a:r>
              <a:rPr lang="fa-IR" sz="2800" b="1" dirty="0">
                <a:solidFill>
                  <a:srgbClr val="0000CC"/>
                </a:solidFill>
                <a:latin typeface="Traditional Arabic" panose="02020603050405020304" pitchFamily="18" charset="-78"/>
                <a:cs typeface="B Titr" panose="00000700000000000000" pitchFamily="2" charset="-78"/>
              </a:rPr>
              <a:t>إِنَّ الَّذينَ يَكْفُرُونَ بِاللَّهِ وَ رُسُلِهِ ... وَ يَقُولُونَ نُؤْمِنُ بِبَعْضٍ وَ نَكْفُرُ بِبَعْضٍ وَ يُريدُونَ أَنْ يَتَّخِذُوا بَيْنَ ذلِكَ </a:t>
            </a:r>
            <a:r>
              <a:rPr lang="fa-IR" sz="2800" b="1" dirty="0" smtClean="0">
                <a:solidFill>
                  <a:srgbClr val="0000CC"/>
                </a:solidFill>
                <a:latin typeface="Traditional Arabic" panose="02020603050405020304" pitchFamily="18" charset="-78"/>
                <a:cs typeface="B Titr" panose="00000700000000000000" pitchFamily="2" charset="-78"/>
              </a:rPr>
              <a:t>سَبيل</a:t>
            </a:r>
            <a:r>
              <a:rPr lang="fa-IR" sz="2800" b="1" spc="-100" dirty="0" smtClean="0">
                <a:latin typeface="Traditional Arabic" panose="02020603050405020304" pitchFamily="18" charset="-78"/>
                <a:cs typeface="B Titr" panose="00000700000000000000" pitchFamily="2" charset="-78"/>
              </a:rPr>
              <a:t>اً» « </a:t>
            </a:r>
            <a:r>
              <a:rPr lang="fa-IR" sz="2800" b="1" dirty="0">
                <a:solidFill>
                  <a:srgbClr val="0000CC"/>
                </a:solidFill>
                <a:latin typeface="Traditional Arabic" panose="02020603050405020304" pitchFamily="18" charset="-78"/>
                <a:cs typeface="B Titr" panose="00000700000000000000" pitchFamily="2" charset="-78"/>
              </a:rPr>
              <a:t>أُولئِكَ هُمُ الْكافِرُونَ حَقًّا وَ أَعْتَدْنا لِلْكافِرينَ عَذاباً </a:t>
            </a:r>
            <a:r>
              <a:rPr lang="fa-IR" sz="2800" b="1" dirty="0" smtClean="0">
                <a:solidFill>
                  <a:srgbClr val="0000CC"/>
                </a:solidFill>
                <a:latin typeface="Traditional Arabic" panose="02020603050405020304" pitchFamily="18" charset="-78"/>
                <a:cs typeface="B Titr" panose="00000700000000000000" pitchFamily="2" charset="-78"/>
              </a:rPr>
              <a:t>مُهيناً» </a:t>
            </a:r>
            <a:r>
              <a:rPr lang="fa-IR" sz="1600" b="1" spc="-100" dirty="0">
                <a:latin typeface="Traditional Arabic" panose="02020603050405020304" pitchFamily="18" charset="-78"/>
                <a:cs typeface="B Titr" panose="00000700000000000000" pitchFamily="2" charset="-78"/>
              </a:rPr>
              <a:t>(نساء: 151- 152)؛ </a:t>
            </a:r>
            <a:endParaRPr lang="fa-IR" sz="1600" b="1" spc="-100" dirty="0" smtClean="0">
              <a:latin typeface="Traditional Arabic" panose="02020603050405020304" pitchFamily="18" charset="-78"/>
              <a:cs typeface="B Titr" panose="00000700000000000000" pitchFamily="2" charset="-78"/>
            </a:endParaRPr>
          </a:p>
          <a:p>
            <a:pPr algn="just" rtl="1">
              <a:lnSpc>
                <a:spcPct val="120000"/>
              </a:lnSpc>
            </a:pPr>
            <a:endParaRPr lang="fa-IR" sz="1400" b="1" spc="-100" dirty="0">
              <a:latin typeface="Traditional Arabic" panose="02020603050405020304" pitchFamily="18" charset="-78"/>
              <a:cs typeface="B Titr" panose="00000700000000000000" pitchFamily="2" charset="-78"/>
            </a:endParaRPr>
          </a:p>
        </p:txBody>
      </p:sp>
      <p:sp>
        <p:nvSpPr>
          <p:cNvPr id="9" name="Rectangle 8"/>
          <p:cNvSpPr/>
          <p:nvPr/>
        </p:nvSpPr>
        <p:spPr>
          <a:xfrm>
            <a:off x="457201" y="1598657"/>
            <a:ext cx="11318488" cy="2382191"/>
          </a:xfrm>
          <a:prstGeom prst="rect">
            <a:avLst/>
          </a:prstGeom>
          <a:solidFill>
            <a:srgbClr val="FCFFE1"/>
          </a:solidFill>
          <a:ln w="44450">
            <a:solidFill>
              <a:srgbClr val="008000"/>
            </a:solidFill>
          </a:ln>
        </p:spPr>
        <p:txBody>
          <a:bodyPr wrap="square">
            <a:spAutoFit/>
          </a:bodyPr>
          <a:lstStyle/>
          <a:p>
            <a:pPr algn="just" rtl="1">
              <a:lnSpc>
                <a:spcPct val="120000"/>
              </a:lnSpc>
            </a:pPr>
            <a:r>
              <a:rPr lang="fa-IR" sz="2800" b="1" dirty="0" smtClean="0">
                <a:solidFill>
                  <a:srgbClr val="FF0000"/>
                </a:solidFill>
                <a:latin typeface="Traditional Arabic" panose="02020603050405020304" pitchFamily="18" charset="-78"/>
                <a:cs typeface="B Titr" panose="00000700000000000000" pitchFamily="2" charset="-78"/>
              </a:rPr>
              <a:t>خواری در دنیا و عذاب در آخرت</a:t>
            </a:r>
          </a:p>
          <a:p>
            <a:pPr algn="just" rtl="1">
              <a:lnSpc>
                <a:spcPct val="120000"/>
              </a:lnSpc>
            </a:pPr>
            <a:r>
              <a:rPr lang="fa-IR" sz="2000" b="1" dirty="0">
                <a:latin typeface="Traditional Arabic" panose="02020603050405020304" pitchFamily="18" charset="-78"/>
                <a:cs typeface="B Titr" panose="00000700000000000000" pitchFamily="2" charset="-78"/>
              </a:rPr>
              <a:t>خدای تبارک و تعالی همچنین می  فرماید:</a:t>
            </a:r>
          </a:p>
          <a:p>
            <a:pPr algn="just" rtl="1">
              <a:lnSpc>
                <a:spcPct val="120000"/>
              </a:lnSpc>
            </a:pPr>
            <a:r>
              <a:rPr lang="fa-IR" sz="2800" b="1" dirty="0" smtClean="0">
                <a:solidFill>
                  <a:srgbClr val="0000CC"/>
                </a:solidFill>
                <a:latin typeface="Traditional Arabic" panose="02020603050405020304" pitchFamily="18" charset="-78"/>
                <a:cs typeface="B Titr" panose="00000700000000000000" pitchFamily="2" charset="-78"/>
              </a:rPr>
              <a:t>«أَفَتُؤْمِنُونَ </a:t>
            </a:r>
            <a:r>
              <a:rPr lang="fa-IR" sz="2800" b="1" dirty="0">
                <a:solidFill>
                  <a:srgbClr val="0000CC"/>
                </a:solidFill>
                <a:latin typeface="Traditional Arabic" panose="02020603050405020304" pitchFamily="18" charset="-78"/>
                <a:cs typeface="B Titr" panose="00000700000000000000" pitchFamily="2" charset="-78"/>
              </a:rPr>
              <a:t>بِبَعْضِ‏ الْكِتابِ وَ تَكْفُرُونَ بِبَعْضٍ‏ فَما جَزاءُ مَنْ يَفْعَلُ ذلِكَ مِنْكُمْ إِلاَّ خِزْيٌ فِي الْحَياةِ الدُّنْيا وَ يَوْمَ الْقِيامَةِ يُرَدُّونَ إِلى‏ أَشَدِّ الْعَذابِ وَ مَا اللَّهُ بِغافِلٍ عَمَّا </a:t>
            </a:r>
            <a:r>
              <a:rPr lang="fa-IR" sz="2800" b="1" dirty="0" smtClean="0">
                <a:solidFill>
                  <a:srgbClr val="0000CC"/>
                </a:solidFill>
                <a:latin typeface="Traditional Arabic" panose="02020603050405020304" pitchFamily="18" charset="-78"/>
                <a:cs typeface="B Titr" panose="00000700000000000000" pitchFamily="2" charset="-78"/>
              </a:rPr>
              <a:t>تَعْمَلُونَ» </a:t>
            </a:r>
            <a:r>
              <a:rPr lang="fa-IR" sz="2000" b="1" dirty="0">
                <a:latin typeface="Traditional Arabic" panose="02020603050405020304" pitchFamily="18" charset="-78"/>
                <a:cs typeface="B Titr" panose="00000700000000000000" pitchFamily="2" charset="-78"/>
              </a:rPr>
              <a:t>(بقره: 85</a:t>
            </a:r>
            <a:r>
              <a:rPr lang="fa-IR" sz="2000" b="1" dirty="0" smtClean="0">
                <a:latin typeface="Traditional Arabic" panose="02020603050405020304" pitchFamily="18" charset="-78"/>
                <a:cs typeface="B Titr" panose="00000700000000000000" pitchFamily="2" charset="-78"/>
              </a:rPr>
              <a:t>)؛</a:t>
            </a:r>
          </a:p>
          <a:p>
            <a:pPr algn="just" rtl="1">
              <a:lnSpc>
                <a:spcPct val="120000"/>
              </a:lnSpc>
            </a:pPr>
            <a:r>
              <a:rPr lang="fa-IR" sz="2000" b="1" dirty="0" smtClean="0">
                <a:latin typeface="Traditional Arabic" panose="02020603050405020304" pitchFamily="18" charset="-78"/>
                <a:cs typeface="B Titr" panose="00000700000000000000" pitchFamily="2" charset="-78"/>
              </a:rPr>
              <a:t> </a:t>
            </a:r>
            <a:endParaRPr lang="fa-IR" sz="2000" b="1" dirty="0">
              <a:latin typeface="Traditional Arabic" panose="02020603050405020304" pitchFamily="18" charset="-78"/>
              <a:cs typeface="B Titr" panose="00000700000000000000" pitchFamily="2" charset="-78"/>
            </a:endParaRPr>
          </a:p>
        </p:txBody>
      </p:sp>
    </p:spTree>
    <p:extLst>
      <p:ext uri="{BB962C8B-B14F-4D97-AF65-F5344CB8AC3E}">
        <p14:creationId xmlns:p14="http://schemas.microsoft.com/office/powerpoint/2010/main" val="2032637787"/>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1000"/>
                                        <p:tgtEl>
                                          <p:spTgt spid="30"/>
                                        </p:tgtEl>
                                      </p:cBhvr>
                                    </p:animEffect>
                                    <p:anim calcmode="lin" valueType="num">
                                      <p:cBhvr>
                                        <p:cTn id="20" dur="1000" fill="hold"/>
                                        <p:tgtEl>
                                          <p:spTgt spid="30"/>
                                        </p:tgtEl>
                                        <p:attrNameLst>
                                          <p:attrName>ppt_x</p:attrName>
                                        </p:attrNameLst>
                                      </p:cBhvr>
                                      <p:tavLst>
                                        <p:tav tm="0">
                                          <p:val>
                                            <p:strVal val="#ppt_x"/>
                                          </p:val>
                                        </p:tav>
                                        <p:tav tm="100000">
                                          <p:val>
                                            <p:strVal val="#ppt_x"/>
                                          </p:val>
                                        </p:tav>
                                      </p:tavLst>
                                    </p:anim>
                                    <p:anim calcmode="lin" valueType="num">
                                      <p:cBhvr>
                                        <p:cTn id="21"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1000"/>
                                        <p:tgtEl>
                                          <p:spTgt spid="9"/>
                                        </p:tgtEl>
                                      </p:cBhvr>
                                    </p:animEffect>
                                    <p:anim calcmode="lin" valueType="num">
                                      <p:cBhvr>
                                        <p:cTn id="27" dur="1000" fill="hold"/>
                                        <p:tgtEl>
                                          <p:spTgt spid="9"/>
                                        </p:tgtEl>
                                        <p:attrNameLst>
                                          <p:attrName>ppt_x</p:attrName>
                                        </p:attrNameLst>
                                      </p:cBhvr>
                                      <p:tavLst>
                                        <p:tav tm="0">
                                          <p:val>
                                            <p:strVal val="#ppt_x"/>
                                          </p:val>
                                        </p:tav>
                                        <p:tav tm="100000">
                                          <p:val>
                                            <p:strVal val="#ppt_x"/>
                                          </p:val>
                                        </p:tav>
                                      </p:tavLst>
                                    </p:anim>
                                    <p:anim calcmode="lin" valueType="num">
                                      <p:cBhvr>
                                        <p:cTn id="28"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1000"/>
                                        <p:tgtEl>
                                          <p:spTgt spid="14"/>
                                        </p:tgtEl>
                                      </p:cBhvr>
                                    </p:animEffect>
                                    <p:anim calcmode="lin" valueType="num">
                                      <p:cBhvr>
                                        <p:cTn id="34" dur="1000" fill="hold"/>
                                        <p:tgtEl>
                                          <p:spTgt spid="14"/>
                                        </p:tgtEl>
                                        <p:attrNameLst>
                                          <p:attrName>ppt_x</p:attrName>
                                        </p:attrNameLst>
                                      </p:cBhvr>
                                      <p:tavLst>
                                        <p:tav tm="0">
                                          <p:val>
                                            <p:strVal val="#ppt_x"/>
                                          </p:val>
                                        </p:tav>
                                        <p:tav tm="100000">
                                          <p:val>
                                            <p:strVal val="#ppt_x"/>
                                          </p:val>
                                        </p:tav>
                                      </p:tavLst>
                                    </p:anim>
                                    <p:anim calcmode="lin" valueType="num">
                                      <p:cBhvr>
                                        <p:cTn id="35"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10" grpId="0" animBg="1"/>
      <p:bldP spid="7" grpId="0" animBg="1"/>
      <p:bldP spid="14" grpId="0" animBg="1"/>
      <p:bldP spid="9"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69000"/>
            <a:lum/>
          </a:blip>
          <a:srcRect/>
          <a:tile tx="0" ty="0" sx="100000" sy="100000" flip="none" algn="tl"/>
        </a:blipFill>
        <a:effectLst/>
      </p:bgPr>
    </p:bg>
    <p:spTree>
      <p:nvGrpSpPr>
        <p:cNvPr id="1" name=""/>
        <p:cNvGrpSpPr/>
        <p:nvPr/>
      </p:nvGrpSpPr>
      <p:grpSpPr>
        <a:xfrm>
          <a:off x="0" y="0"/>
          <a:ext cx="0" cy="0"/>
          <a:chOff x="0" y="0"/>
          <a:chExt cx="0" cy="0"/>
        </a:xfrm>
      </p:grpSpPr>
      <p:sp>
        <p:nvSpPr>
          <p:cNvPr id="30" name="Round Same Side Corner Rectangle 29"/>
          <p:cNvSpPr/>
          <p:nvPr/>
        </p:nvSpPr>
        <p:spPr>
          <a:xfrm>
            <a:off x="259307" y="1296537"/>
            <a:ext cx="11682484" cy="5374942"/>
          </a:xfrm>
          <a:prstGeom prst="round2SameRect">
            <a:avLst>
              <a:gd name="adj1" fmla="val 0"/>
              <a:gd name="adj2" fmla="val 9117"/>
            </a:avLst>
          </a:prstGeom>
          <a:solidFill>
            <a:srgbClr val="36B907"/>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dirty="0"/>
          </a:p>
        </p:txBody>
      </p:sp>
      <p:sp>
        <p:nvSpPr>
          <p:cNvPr id="10" name="Round Same Side Corner Rectangle 9"/>
          <p:cNvSpPr/>
          <p:nvPr/>
        </p:nvSpPr>
        <p:spPr>
          <a:xfrm rot="10800000">
            <a:off x="259307" y="180453"/>
            <a:ext cx="11682484" cy="952312"/>
          </a:xfrm>
          <a:prstGeom prst="round2SameRect">
            <a:avLst>
              <a:gd name="adj1" fmla="val 0"/>
              <a:gd name="adj2" fmla="val 41080"/>
            </a:avLst>
          </a:prstGeom>
          <a:solidFill>
            <a:schemeClr val="accent2">
              <a:lumMod val="40000"/>
              <a:lumOff val="60000"/>
            </a:schemeClr>
          </a:solidFill>
          <a:ln w="3175">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dirty="0"/>
          </a:p>
        </p:txBody>
      </p:sp>
      <p:sp>
        <p:nvSpPr>
          <p:cNvPr id="7" name="Rounded Rectangle 6"/>
          <p:cNvSpPr/>
          <p:nvPr/>
        </p:nvSpPr>
        <p:spPr>
          <a:xfrm>
            <a:off x="1460810" y="244910"/>
            <a:ext cx="9110546" cy="798285"/>
          </a:xfrm>
          <a:prstGeom prst="round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20000"/>
              </a:lnSpc>
            </a:pPr>
            <a:r>
              <a:rPr lang="fa-IR" sz="3200" b="1" dirty="0">
                <a:solidFill>
                  <a:schemeClr val="tx1"/>
                </a:solidFill>
                <a:cs typeface="B Titr" pitchFamily="2" charset="-78"/>
              </a:rPr>
              <a:t>ویژگی‌های مؤمن: </a:t>
            </a:r>
            <a:r>
              <a:rPr lang="fa-IR" sz="3200" b="1" dirty="0" smtClean="0">
                <a:solidFill>
                  <a:srgbClr val="0000CC"/>
                </a:solidFill>
                <a:cs typeface="B Titr" pitchFamily="2" charset="-78"/>
              </a:rPr>
              <a:t>5ـ </a:t>
            </a:r>
            <a:r>
              <a:rPr lang="fa-IR" sz="3200" b="1" dirty="0">
                <a:solidFill>
                  <a:srgbClr val="0000CC"/>
                </a:solidFill>
                <a:cs typeface="B Titr" pitchFamily="2" charset="-78"/>
              </a:rPr>
              <a:t>عبادت خاشعانه و عاشقانه</a:t>
            </a:r>
            <a:endParaRPr lang="fa-IR" sz="2800" b="1" dirty="0" smtClean="0">
              <a:solidFill>
                <a:srgbClr val="0000CC"/>
              </a:solidFill>
              <a:cs typeface="B Titr" pitchFamily="2" charset="-78"/>
            </a:endParaRPr>
          </a:p>
        </p:txBody>
      </p:sp>
      <p:sp>
        <p:nvSpPr>
          <p:cNvPr id="14" name="Rectangle 13"/>
          <p:cNvSpPr/>
          <p:nvPr/>
        </p:nvSpPr>
        <p:spPr>
          <a:xfrm>
            <a:off x="635620" y="1366324"/>
            <a:ext cx="10915961" cy="1883593"/>
          </a:xfrm>
          <a:prstGeom prst="rect">
            <a:avLst/>
          </a:prstGeom>
          <a:solidFill>
            <a:srgbClr val="FCFFE1"/>
          </a:solidFill>
          <a:ln w="44450">
            <a:solidFill>
              <a:srgbClr val="008000"/>
            </a:solidFill>
          </a:ln>
        </p:spPr>
        <p:txBody>
          <a:bodyPr wrap="square">
            <a:spAutoFit/>
          </a:bodyPr>
          <a:lstStyle/>
          <a:p>
            <a:pPr algn="just" rtl="1">
              <a:lnSpc>
                <a:spcPct val="120000"/>
              </a:lnSpc>
            </a:pPr>
            <a:r>
              <a:rPr lang="fa-IR" sz="2100" b="1" dirty="0" smtClean="0">
                <a:solidFill>
                  <a:srgbClr val="FF0000"/>
                </a:solidFill>
                <a:latin typeface="Traditional Arabic" panose="02020603050405020304" pitchFamily="18" charset="-78"/>
                <a:cs typeface="B Titr" panose="00000700000000000000" pitchFamily="2" charset="-78"/>
              </a:rPr>
              <a:t> </a:t>
            </a:r>
            <a:r>
              <a:rPr lang="fa-IR" sz="2800" b="1" dirty="0" smtClean="0">
                <a:solidFill>
                  <a:srgbClr val="FF0000"/>
                </a:solidFill>
                <a:latin typeface="Traditional Arabic" panose="02020603050405020304" pitchFamily="18" charset="-78"/>
                <a:cs typeface="B Titr" panose="00000700000000000000" pitchFamily="2" charset="-78"/>
              </a:rPr>
              <a:t>رستگاران</a:t>
            </a:r>
            <a:endParaRPr lang="fa-IR" sz="2800" b="1" dirty="0">
              <a:solidFill>
                <a:srgbClr val="FF0000"/>
              </a:solidFill>
              <a:latin typeface="Traditional Arabic" panose="02020603050405020304" pitchFamily="18" charset="-78"/>
              <a:cs typeface="B Titr" panose="00000700000000000000" pitchFamily="2" charset="-78"/>
            </a:endParaRPr>
          </a:p>
          <a:p>
            <a:pPr algn="r" rtl="1">
              <a:lnSpc>
                <a:spcPct val="120000"/>
              </a:lnSpc>
            </a:pPr>
            <a:r>
              <a:rPr lang="fa-IR" sz="2400" b="1" dirty="0" smtClean="0">
                <a:solidFill>
                  <a:srgbClr val="0000CC"/>
                </a:solidFill>
                <a:latin typeface="Traditional Arabic" panose="02020603050405020304" pitchFamily="18" charset="-78"/>
                <a:cs typeface="B Titr" panose="00000700000000000000" pitchFamily="2" charset="-78"/>
              </a:rPr>
              <a:t>«</a:t>
            </a:r>
            <a:r>
              <a:rPr lang="fa-IR" sz="2400" b="1" dirty="0">
                <a:solidFill>
                  <a:srgbClr val="0000CC"/>
                </a:solidFill>
                <a:latin typeface="Traditional Arabic" panose="02020603050405020304" pitchFamily="18" charset="-78"/>
                <a:cs typeface="B Titr" panose="00000700000000000000" pitchFamily="2" charset="-78"/>
              </a:rPr>
              <a:t>قَدْ أَفْلَحَ الْمُؤْمِنُونَ * الَّذينَ هُمْ في‏ صَلاتِهِمْ خاشِعُونَ </a:t>
            </a:r>
            <a:r>
              <a:rPr lang="fa-IR" b="1" dirty="0">
                <a:latin typeface="Traditional Arabic" panose="02020603050405020304" pitchFamily="18" charset="-78"/>
                <a:cs typeface="B Titr" panose="00000700000000000000" pitchFamily="2" charset="-78"/>
              </a:rPr>
              <a:t>(مؤمنون:1-2)؛ </a:t>
            </a:r>
            <a:r>
              <a:rPr lang="fa-IR" b="1" dirty="0" smtClean="0">
                <a:latin typeface="Traditional Arabic" panose="02020603050405020304" pitchFamily="18" charset="-78"/>
                <a:cs typeface="B Titr" panose="00000700000000000000" pitchFamily="2" charset="-78"/>
              </a:rPr>
              <a:t> </a:t>
            </a:r>
            <a:r>
              <a:rPr lang="fa-IR" sz="2400" b="1" dirty="0" smtClean="0">
                <a:latin typeface="Traditional Arabic" panose="02020603050405020304" pitchFamily="18" charset="-78"/>
                <a:cs typeface="B Titr" panose="00000700000000000000" pitchFamily="2" charset="-78"/>
              </a:rPr>
              <a:t>به </a:t>
            </a:r>
            <a:r>
              <a:rPr lang="fa-IR" sz="2400" b="1" dirty="0">
                <a:latin typeface="Traditional Arabic" panose="02020603050405020304" pitchFamily="18" charset="-78"/>
                <a:cs typeface="B Titr" panose="00000700000000000000" pitchFamily="2" charset="-78"/>
              </a:rPr>
              <a:t>تحقیق که مؤمنان رستگار شدند، همانان که در نمازشان خاشع اند</a:t>
            </a:r>
            <a:r>
              <a:rPr lang="fa-IR" sz="2400" b="1" dirty="0" smtClean="0">
                <a:latin typeface="Traditional Arabic" panose="02020603050405020304" pitchFamily="18" charset="-78"/>
                <a:cs typeface="B Titr" panose="00000700000000000000" pitchFamily="2" charset="-78"/>
              </a:rPr>
              <a:t>.»</a:t>
            </a:r>
          </a:p>
          <a:p>
            <a:pPr algn="ctr" rtl="1">
              <a:lnSpc>
                <a:spcPct val="120000"/>
              </a:lnSpc>
            </a:pPr>
            <a:endParaRPr lang="fa-IR" sz="2100" b="1" dirty="0" smtClean="0">
              <a:latin typeface="Traditional Arabic" panose="02020603050405020304" pitchFamily="18" charset="-78"/>
              <a:cs typeface="B Titr" panose="00000700000000000000" pitchFamily="2" charset="-78"/>
            </a:endParaRPr>
          </a:p>
        </p:txBody>
      </p:sp>
      <p:sp>
        <p:nvSpPr>
          <p:cNvPr id="9" name="Rectangle 8"/>
          <p:cNvSpPr/>
          <p:nvPr/>
        </p:nvSpPr>
        <p:spPr>
          <a:xfrm>
            <a:off x="635620" y="4879993"/>
            <a:ext cx="10962277" cy="1717393"/>
          </a:xfrm>
          <a:prstGeom prst="rect">
            <a:avLst/>
          </a:prstGeom>
          <a:solidFill>
            <a:srgbClr val="FCFFE1"/>
          </a:solidFill>
          <a:ln w="44450">
            <a:solidFill>
              <a:srgbClr val="008000"/>
            </a:solidFill>
          </a:ln>
        </p:spPr>
        <p:txBody>
          <a:bodyPr wrap="square">
            <a:spAutoFit/>
          </a:bodyPr>
          <a:lstStyle/>
          <a:p>
            <a:pPr algn="just" rtl="1">
              <a:lnSpc>
                <a:spcPct val="110000"/>
              </a:lnSpc>
            </a:pPr>
            <a:r>
              <a:rPr lang="fa-IR" sz="2800" b="1" dirty="0" smtClean="0">
                <a:solidFill>
                  <a:srgbClr val="FF0000"/>
                </a:solidFill>
                <a:latin typeface="Traditional Arabic" panose="02020603050405020304" pitchFamily="18" charset="-78"/>
                <a:cs typeface="B Titr" panose="00000700000000000000" pitchFamily="2" charset="-78"/>
              </a:rPr>
              <a:t>عشق به عبادت</a:t>
            </a:r>
          </a:p>
          <a:p>
            <a:pPr algn="just" rtl="1">
              <a:lnSpc>
                <a:spcPct val="110000"/>
              </a:lnSpc>
            </a:pPr>
            <a:r>
              <a:rPr lang="fa-IR" sz="2000" b="1" dirty="0">
                <a:latin typeface="Traditional Arabic" panose="02020603050405020304" pitchFamily="18" charset="-78"/>
                <a:cs typeface="B Titr" panose="00000700000000000000" pitchFamily="2" charset="-78"/>
              </a:rPr>
              <a:t>مؤمنان چون در نماز و عبادتشان خدا را که محبوب آنهاست می یابند به نماز و نیاز نیز عشق می ورزند و با آغوش گرم به استقبال آن می روند. رسول خدا (</a:t>
            </a:r>
            <a:r>
              <a:rPr lang="fa-IR" sz="2000" b="1" dirty="0" smtClean="0">
                <a:latin typeface="Traditional Arabic" panose="02020603050405020304" pitchFamily="18" charset="-78"/>
                <a:cs typeface="B Titr" panose="00000700000000000000" pitchFamily="2" charset="-78"/>
              </a:rPr>
              <a:t>صلی الله علیه و آله وسلم) فرمود</a:t>
            </a:r>
            <a:r>
              <a:rPr lang="fa-IR" sz="2000" b="1" dirty="0">
                <a:latin typeface="Traditional Arabic" panose="02020603050405020304" pitchFamily="18" charset="-78"/>
                <a:cs typeface="B Titr" panose="00000700000000000000" pitchFamily="2" charset="-78"/>
              </a:rPr>
              <a:t>:‏ </a:t>
            </a:r>
            <a:r>
              <a:rPr lang="fa-IR" sz="2400" b="1" dirty="0">
                <a:latin typeface="Traditional Arabic" panose="02020603050405020304" pitchFamily="18" charset="-78"/>
                <a:cs typeface="B Titr" panose="00000700000000000000" pitchFamily="2" charset="-78"/>
              </a:rPr>
              <a:t>«</a:t>
            </a:r>
            <a:r>
              <a:rPr lang="fa-IR" sz="2000" b="1" dirty="0">
                <a:solidFill>
                  <a:srgbClr val="0000CC"/>
                </a:solidFill>
                <a:latin typeface="Traditional Arabic" panose="02020603050405020304" pitchFamily="18" charset="-78"/>
                <a:cs typeface="B Titr" panose="00000700000000000000" pitchFamily="2" charset="-78"/>
              </a:rPr>
              <a:t>أَفْضَلُ‏ النَّاسِ‏ مَنْ‏ عَشِقَ‏ الْعِبَادَةَ، فَعَانَقَهَا وَ أَحَبَّهَا بِقَلْبِهِ وَ بَاشَرَهَا بِجَسَدِهِ وَ تَفَرَّغَ لَهَا فَهُوَ لَا يُبَالِي عَلَى مَا أَصْبَحَ مِنَ الدُّنْيَا عَلَى عُسْرٍ أَمْ عَلَى يُسْرٍ</a:t>
            </a:r>
            <a:r>
              <a:rPr lang="fa-IR" sz="2000" b="1" dirty="0" smtClean="0">
                <a:solidFill>
                  <a:srgbClr val="0000CC"/>
                </a:solidFill>
                <a:latin typeface="Traditional Arabic" panose="02020603050405020304" pitchFamily="18" charset="-78"/>
                <a:cs typeface="B Titr" panose="00000700000000000000" pitchFamily="2" charset="-78"/>
              </a:rPr>
              <a:t>؛</a:t>
            </a:r>
            <a:r>
              <a:rPr lang="fa-IR" sz="2400" b="1" dirty="0" smtClean="0">
                <a:latin typeface="Traditional Arabic" panose="02020603050405020304" pitchFamily="18" charset="-78"/>
                <a:cs typeface="B Titr" panose="00000700000000000000" pitchFamily="2" charset="-78"/>
              </a:rPr>
              <a:t>.» </a:t>
            </a:r>
            <a:endParaRPr lang="fa-IR" sz="2800" b="1" dirty="0">
              <a:latin typeface="Traditional Arabic" panose="02020603050405020304" pitchFamily="18" charset="-78"/>
              <a:cs typeface="B Titr" panose="00000700000000000000" pitchFamily="2" charset="-78"/>
            </a:endParaRPr>
          </a:p>
        </p:txBody>
      </p:sp>
      <p:sp>
        <p:nvSpPr>
          <p:cNvPr id="12" name="Rectangle 11"/>
          <p:cNvSpPr/>
          <p:nvPr/>
        </p:nvSpPr>
        <p:spPr>
          <a:xfrm>
            <a:off x="635620" y="3334402"/>
            <a:ext cx="10915961" cy="1421928"/>
          </a:xfrm>
          <a:prstGeom prst="rect">
            <a:avLst/>
          </a:prstGeom>
          <a:solidFill>
            <a:srgbClr val="FCFFE1"/>
          </a:solidFill>
          <a:ln w="44450">
            <a:solidFill>
              <a:srgbClr val="008000"/>
            </a:solidFill>
          </a:ln>
        </p:spPr>
        <p:txBody>
          <a:bodyPr wrap="square">
            <a:spAutoFit/>
          </a:bodyPr>
          <a:lstStyle/>
          <a:p>
            <a:pPr algn="just" rtl="1">
              <a:lnSpc>
                <a:spcPct val="120000"/>
              </a:lnSpc>
            </a:pPr>
            <a:r>
              <a:rPr lang="fa-IR" sz="2800" b="1" dirty="0" smtClean="0">
                <a:solidFill>
                  <a:srgbClr val="FF0000"/>
                </a:solidFill>
                <a:latin typeface="Traditional Arabic" panose="02020603050405020304" pitchFamily="18" charset="-78"/>
                <a:cs typeface="B Titr" panose="00000700000000000000" pitchFamily="2" charset="-78"/>
              </a:rPr>
              <a:t>محبت به خدا</a:t>
            </a:r>
            <a:endParaRPr lang="fa-IR" sz="2800" b="1" dirty="0">
              <a:solidFill>
                <a:srgbClr val="FF0000"/>
              </a:solidFill>
              <a:latin typeface="Traditional Arabic" panose="02020603050405020304" pitchFamily="18" charset="-78"/>
              <a:cs typeface="B Titr" panose="00000700000000000000" pitchFamily="2" charset="-78"/>
            </a:endParaRPr>
          </a:p>
          <a:p>
            <a:pPr algn="r" rtl="1">
              <a:lnSpc>
                <a:spcPct val="120000"/>
              </a:lnSpc>
            </a:pPr>
            <a:r>
              <a:rPr lang="fa-IR" sz="2000" b="1" dirty="0">
                <a:latin typeface="Traditional Arabic" panose="02020603050405020304" pitchFamily="18" charset="-78"/>
                <a:cs typeface="B Titr" panose="00000700000000000000" pitchFamily="2" charset="-78"/>
              </a:rPr>
              <a:t>مؤمنان حقیقی علاوه بر اینکه از خوف خدا با خشوع و انکسار در مقابل او به عبادت می ایستند، قلب شان نیز از حب و دوستی خدا لبریز است؛  </a:t>
            </a:r>
            <a:r>
              <a:rPr lang="fa-IR" sz="2400" b="1" dirty="0">
                <a:latin typeface="Traditional Arabic" panose="02020603050405020304" pitchFamily="18" charset="-78"/>
                <a:cs typeface="B Titr" panose="00000700000000000000" pitchFamily="2" charset="-78"/>
              </a:rPr>
              <a:t>«</a:t>
            </a:r>
            <a:r>
              <a:rPr lang="fa-IR" sz="2400" b="1" dirty="0">
                <a:solidFill>
                  <a:srgbClr val="0000CC"/>
                </a:solidFill>
                <a:latin typeface="Traditional Arabic" panose="02020603050405020304" pitchFamily="18" charset="-78"/>
                <a:cs typeface="B Titr" panose="00000700000000000000" pitchFamily="2" charset="-78"/>
              </a:rPr>
              <a:t>وَ الَّذينَ آمَنُوا أَشَدُّ حُبًّا لِلَّهِ </a:t>
            </a:r>
            <a:r>
              <a:rPr lang="fa-IR" b="1" dirty="0" smtClean="0">
                <a:latin typeface="Traditional Arabic" panose="02020603050405020304" pitchFamily="18" charset="-78"/>
                <a:cs typeface="B Titr" panose="00000700000000000000" pitchFamily="2" charset="-78"/>
              </a:rPr>
              <a:t>...» </a:t>
            </a:r>
            <a:r>
              <a:rPr lang="fa-IR" sz="1600" b="1" dirty="0">
                <a:latin typeface="Traditional Arabic" panose="02020603050405020304" pitchFamily="18" charset="-78"/>
                <a:cs typeface="B Titr" panose="00000700000000000000" pitchFamily="2" charset="-78"/>
              </a:rPr>
              <a:t>(بقره: 165</a:t>
            </a:r>
            <a:r>
              <a:rPr lang="fa-IR" sz="1600" b="1" dirty="0" smtClean="0">
                <a:latin typeface="Traditional Arabic" panose="02020603050405020304" pitchFamily="18" charset="-78"/>
                <a:cs typeface="B Titr" panose="00000700000000000000" pitchFamily="2" charset="-78"/>
              </a:rPr>
              <a:t>)؛</a:t>
            </a:r>
            <a:endParaRPr lang="fa-IR" b="1" dirty="0" smtClean="0">
              <a:latin typeface="Traditional Arabic" panose="02020603050405020304" pitchFamily="18" charset="-78"/>
              <a:cs typeface="B Titr" panose="00000700000000000000" pitchFamily="2" charset="-78"/>
            </a:endParaRPr>
          </a:p>
        </p:txBody>
      </p:sp>
    </p:spTree>
    <p:extLst>
      <p:ext uri="{BB962C8B-B14F-4D97-AF65-F5344CB8AC3E}">
        <p14:creationId xmlns:p14="http://schemas.microsoft.com/office/powerpoint/2010/main" val="4076988520"/>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1000"/>
                                        <p:tgtEl>
                                          <p:spTgt spid="30"/>
                                        </p:tgtEl>
                                      </p:cBhvr>
                                    </p:animEffect>
                                    <p:anim calcmode="lin" valueType="num">
                                      <p:cBhvr>
                                        <p:cTn id="20" dur="1000" fill="hold"/>
                                        <p:tgtEl>
                                          <p:spTgt spid="30"/>
                                        </p:tgtEl>
                                        <p:attrNameLst>
                                          <p:attrName>ppt_x</p:attrName>
                                        </p:attrNameLst>
                                      </p:cBhvr>
                                      <p:tavLst>
                                        <p:tav tm="0">
                                          <p:val>
                                            <p:strVal val="#ppt_x"/>
                                          </p:val>
                                        </p:tav>
                                        <p:tav tm="100000">
                                          <p:val>
                                            <p:strVal val="#ppt_x"/>
                                          </p:val>
                                        </p:tav>
                                      </p:tavLst>
                                    </p:anim>
                                    <p:anim calcmode="lin" valueType="num">
                                      <p:cBhvr>
                                        <p:cTn id="21"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1000"/>
                                        <p:tgtEl>
                                          <p:spTgt spid="14"/>
                                        </p:tgtEl>
                                      </p:cBhvr>
                                    </p:animEffect>
                                    <p:anim calcmode="lin" valueType="num">
                                      <p:cBhvr>
                                        <p:cTn id="27" dur="1000" fill="hold"/>
                                        <p:tgtEl>
                                          <p:spTgt spid="14"/>
                                        </p:tgtEl>
                                        <p:attrNameLst>
                                          <p:attrName>ppt_x</p:attrName>
                                        </p:attrNameLst>
                                      </p:cBhvr>
                                      <p:tavLst>
                                        <p:tav tm="0">
                                          <p:val>
                                            <p:strVal val="#ppt_x"/>
                                          </p:val>
                                        </p:tav>
                                        <p:tav tm="100000">
                                          <p:val>
                                            <p:strVal val="#ppt_x"/>
                                          </p:val>
                                        </p:tav>
                                      </p:tavLst>
                                    </p:anim>
                                    <p:anim calcmode="lin" valueType="num">
                                      <p:cBhvr>
                                        <p:cTn id="28"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1000"/>
                                        <p:tgtEl>
                                          <p:spTgt spid="12"/>
                                        </p:tgtEl>
                                      </p:cBhvr>
                                    </p:animEffect>
                                    <p:anim calcmode="lin" valueType="num">
                                      <p:cBhvr>
                                        <p:cTn id="34" dur="1000" fill="hold"/>
                                        <p:tgtEl>
                                          <p:spTgt spid="12"/>
                                        </p:tgtEl>
                                        <p:attrNameLst>
                                          <p:attrName>ppt_x</p:attrName>
                                        </p:attrNameLst>
                                      </p:cBhvr>
                                      <p:tavLst>
                                        <p:tav tm="0">
                                          <p:val>
                                            <p:strVal val="#ppt_x"/>
                                          </p:val>
                                        </p:tav>
                                        <p:tav tm="100000">
                                          <p:val>
                                            <p:strVal val="#ppt_x"/>
                                          </p:val>
                                        </p:tav>
                                      </p:tavLst>
                                    </p:anim>
                                    <p:anim calcmode="lin" valueType="num">
                                      <p:cBhvr>
                                        <p:cTn id="3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1000"/>
                                        <p:tgtEl>
                                          <p:spTgt spid="9"/>
                                        </p:tgtEl>
                                      </p:cBhvr>
                                    </p:animEffect>
                                    <p:anim calcmode="lin" valueType="num">
                                      <p:cBhvr>
                                        <p:cTn id="41" dur="1000" fill="hold"/>
                                        <p:tgtEl>
                                          <p:spTgt spid="9"/>
                                        </p:tgtEl>
                                        <p:attrNameLst>
                                          <p:attrName>ppt_x</p:attrName>
                                        </p:attrNameLst>
                                      </p:cBhvr>
                                      <p:tavLst>
                                        <p:tav tm="0">
                                          <p:val>
                                            <p:strVal val="#ppt_x"/>
                                          </p:val>
                                        </p:tav>
                                        <p:tav tm="100000">
                                          <p:val>
                                            <p:strVal val="#ppt_x"/>
                                          </p:val>
                                        </p:tav>
                                      </p:tavLst>
                                    </p:anim>
                                    <p:anim calcmode="lin" valueType="num">
                                      <p:cBhvr>
                                        <p:cTn id="42"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10" grpId="0" animBg="1"/>
      <p:bldP spid="7" grpId="0" animBg="1"/>
      <p:bldP spid="14" grpId="0" animBg="1"/>
      <p:bldP spid="9" grpId="0" animBg="1"/>
      <p:bldP spid="12"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69000"/>
            <a:lum/>
          </a:blip>
          <a:srcRect/>
          <a:tile tx="0" ty="0" sx="100000" sy="100000" flip="none" algn="tl"/>
        </a:blipFill>
        <a:effectLst/>
      </p:bgPr>
    </p:bg>
    <p:spTree>
      <p:nvGrpSpPr>
        <p:cNvPr id="1" name=""/>
        <p:cNvGrpSpPr/>
        <p:nvPr/>
      </p:nvGrpSpPr>
      <p:grpSpPr>
        <a:xfrm>
          <a:off x="0" y="0"/>
          <a:ext cx="0" cy="0"/>
          <a:chOff x="0" y="0"/>
          <a:chExt cx="0" cy="0"/>
        </a:xfrm>
      </p:grpSpPr>
      <p:sp>
        <p:nvSpPr>
          <p:cNvPr id="30" name="Round Same Side Corner Rectangle 29"/>
          <p:cNvSpPr/>
          <p:nvPr/>
        </p:nvSpPr>
        <p:spPr>
          <a:xfrm>
            <a:off x="144966" y="1020894"/>
            <a:ext cx="11920653" cy="5837104"/>
          </a:xfrm>
          <a:prstGeom prst="round2SameRect">
            <a:avLst>
              <a:gd name="adj1" fmla="val 0"/>
              <a:gd name="adj2" fmla="val 9117"/>
            </a:avLst>
          </a:prstGeom>
          <a:solidFill>
            <a:srgbClr val="36B907"/>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dirty="0"/>
          </a:p>
        </p:txBody>
      </p:sp>
      <p:sp>
        <p:nvSpPr>
          <p:cNvPr id="10" name="Round Same Side Corner Rectangle 9"/>
          <p:cNvSpPr/>
          <p:nvPr/>
        </p:nvSpPr>
        <p:spPr>
          <a:xfrm rot="10800000">
            <a:off x="259307" y="35490"/>
            <a:ext cx="11682484" cy="952312"/>
          </a:xfrm>
          <a:prstGeom prst="round2SameRect">
            <a:avLst>
              <a:gd name="adj1" fmla="val 0"/>
              <a:gd name="adj2" fmla="val 41080"/>
            </a:avLst>
          </a:prstGeom>
          <a:solidFill>
            <a:schemeClr val="accent2">
              <a:lumMod val="40000"/>
              <a:lumOff val="60000"/>
            </a:schemeClr>
          </a:solidFill>
          <a:ln w="3175">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dirty="0"/>
          </a:p>
        </p:txBody>
      </p:sp>
      <p:sp>
        <p:nvSpPr>
          <p:cNvPr id="7" name="Rounded Rectangle 6"/>
          <p:cNvSpPr/>
          <p:nvPr/>
        </p:nvSpPr>
        <p:spPr>
          <a:xfrm>
            <a:off x="2330605" y="133400"/>
            <a:ext cx="7861610" cy="798285"/>
          </a:xfrm>
          <a:prstGeom prst="round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20000"/>
              </a:lnSpc>
            </a:pPr>
            <a:r>
              <a:rPr lang="fa-IR" sz="3200" b="1" dirty="0">
                <a:solidFill>
                  <a:schemeClr val="tx1"/>
                </a:solidFill>
                <a:cs typeface="B Titr" pitchFamily="2" charset="-78"/>
              </a:rPr>
              <a:t>ویژگی‌های مؤمن: </a:t>
            </a:r>
            <a:r>
              <a:rPr lang="fa-IR" sz="3200" b="1" dirty="0" smtClean="0">
                <a:solidFill>
                  <a:srgbClr val="0000CC"/>
                </a:solidFill>
                <a:cs typeface="B Titr" pitchFamily="2" charset="-78"/>
              </a:rPr>
              <a:t>6ـ </a:t>
            </a:r>
            <a:r>
              <a:rPr lang="fa-IR" sz="3200" b="1" dirty="0">
                <a:solidFill>
                  <a:srgbClr val="0000CC"/>
                </a:solidFill>
                <a:cs typeface="B Titr" pitchFamily="2" charset="-78"/>
              </a:rPr>
              <a:t>خشوع در برابر </a:t>
            </a:r>
            <a:r>
              <a:rPr lang="fa-IR" sz="3200" b="1" dirty="0" smtClean="0">
                <a:solidFill>
                  <a:srgbClr val="0000CC"/>
                </a:solidFill>
                <a:cs typeface="B Titr" pitchFamily="2" charset="-78"/>
              </a:rPr>
              <a:t>خدا</a:t>
            </a:r>
            <a:endParaRPr lang="fa-IR" sz="2800" b="1" dirty="0" smtClean="0">
              <a:solidFill>
                <a:srgbClr val="0000CC"/>
              </a:solidFill>
              <a:cs typeface="B Titr" pitchFamily="2" charset="-78"/>
            </a:endParaRPr>
          </a:p>
        </p:txBody>
      </p:sp>
      <p:sp>
        <p:nvSpPr>
          <p:cNvPr id="9" name="Rectangle 8"/>
          <p:cNvSpPr/>
          <p:nvPr/>
        </p:nvSpPr>
        <p:spPr>
          <a:xfrm>
            <a:off x="428073" y="1134018"/>
            <a:ext cx="11410845" cy="1828193"/>
          </a:xfrm>
          <a:prstGeom prst="rect">
            <a:avLst/>
          </a:prstGeom>
          <a:solidFill>
            <a:srgbClr val="FCFFE1"/>
          </a:solidFill>
          <a:ln w="44450">
            <a:solidFill>
              <a:srgbClr val="008000"/>
            </a:solidFill>
          </a:ln>
        </p:spPr>
        <p:txBody>
          <a:bodyPr wrap="square">
            <a:spAutoFit/>
          </a:bodyPr>
          <a:lstStyle/>
          <a:p>
            <a:pPr algn="just" rtl="1">
              <a:lnSpc>
                <a:spcPct val="120000"/>
              </a:lnSpc>
            </a:pPr>
            <a:r>
              <a:rPr lang="fa-IR" sz="2200" b="1" dirty="0" smtClean="0">
                <a:solidFill>
                  <a:srgbClr val="FF0000"/>
                </a:solidFill>
                <a:latin typeface="Traditional Arabic" panose="02020603050405020304" pitchFamily="18" charset="-78"/>
                <a:cs typeface="B Titr" panose="00000700000000000000" pitchFamily="2" charset="-78"/>
              </a:rPr>
              <a:t>ادب در برابر بزرگان</a:t>
            </a:r>
          </a:p>
          <a:p>
            <a:pPr algn="just" rtl="1">
              <a:lnSpc>
                <a:spcPct val="120000"/>
              </a:lnSpc>
            </a:pPr>
            <a:r>
              <a:rPr lang="fa-IR" b="1" dirty="0">
                <a:latin typeface="Traditional Arabic" panose="02020603050405020304" pitchFamily="18" charset="-78"/>
                <a:cs typeface="B Titr" panose="00000700000000000000" pitchFamily="2" charset="-78"/>
              </a:rPr>
              <a:t>برخى معتقدند «خشوع»، به معناى حالت تواضع و ادب جسمى و </a:t>
            </a:r>
            <a:r>
              <a:rPr lang="fa-IR" b="1" dirty="0" smtClean="0">
                <a:latin typeface="Traditional Arabic" panose="02020603050405020304" pitchFamily="18" charset="-78"/>
                <a:cs typeface="B Titr" panose="00000700000000000000" pitchFamily="2" charset="-78"/>
              </a:rPr>
              <a:t>روحى است (بخلاف خضوع که جوارحی است ) </a:t>
            </a:r>
            <a:r>
              <a:rPr lang="fa-IR" b="1" dirty="0">
                <a:latin typeface="Traditional Arabic" panose="02020603050405020304" pitchFamily="18" charset="-78"/>
                <a:cs typeface="B Titr" panose="00000700000000000000" pitchFamily="2" charset="-78"/>
              </a:rPr>
              <a:t>كه در برابر حقيقت مهم يا شخص بزرگى، به انسان دست مى‌دهد؛  چنان‌كه خداوند در قرآن كريم  مى‌فرمايد:</a:t>
            </a:r>
          </a:p>
          <a:p>
            <a:pPr algn="just" rtl="1">
              <a:lnSpc>
                <a:spcPct val="120000"/>
              </a:lnSpc>
            </a:pPr>
            <a:r>
              <a:rPr lang="fa-IR" b="1" dirty="0">
                <a:latin typeface="Traditional Arabic" panose="02020603050405020304" pitchFamily="18" charset="-78"/>
                <a:cs typeface="B Titr" panose="00000700000000000000" pitchFamily="2" charset="-78"/>
              </a:rPr>
              <a:t>«</a:t>
            </a:r>
            <a:r>
              <a:rPr lang="fa-IR" b="1" dirty="0">
                <a:solidFill>
                  <a:srgbClr val="0000CC"/>
                </a:solidFill>
                <a:latin typeface="Traditional Arabic" panose="02020603050405020304" pitchFamily="18" charset="-78"/>
                <a:cs typeface="B Titr" panose="00000700000000000000" pitchFamily="2" charset="-78"/>
              </a:rPr>
              <a:t>أَ لَمْ يَأْنِ لِلَّذِينَ آمَنُوا أَنْ تَخْشَعَ قُلُوبُهُمْ لِذِكْرِ اللّهِ وَ ما نَزَلَ مِنَ الْحَقِّ وَ لايَكُونُوا كَالَّذِينَ أُوتُوا الْكِتابَ مِنْ قَبْلُ فَطالَ عَلَيْهِمُ الْأَمَدُ فَقَسَتْ قُلُوبُهُمْ وَ كَثِيرٌ مِنْهُمْ </a:t>
            </a:r>
            <a:r>
              <a:rPr lang="fa-IR" b="1" dirty="0" smtClean="0">
                <a:solidFill>
                  <a:srgbClr val="0000CC"/>
                </a:solidFill>
                <a:latin typeface="Traditional Arabic" panose="02020603050405020304" pitchFamily="18" charset="-78"/>
                <a:cs typeface="B Titr" panose="00000700000000000000" pitchFamily="2" charset="-78"/>
              </a:rPr>
              <a:t>فاسِقُونَ» </a:t>
            </a:r>
            <a:r>
              <a:rPr lang="fa-IR" sz="1400" b="1" dirty="0">
                <a:latin typeface="Traditional Arabic" panose="02020603050405020304" pitchFamily="18" charset="-78"/>
                <a:cs typeface="B Titr" panose="00000700000000000000" pitchFamily="2" charset="-78"/>
              </a:rPr>
              <a:t>(حديد: 16</a:t>
            </a:r>
            <a:r>
              <a:rPr lang="fa-IR" sz="1400" b="1" dirty="0" smtClean="0">
                <a:latin typeface="Traditional Arabic" panose="02020603050405020304" pitchFamily="18" charset="-78"/>
                <a:cs typeface="B Titr" panose="00000700000000000000" pitchFamily="2" charset="-78"/>
              </a:rPr>
              <a:t>)؛</a:t>
            </a:r>
            <a:endParaRPr lang="fa-IR" sz="1400" b="1" dirty="0">
              <a:latin typeface="Traditional Arabic" panose="02020603050405020304" pitchFamily="18" charset="-78"/>
              <a:cs typeface="B Titr" panose="00000700000000000000" pitchFamily="2" charset="-78"/>
            </a:endParaRPr>
          </a:p>
        </p:txBody>
      </p:sp>
      <p:sp>
        <p:nvSpPr>
          <p:cNvPr id="8" name="Rectangle 7"/>
          <p:cNvSpPr/>
          <p:nvPr/>
        </p:nvSpPr>
        <p:spPr>
          <a:xfrm>
            <a:off x="450372" y="3059057"/>
            <a:ext cx="11390691" cy="1175706"/>
          </a:xfrm>
          <a:prstGeom prst="rect">
            <a:avLst/>
          </a:prstGeom>
          <a:solidFill>
            <a:srgbClr val="FCFFE1"/>
          </a:solidFill>
          <a:ln w="44450">
            <a:solidFill>
              <a:srgbClr val="008000"/>
            </a:solidFill>
          </a:ln>
        </p:spPr>
        <p:txBody>
          <a:bodyPr wrap="square">
            <a:spAutoFit/>
          </a:bodyPr>
          <a:lstStyle/>
          <a:p>
            <a:pPr algn="just" rtl="1">
              <a:lnSpc>
                <a:spcPct val="110000"/>
              </a:lnSpc>
            </a:pPr>
            <a:r>
              <a:rPr lang="fa-IR" sz="1600" b="1" spc="-100" dirty="0" smtClean="0">
                <a:solidFill>
                  <a:srgbClr val="FF0000"/>
                </a:solidFill>
                <a:latin typeface="Traditional Arabic" panose="02020603050405020304" pitchFamily="18" charset="-78"/>
                <a:cs typeface="B Titr" panose="00000700000000000000" pitchFamily="2" charset="-78"/>
              </a:rPr>
              <a:t> صفات  خاشعین . </a:t>
            </a:r>
            <a:r>
              <a:rPr lang="fa-IR" sz="1600" b="1" spc="-100" dirty="0">
                <a:solidFill>
                  <a:srgbClr val="FF0000"/>
                </a:solidFill>
                <a:latin typeface="Traditional Arabic" panose="02020603050405020304" pitchFamily="18" charset="-78"/>
                <a:cs typeface="B Titr" panose="00000700000000000000" pitchFamily="2" charset="-78"/>
              </a:rPr>
              <a:t>اطاعت خدا با ترس و رغبت و در حال بيم و اميد: </a:t>
            </a:r>
          </a:p>
          <a:p>
            <a:pPr algn="just" rtl="1">
              <a:lnSpc>
                <a:spcPct val="110000"/>
              </a:lnSpc>
            </a:pPr>
            <a:r>
              <a:rPr lang="fa-IR" sz="1600" b="1" spc="-100" dirty="0">
                <a:latin typeface="Traditional Arabic" panose="02020603050405020304" pitchFamily="18" charset="-78"/>
                <a:cs typeface="B Titr" panose="00000700000000000000" pitchFamily="2" charset="-78"/>
              </a:rPr>
              <a:t>خداوند متعال حضرت زكريا (عليه السلام) و همسرش را به خاطر عبادت خدا از روي رغبت و ترس از عذاب جزو خاشعان معرفي نموده و به خاطر همين خشوع حضرت يحيي (عليه السلام) را بر آنها بخشيد و دعاي‌شان را اجابت نمود. قرآن كريم در اين باره مي‌فرمايد: «</a:t>
            </a:r>
            <a:r>
              <a:rPr lang="fa-IR" sz="1600" b="1" spc="-100" dirty="0">
                <a:solidFill>
                  <a:srgbClr val="0000CC"/>
                </a:solidFill>
                <a:latin typeface="Traditional Arabic" panose="02020603050405020304" pitchFamily="18" charset="-78"/>
                <a:cs typeface="B Titr" panose="00000700000000000000" pitchFamily="2" charset="-78"/>
              </a:rPr>
              <a:t>وَزَکَرِیَّآ إِذْ نَادَى‏ رَبَّهُ رَبِّ لَا تَذَرْنِى فَرْداً وَأَنتَ خَیْرُ الْوَرِثِینَ * فَاسْتَجَبْنَا لَهُ وَوَهَبْنَا لَهُ یَحْیَى‏ وَأَصْلَحْنَا لَهُ زَوْجَهُ إِنَّهُمْ کَانُواْ یُسَارِعُونَ فِى الْخَیْرَاتِ وَیَدْعُونَنَا رَغَباً وَرَهَباً وَکَانُواْ لَنَا خَاشِعِینَ</a:t>
            </a:r>
            <a:r>
              <a:rPr lang="fa-IR" sz="1600" b="1" spc="-100" dirty="0">
                <a:latin typeface="Traditional Arabic" panose="02020603050405020304" pitchFamily="18" charset="-78"/>
                <a:cs typeface="B Titr" panose="00000700000000000000" pitchFamily="2" charset="-78"/>
              </a:rPr>
              <a:t>‏ (انبيا:90 ـ 89</a:t>
            </a:r>
            <a:r>
              <a:rPr lang="fa-IR" sz="1600" b="1" spc="-100" dirty="0" smtClean="0">
                <a:latin typeface="Traditional Arabic" panose="02020603050405020304" pitchFamily="18" charset="-78"/>
                <a:cs typeface="B Titr" panose="00000700000000000000" pitchFamily="2" charset="-78"/>
              </a:rPr>
              <a:t>)»</a:t>
            </a:r>
            <a:endParaRPr lang="fa-IR" sz="1600" b="1" spc="-100" dirty="0">
              <a:latin typeface="Traditional Arabic" panose="02020603050405020304" pitchFamily="18" charset="-78"/>
              <a:cs typeface="B Titr" panose="00000700000000000000" pitchFamily="2" charset="-78"/>
            </a:endParaRPr>
          </a:p>
        </p:txBody>
      </p:sp>
      <p:sp>
        <p:nvSpPr>
          <p:cNvPr id="11" name="Rectangle 10"/>
          <p:cNvSpPr/>
          <p:nvPr/>
        </p:nvSpPr>
        <p:spPr>
          <a:xfrm>
            <a:off x="450375" y="4276677"/>
            <a:ext cx="11395880" cy="1342675"/>
          </a:xfrm>
          <a:prstGeom prst="rect">
            <a:avLst/>
          </a:prstGeom>
          <a:solidFill>
            <a:srgbClr val="FCFFE1"/>
          </a:solidFill>
          <a:ln w="44450">
            <a:solidFill>
              <a:srgbClr val="008000"/>
            </a:solidFill>
          </a:ln>
        </p:spPr>
        <p:txBody>
          <a:bodyPr wrap="square">
            <a:spAutoFit/>
          </a:bodyPr>
          <a:lstStyle/>
          <a:p>
            <a:pPr algn="just" rtl="1">
              <a:lnSpc>
                <a:spcPct val="125000"/>
              </a:lnSpc>
            </a:pPr>
            <a:r>
              <a:rPr lang="fa-IR" sz="2000" b="1" dirty="0">
                <a:solidFill>
                  <a:srgbClr val="FF0000"/>
                </a:solidFill>
                <a:latin typeface="Traditional Arabic" panose="02020603050405020304" pitchFamily="18" charset="-78"/>
                <a:cs typeface="B Titr" panose="00000700000000000000" pitchFamily="2" charset="-78"/>
              </a:rPr>
              <a:t>ص</a:t>
            </a:r>
            <a:r>
              <a:rPr lang="fa-IR" sz="2000" b="1" dirty="0" smtClean="0">
                <a:solidFill>
                  <a:srgbClr val="FF0000"/>
                </a:solidFill>
                <a:latin typeface="Traditional Arabic" panose="02020603050405020304" pitchFamily="18" charset="-78"/>
                <a:cs typeface="B Titr" panose="00000700000000000000" pitchFamily="2" charset="-78"/>
              </a:rPr>
              <a:t>فات خاشعین .کسب علم: </a:t>
            </a:r>
            <a:endParaRPr lang="fa-IR" sz="2000" b="1" dirty="0">
              <a:solidFill>
                <a:srgbClr val="FF0000"/>
              </a:solidFill>
              <a:latin typeface="Traditional Arabic" panose="02020603050405020304" pitchFamily="18" charset="-78"/>
              <a:cs typeface="B Titr" panose="00000700000000000000" pitchFamily="2" charset="-78"/>
            </a:endParaRPr>
          </a:p>
          <a:p>
            <a:pPr algn="just" rtl="1">
              <a:lnSpc>
                <a:spcPct val="125000"/>
              </a:lnSpc>
            </a:pPr>
            <a:r>
              <a:rPr lang="fa-IR" sz="1500" b="1" spc="-100" dirty="0" smtClean="0">
                <a:latin typeface="Traditional Arabic" panose="02020603050405020304" pitchFamily="18" charset="-78"/>
                <a:cs typeface="B Titr" panose="00000700000000000000" pitchFamily="2" charset="-78"/>
              </a:rPr>
              <a:t>خداوند </a:t>
            </a:r>
            <a:r>
              <a:rPr lang="fa-IR" sz="1500" b="1" spc="-100" dirty="0">
                <a:latin typeface="Traditional Arabic" panose="02020603050405020304" pitchFamily="18" charset="-78"/>
                <a:cs typeface="B Titr" panose="00000700000000000000" pitchFamily="2" charset="-78"/>
              </a:rPr>
              <a:t>متعال صاحبان علم را افراد خاشع دانسته و مي فرمايد: </a:t>
            </a:r>
            <a:endParaRPr lang="fa-IR" sz="1500" b="1" spc="-100" dirty="0" smtClean="0">
              <a:latin typeface="Traditional Arabic" panose="02020603050405020304" pitchFamily="18" charset="-78"/>
              <a:cs typeface="B Titr" panose="00000700000000000000" pitchFamily="2" charset="-78"/>
            </a:endParaRPr>
          </a:p>
          <a:p>
            <a:pPr algn="just" rtl="1">
              <a:lnSpc>
                <a:spcPct val="125000"/>
              </a:lnSpc>
            </a:pPr>
            <a:r>
              <a:rPr lang="fa-IR" sz="1500" b="1" spc="-100" dirty="0" smtClean="0">
                <a:latin typeface="Traditional Arabic" panose="02020603050405020304" pitchFamily="18" charset="-78"/>
                <a:cs typeface="B Titr" panose="00000700000000000000" pitchFamily="2" charset="-78"/>
              </a:rPr>
              <a:t>«</a:t>
            </a:r>
            <a:r>
              <a:rPr lang="fa-IR" sz="1500" b="1" spc="-100" dirty="0">
                <a:solidFill>
                  <a:srgbClr val="0000CC"/>
                </a:solidFill>
                <a:latin typeface="Traditional Arabic" panose="02020603050405020304" pitchFamily="18" charset="-78"/>
                <a:cs typeface="B Titr" panose="00000700000000000000" pitchFamily="2" charset="-78"/>
              </a:rPr>
              <a:t>قُلْ آمِنُوا بِهِ أَوْ لا تُؤْمِنُوا إِنَّ الَّذینَ أُوتُوا الْعِلْمَ مِنْ قَبْلِهِ إِذا یُتْلى‏ عَلَیْهِمْ یَخِرُّونَ لِلْأَذْقانِ سُجَّداً* وَ یَقُولُونَ سُبْحانَ رَبِّنا إِنْ کانَ وَعْدُ رَبِّنا لَمَفْعُولاً* وَ یَخِرُّونَ لِلْأَذْقانِ یَبْکُونَ وَ یَزیدُهُمْ خُشُوعاً </a:t>
            </a:r>
            <a:r>
              <a:rPr lang="fa-IR" sz="1500" b="1" spc="-100" dirty="0">
                <a:latin typeface="Traditional Arabic" panose="02020603050405020304" pitchFamily="18" charset="-78"/>
                <a:cs typeface="B Titr" panose="00000700000000000000" pitchFamily="2" charset="-78"/>
              </a:rPr>
              <a:t>(اسراء: 109 ـ 107) </a:t>
            </a:r>
            <a:endParaRPr lang="fa-IR" sz="1500" b="1" spc="-100" dirty="0" smtClean="0">
              <a:latin typeface="Traditional Arabic" panose="02020603050405020304" pitchFamily="18" charset="-78"/>
              <a:cs typeface="B Titr" panose="00000700000000000000" pitchFamily="2" charset="-78"/>
            </a:endParaRPr>
          </a:p>
        </p:txBody>
      </p:sp>
      <p:sp>
        <p:nvSpPr>
          <p:cNvPr id="12" name="Rectangle 11"/>
          <p:cNvSpPr/>
          <p:nvPr/>
        </p:nvSpPr>
        <p:spPr>
          <a:xfrm>
            <a:off x="450375" y="5689646"/>
            <a:ext cx="11390691" cy="1052596"/>
          </a:xfrm>
          <a:prstGeom prst="rect">
            <a:avLst/>
          </a:prstGeom>
          <a:solidFill>
            <a:srgbClr val="FCFFE1"/>
          </a:solidFill>
          <a:ln w="44450">
            <a:solidFill>
              <a:srgbClr val="008000"/>
            </a:solidFill>
          </a:ln>
        </p:spPr>
        <p:txBody>
          <a:bodyPr wrap="square">
            <a:spAutoFit/>
          </a:bodyPr>
          <a:lstStyle/>
          <a:p>
            <a:pPr algn="just" rtl="1">
              <a:lnSpc>
                <a:spcPct val="120000"/>
              </a:lnSpc>
            </a:pPr>
            <a:r>
              <a:rPr lang="fa-IR" sz="2000" b="1" dirty="0" smtClean="0">
                <a:solidFill>
                  <a:srgbClr val="FF0000"/>
                </a:solidFill>
                <a:latin typeface="Traditional Arabic" panose="02020603050405020304" pitchFamily="18" charset="-78"/>
                <a:cs typeface="B Titr" panose="00000700000000000000" pitchFamily="2" charset="-78"/>
              </a:rPr>
              <a:t>صفات خاشعین . </a:t>
            </a:r>
            <a:r>
              <a:rPr lang="fa-IR" sz="2000" b="1" dirty="0">
                <a:solidFill>
                  <a:srgbClr val="FF0000"/>
                </a:solidFill>
                <a:latin typeface="Traditional Arabic" panose="02020603050405020304" pitchFamily="18" charset="-78"/>
                <a:cs typeface="B Titr" panose="00000700000000000000" pitchFamily="2" charset="-78"/>
              </a:rPr>
              <a:t>نفروختن دين به دنيا: </a:t>
            </a:r>
          </a:p>
          <a:p>
            <a:pPr algn="just" rtl="1">
              <a:lnSpc>
                <a:spcPct val="120000"/>
              </a:lnSpc>
            </a:pPr>
            <a:r>
              <a:rPr lang="fa-IR" sz="1600" b="1" dirty="0">
                <a:latin typeface="Traditional Arabic" panose="02020603050405020304" pitchFamily="18" charset="-78"/>
                <a:cs typeface="B Titr" panose="00000700000000000000" pitchFamily="2" charset="-78"/>
              </a:rPr>
              <a:t>خداوند خاشعان را در آیۀ 199 آل عمران چنين توصيف مي كند: «</a:t>
            </a:r>
            <a:r>
              <a:rPr lang="fa-IR" sz="1600" b="1" dirty="0">
                <a:solidFill>
                  <a:srgbClr val="0000CC"/>
                </a:solidFill>
                <a:latin typeface="Traditional Arabic" panose="02020603050405020304" pitchFamily="18" charset="-78"/>
                <a:cs typeface="B Titr" panose="00000700000000000000" pitchFamily="2" charset="-78"/>
              </a:rPr>
              <a:t>وَإِنَّ مِنْ أَهْلِ الْكِتَابِ لَمَنْ يُؤْمِنُ بِاللَّهِ وَمَا أُنْزِلَ إِلَيْكُمْ وَمَا أُنْزِلَ إِلَيْهِمْ خَاشِعِينَ لِلَّهِ لَا يَشْتَرُونَ بِآيَاتِ اللَّهِ ثَمَنًا قَلِيلًا أُولَئِكَ لَهُمْ أَجْرُهُمْ عِنْدَ رَبِّهِمْ إِنَّ اللَّهَ سَرِيعُ الْحِسَاب</a:t>
            </a:r>
            <a:r>
              <a:rPr lang="fa-IR" sz="1600" b="1" dirty="0" smtClean="0">
                <a:latin typeface="Traditional Arabic" panose="02020603050405020304" pitchFamily="18" charset="-78"/>
                <a:cs typeface="B Titr" panose="00000700000000000000" pitchFamily="2" charset="-78"/>
              </a:rPr>
              <a:t>؛»</a:t>
            </a:r>
            <a:endParaRPr lang="fa-IR" sz="1600" b="1" dirty="0">
              <a:latin typeface="Traditional Arabic" panose="02020603050405020304" pitchFamily="18" charset="-78"/>
              <a:cs typeface="B Titr" panose="00000700000000000000" pitchFamily="2" charset="-78"/>
            </a:endParaRPr>
          </a:p>
        </p:txBody>
      </p:sp>
    </p:spTree>
    <p:extLst>
      <p:ext uri="{BB962C8B-B14F-4D97-AF65-F5344CB8AC3E}">
        <p14:creationId xmlns:p14="http://schemas.microsoft.com/office/powerpoint/2010/main" val="11153472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1000"/>
                                        <p:tgtEl>
                                          <p:spTgt spid="30"/>
                                        </p:tgtEl>
                                      </p:cBhvr>
                                    </p:animEffect>
                                    <p:anim calcmode="lin" valueType="num">
                                      <p:cBhvr>
                                        <p:cTn id="20" dur="1000" fill="hold"/>
                                        <p:tgtEl>
                                          <p:spTgt spid="30"/>
                                        </p:tgtEl>
                                        <p:attrNameLst>
                                          <p:attrName>ppt_x</p:attrName>
                                        </p:attrNameLst>
                                      </p:cBhvr>
                                      <p:tavLst>
                                        <p:tav tm="0">
                                          <p:val>
                                            <p:strVal val="#ppt_x"/>
                                          </p:val>
                                        </p:tav>
                                        <p:tav tm="100000">
                                          <p:val>
                                            <p:strVal val="#ppt_x"/>
                                          </p:val>
                                        </p:tav>
                                      </p:tavLst>
                                    </p:anim>
                                    <p:anim calcmode="lin" valueType="num">
                                      <p:cBhvr>
                                        <p:cTn id="21"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1000"/>
                                        <p:tgtEl>
                                          <p:spTgt spid="9"/>
                                        </p:tgtEl>
                                      </p:cBhvr>
                                    </p:animEffect>
                                    <p:anim calcmode="lin" valueType="num">
                                      <p:cBhvr>
                                        <p:cTn id="27" dur="1000" fill="hold"/>
                                        <p:tgtEl>
                                          <p:spTgt spid="9"/>
                                        </p:tgtEl>
                                        <p:attrNameLst>
                                          <p:attrName>ppt_x</p:attrName>
                                        </p:attrNameLst>
                                      </p:cBhvr>
                                      <p:tavLst>
                                        <p:tav tm="0">
                                          <p:val>
                                            <p:strVal val="#ppt_x"/>
                                          </p:val>
                                        </p:tav>
                                        <p:tav tm="100000">
                                          <p:val>
                                            <p:strVal val="#ppt_x"/>
                                          </p:val>
                                        </p:tav>
                                      </p:tavLst>
                                    </p:anim>
                                    <p:anim calcmode="lin" valueType="num">
                                      <p:cBhvr>
                                        <p:cTn id="28"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1000"/>
                                        <p:tgtEl>
                                          <p:spTgt spid="8"/>
                                        </p:tgtEl>
                                      </p:cBhvr>
                                    </p:animEffect>
                                    <p:anim calcmode="lin" valueType="num">
                                      <p:cBhvr>
                                        <p:cTn id="34" dur="1000" fill="hold"/>
                                        <p:tgtEl>
                                          <p:spTgt spid="8"/>
                                        </p:tgtEl>
                                        <p:attrNameLst>
                                          <p:attrName>ppt_x</p:attrName>
                                        </p:attrNameLst>
                                      </p:cBhvr>
                                      <p:tavLst>
                                        <p:tav tm="0">
                                          <p:val>
                                            <p:strVal val="#ppt_x"/>
                                          </p:val>
                                        </p:tav>
                                        <p:tav tm="100000">
                                          <p:val>
                                            <p:strVal val="#ppt_x"/>
                                          </p:val>
                                        </p:tav>
                                      </p:tavLst>
                                    </p:anim>
                                    <p:anim calcmode="lin" valueType="num">
                                      <p:cBhvr>
                                        <p:cTn id="3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fade">
                                      <p:cBhvr>
                                        <p:cTn id="40" dur="1000"/>
                                        <p:tgtEl>
                                          <p:spTgt spid="11"/>
                                        </p:tgtEl>
                                      </p:cBhvr>
                                    </p:animEffect>
                                    <p:anim calcmode="lin" valueType="num">
                                      <p:cBhvr>
                                        <p:cTn id="41" dur="1000" fill="hold"/>
                                        <p:tgtEl>
                                          <p:spTgt spid="11"/>
                                        </p:tgtEl>
                                        <p:attrNameLst>
                                          <p:attrName>ppt_x</p:attrName>
                                        </p:attrNameLst>
                                      </p:cBhvr>
                                      <p:tavLst>
                                        <p:tav tm="0">
                                          <p:val>
                                            <p:strVal val="#ppt_x"/>
                                          </p:val>
                                        </p:tav>
                                        <p:tav tm="100000">
                                          <p:val>
                                            <p:strVal val="#ppt_x"/>
                                          </p:val>
                                        </p:tav>
                                      </p:tavLst>
                                    </p:anim>
                                    <p:anim calcmode="lin" valueType="num">
                                      <p:cBhvr>
                                        <p:cTn id="42"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1000"/>
                                        <p:tgtEl>
                                          <p:spTgt spid="12"/>
                                        </p:tgtEl>
                                      </p:cBhvr>
                                    </p:animEffect>
                                    <p:anim calcmode="lin" valueType="num">
                                      <p:cBhvr>
                                        <p:cTn id="48" dur="1000" fill="hold"/>
                                        <p:tgtEl>
                                          <p:spTgt spid="12"/>
                                        </p:tgtEl>
                                        <p:attrNameLst>
                                          <p:attrName>ppt_x</p:attrName>
                                        </p:attrNameLst>
                                      </p:cBhvr>
                                      <p:tavLst>
                                        <p:tav tm="0">
                                          <p:val>
                                            <p:strVal val="#ppt_x"/>
                                          </p:val>
                                        </p:tav>
                                        <p:tav tm="100000">
                                          <p:val>
                                            <p:strVal val="#ppt_x"/>
                                          </p:val>
                                        </p:tav>
                                      </p:tavLst>
                                    </p:anim>
                                    <p:anim calcmode="lin" valueType="num">
                                      <p:cBhvr>
                                        <p:cTn id="4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10" grpId="0" animBg="1"/>
      <p:bldP spid="7" grpId="0" animBg="1"/>
      <p:bldP spid="9" grpId="0" animBg="1"/>
      <p:bldP spid="8" grpId="0" animBg="1"/>
      <p:bldP spid="11" grpId="0" animBg="1"/>
      <p:bldP spid="12"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69000"/>
            <a:lum/>
          </a:blip>
          <a:srcRect/>
          <a:tile tx="0" ty="0" sx="100000" sy="100000" flip="none" algn="tl"/>
        </a:blipFill>
        <a:effectLst/>
      </p:bgPr>
    </p:bg>
    <p:spTree>
      <p:nvGrpSpPr>
        <p:cNvPr id="1" name=""/>
        <p:cNvGrpSpPr/>
        <p:nvPr/>
      </p:nvGrpSpPr>
      <p:grpSpPr>
        <a:xfrm>
          <a:off x="0" y="0"/>
          <a:ext cx="0" cy="0"/>
          <a:chOff x="0" y="0"/>
          <a:chExt cx="0" cy="0"/>
        </a:xfrm>
      </p:grpSpPr>
      <p:sp>
        <p:nvSpPr>
          <p:cNvPr id="30" name="Round Same Side Corner Rectangle 29"/>
          <p:cNvSpPr/>
          <p:nvPr/>
        </p:nvSpPr>
        <p:spPr>
          <a:xfrm>
            <a:off x="122663" y="1197224"/>
            <a:ext cx="11954108" cy="5582717"/>
          </a:xfrm>
          <a:prstGeom prst="round2SameRect">
            <a:avLst>
              <a:gd name="adj1" fmla="val 0"/>
              <a:gd name="adj2" fmla="val 9117"/>
            </a:avLst>
          </a:prstGeom>
          <a:solidFill>
            <a:srgbClr val="36B907"/>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dirty="0"/>
          </a:p>
        </p:txBody>
      </p:sp>
      <p:sp>
        <p:nvSpPr>
          <p:cNvPr id="10" name="Round Same Side Corner Rectangle 9"/>
          <p:cNvSpPr/>
          <p:nvPr/>
        </p:nvSpPr>
        <p:spPr>
          <a:xfrm rot="10800000">
            <a:off x="259307" y="180453"/>
            <a:ext cx="11682484" cy="952312"/>
          </a:xfrm>
          <a:prstGeom prst="round2SameRect">
            <a:avLst>
              <a:gd name="adj1" fmla="val 0"/>
              <a:gd name="adj2" fmla="val 41080"/>
            </a:avLst>
          </a:prstGeom>
          <a:solidFill>
            <a:schemeClr val="accent2">
              <a:lumMod val="40000"/>
              <a:lumOff val="60000"/>
            </a:schemeClr>
          </a:solidFill>
          <a:ln w="3175">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dirty="0"/>
          </a:p>
        </p:txBody>
      </p:sp>
      <p:sp>
        <p:nvSpPr>
          <p:cNvPr id="7" name="Rounded Rectangle 6"/>
          <p:cNvSpPr/>
          <p:nvPr/>
        </p:nvSpPr>
        <p:spPr>
          <a:xfrm>
            <a:off x="2207941" y="244910"/>
            <a:ext cx="7593981" cy="798285"/>
          </a:xfrm>
          <a:prstGeom prst="round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20000"/>
              </a:lnSpc>
            </a:pPr>
            <a:r>
              <a:rPr lang="fa-IR" sz="3200" b="1" dirty="0">
                <a:solidFill>
                  <a:schemeClr val="tx1"/>
                </a:solidFill>
                <a:cs typeface="B Titr" pitchFamily="2" charset="-78"/>
              </a:rPr>
              <a:t>ویژگی‌های مؤمن: </a:t>
            </a:r>
            <a:r>
              <a:rPr lang="fa-IR" sz="3200" b="1" dirty="0" smtClean="0">
                <a:solidFill>
                  <a:srgbClr val="0000CC"/>
                </a:solidFill>
                <a:cs typeface="B Titr" pitchFamily="2" charset="-78"/>
              </a:rPr>
              <a:t>7ـ </a:t>
            </a:r>
            <a:r>
              <a:rPr lang="fa-IR" sz="3200" b="1" dirty="0">
                <a:solidFill>
                  <a:srgbClr val="0000CC"/>
                </a:solidFill>
                <a:cs typeface="B Titr" pitchFamily="2" charset="-78"/>
              </a:rPr>
              <a:t>اجتناب از محرمات الهی </a:t>
            </a:r>
            <a:endParaRPr lang="fa-IR" sz="2800" b="1" dirty="0" smtClean="0">
              <a:solidFill>
                <a:srgbClr val="0000CC"/>
              </a:solidFill>
              <a:cs typeface="B Titr" pitchFamily="2" charset="-78"/>
            </a:endParaRPr>
          </a:p>
        </p:txBody>
      </p:sp>
      <p:sp>
        <p:nvSpPr>
          <p:cNvPr id="14" name="Rectangle 13"/>
          <p:cNvSpPr/>
          <p:nvPr/>
        </p:nvSpPr>
        <p:spPr>
          <a:xfrm>
            <a:off x="436730" y="1343436"/>
            <a:ext cx="11368587" cy="609398"/>
          </a:xfrm>
          <a:prstGeom prst="rect">
            <a:avLst/>
          </a:prstGeom>
          <a:solidFill>
            <a:srgbClr val="FCFFE1"/>
          </a:solidFill>
          <a:ln w="44450">
            <a:solidFill>
              <a:srgbClr val="008000"/>
            </a:solidFill>
          </a:ln>
        </p:spPr>
        <p:txBody>
          <a:bodyPr wrap="square">
            <a:spAutoFit/>
          </a:bodyPr>
          <a:lstStyle/>
          <a:p>
            <a:pPr algn="ctr" rtl="1">
              <a:lnSpc>
                <a:spcPct val="120000"/>
              </a:lnSpc>
            </a:pPr>
            <a:r>
              <a:rPr lang="fa-IR" sz="2800" b="1" spc="-100" dirty="0" smtClean="0">
                <a:solidFill>
                  <a:srgbClr val="0000CC"/>
                </a:solidFill>
                <a:latin typeface="Traditional Arabic" panose="02020603050405020304" pitchFamily="18" charset="-78"/>
                <a:cs typeface="B Titr" panose="00000700000000000000" pitchFamily="2" charset="-78"/>
              </a:rPr>
              <a:t>يا </a:t>
            </a:r>
            <a:r>
              <a:rPr lang="fa-IR" sz="2800" b="1" spc="-100" dirty="0">
                <a:solidFill>
                  <a:srgbClr val="0000CC"/>
                </a:solidFill>
                <a:latin typeface="Traditional Arabic" panose="02020603050405020304" pitchFamily="18" charset="-78"/>
                <a:cs typeface="B Titr" panose="00000700000000000000" pitchFamily="2" charset="-78"/>
              </a:rPr>
              <a:t>أَيُّهَا الَّذينَ آمَنُوا اتَّقُوا اللَّهَ ... إِنْ‏ كُنْتُمْ‏ مُؤْمِنينَ‏ </a:t>
            </a:r>
            <a:r>
              <a:rPr lang="fa-IR" sz="2800" b="1" spc="-100" dirty="0">
                <a:solidFill>
                  <a:srgbClr val="C00000"/>
                </a:solidFill>
                <a:latin typeface="Traditional Arabic" panose="02020603050405020304" pitchFamily="18" charset="-78"/>
                <a:cs typeface="B Nazanin" pitchFamily="2" charset="-78"/>
              </a:rPr>
              <a:t>(بقره: 278)؛ </a:t>
            </a:r>
            <a:endParaRPr lang="fa-IR" sz="2800" b="1" spc="-100" dirty="0">
              <a:latin typeface="Traditional Arabic" panose="02020603050405020304" pitchFamily="18" charset="-78"/>
              <a:cs typeface="B Titr" panose="00000700000000000000" pitchFamily="2" charset="-78"/>
            </a:endParaRPr>
          </a:p>
        </p:txBody>
      </p:sp>
      <p:sp>
        <p:nvSpPr>
          <p:cNvPr id="11" name="Rectangle 10"/>
          <p:cNvSpPr/>
          <p:nvPr/>
        </p:nvSpPr>
        <p:spPr>
          <a:xfrm>
            <a:off x="409434" y="2031543"/>
            <a:ext cx="11382236" cy="609398"/>
          </a:xfrm>
          <a:prstGeom prst="rect">
            <a:avLst/>
          </a:prstGeom>
          <a:solidFill>
            <a:srgbClr val="DAF7FE"/>
          </a:solidFill>
          <a:ln w="44450">
            <a:solidFill>
              <a:srgbClr val="660033"/>
            </a:solidFill>
          </a:ln>
        </p:spPr>
        <p:txBody>
          <a:bodyPr wrap="square">
            <a:spAutoFit/>
          </a:bodyPr>
          <a:lstStyle/>
          <a:p>
            <a:pPr algn="ctr" rtl="1">
              <a:lnSpc>
                <a:spcPct val="120000"/>
              </a:lnSpc>
            </a:pPr>
            <a:r>
              <a:rPr lang="fa-IR" sz="2800" b="1" spc="-100" dirty="0" smtClean="0">
                <a:solidFill>
                  <a:srgbClr val="0000CC"/>
                </a:solidFill>
                <a:latin typeface="Traditional Arabic" panose="02020603050405020304" pitchFamily="18" charset="-78"/>
                <a:cs typeface="B Titr" panose="00000700000000000000" pitchFamily="2" charset="-78"/>
              </a:rPr>
              <a:t>وَ </a:t>
            </a:r>
            <a:r>
              <a:rPr lang="fa-IR" sz="2800" b="1" spc="-100" dirty="0">
                <a:solidFill>
                  <a:srgbClr val="0000CC"/>
                </a:solidFill>
                <a:latin typeface="Traditional Arabic" panose="02020603050405020304" pitchFamily="18" charset="-78"/>
                <a:cs typeface="B Titr" panose="00000700000000000000" pitchFamily="2" charset="-78"/>
              </a:rPr>
              <a:t>اتَّقُوا اللَّهَ إِنْ‏ كُنْتُمْ‏ مُؤْمِنينَ‏ </a:t>
            </a:r>
            <a:r>
              <a:rPr lang="fa-IR" sz="2800" b="1" spc="-100" dirty="0">
                <a:solidFill>
                  <a:srgbClr val="C00000"/>
                </a:solidFill>
                <a:latin typeface="Traditional Arabic" panose="02020603050405020304" pitchFamily="18" charset="-78"/>
                <a:cs typeface="B Nazanin" pitchFamily="2" charset="-78"/>
              </a:rPr>
              <a:t>(مائده: 57</a:t>
            </a:r>
            <a:r>
              <a:rPr lang="fa-IR" sz="2800" b="1" spc="-100" dirty="0" smtClean="0">
                <a:solidFill>
                  <a:srgbClr val="C00000"/>
                </a:solidFill>
                <a:latin typeface="Traditional Arabic" panose="02020603050405020304" pitchFamily="18" charset="-78"/>
                <a:cs typeface="B Nazanin" pitchFamily="2" charset="-78"/>
              </a:rPr>
              <a:t>)</a:t>
            </a:r>
            <a:endParaRPr lang="fa-IR" sz="2800" b="1" spc="-100" dirty="0">
              <a:solidFill>
                <a:srgbClr val="0000CC"/>
              </a:solidFill>
              <a:latin typeface="Traditional Arabic" panose="02020603050405020304" pitchFamily="18" charset="-78"/>
              <a:cs typeface="B Titr" panose="00000700000000000000" pitchFamily="2" charset="-78"/>
            </a:endParaRPr>
          </a:p>
        </p:txBody>
      </p:sp>
      <p:sp>
        <p:nvSpPr>
          <p:cNvPr id="12" name="Rectangle 11"/>
          <p:cNvSpPr/>
          <p:nvPr/>
        </p:nvSpPr>
        <p:spPr>
          <a:xfrm>
            <a:off x="409434" y="2723252"/>
            <a:ext cx="11368587" cy="1052596"/>
          </a:xfrm>
          <a:prstGeom prst="rect">
            <a:avLst/>
          </a:prstGeom>
          <a:solidFill>
            <a:srgbClr val="FCFFE1"/>
          </a:solidFill>
          <a:ln w="44450">
            <a:solidFill>
              <a:srgbClr val="008000"/>
            </a:solidFill>
          </a:ln>
        </p:spPr>
        <p:txBody>
          <a:bodyPr wrap="square">
            <a:spAutoFit/>
          </a:bodyPr>
          <a:lstStyle/>
          <a:p>
            <a:pPr algn="r" rtl="1">
              <a:lnSpc>
                <a:spcPct val="120000"/>
              </a:lnSpc>
            </a:pPr>
            <a:r>
              <a:rPr lang="fa-IR" sz="2400" b="1" spc="-100" dirty="0" smtClean="0">
                <a:latin typeface="Traditional Arabic" panose="02020603050405020304" pitchFamily="18" charset="-78"/>
                <a:cs typeface="B Titr" panose="00000700000000000000" pitchFamily="2" charset="-78"/>
              </a:rPr>
              <a:t>امام سجاد (علیه السلام) </a:t>
            </a:r>
            <a:r>
              <a:rPr lang="fa-IR" sz="2400" b="1" spc="-100" dirty="0">
                <a:latin typeface="Traditional Arabic" panose="02020603050405020304" pitchFamily="18" charset="-78"/>
                <a:cs typeface="B Titr" panose="00000700000000000000" pitchFamily="2" charset="-78"/>
              </a:rPr>
              <a:t>فرمود</a:t>
            </a:r>
            <a:r>
              <a:rPr lang="fa-IR" sz="2400" b="1" spc="-100" dirty="0" smtClean="0">
                <a:latin typeface="Traditional Arabic" panose="02020603050405020304" pitchFamily="18" charset="-78"/>
                <a:cs typeface="B Titr" panose="00000700000000000000" pitchFamily="2" charset="-78"/>
              </a:rPr>
              <a:t>:</a:t>
            </a:r>
          </a:p>
          <a:p>
            <a:pPr algn="r" rtl="1">
              <a:lnSpc>
                <a:spcPct val="120000"/>
              </a:lnSpc>
            </a:pPr>
            <a:r>
              <a:rPr lang="fa-IR" sz="2800" b="1" spc="-100" dirty="0" smtClean="0">
                <a:latin typeface="Traditional Arabic" panose="02020603050405020304" pitchFamily="18" charset="-78"/>
                <a:cs typeface="B Titr" panose="00000700000000000000" pitchFamily="2" charset="-78"/>
              </a:rPr>
              <a:t> </a:t>
            </a:r>
            <a:r>
              <a:rPr lang="fa-IR" sz="2400" b="1" spc="-100" dirty="0">
                <a:solidFill>
                  <a:srgbClr val="C00000"/>
                </a:solidFill>
                <a:latin typeface="Traditional Arabic" panose="02020603050405020304" pitchFamily="18" charset="-78"/>
                <a:cs typeface="B Titr" panose="00000700000000000000" pitchFamily="2" charset="-78"/>
              </a:rPr>
              <a:t>نشانه‌های مؤمن پنج چیز است </a:t>
            </a:r>
            <a:r>
              <a:rPr lang="fa-IR" sz="2400" b="1" spc="-100" dirty="0">
                <a:latin typeface="Traditional Arabic" panose="02020603050405020304" pitchFamily="18" charset="-78"/>
                <a:cs typeface="B Titr" panose="00000700000000000000" pitchFamily="2" charset="-78"/>
              </a:rPr>
              <a:t>و اولین این صفات را‌ </a:t>
            </a:r>
            <a:r>
              <a:rPr lang="fa-IR" sz="2400" b="1" spc="-100" dirty="0">
                <a:solidFill>
                  <a:srgbClr val="0070C0"/>
                </a:solidFill>
                <a:latin typeface="Traditional Arabic" panose="02020603050405020304" pitchFamily="18" charset="-78"/>
                <a:cs typeface="B Titr" panose="00000700000000000000" pitchFamily="2" charset="-78"/>
              </a:rPr>
              <a:t>اجتناب از گناه در خلوت‌ها </a:t>
            </a:r>
            <a:r>
              <a:rPr lang="fa-IR" sz="2400" b="1" spc="-100" dirty="0">
                <a:latin typeface="Traditional Arabic" panose="02020603050405020304" pitchFamily="18" charset="-78"/>
                <a:cs typeface="B Titr" panose="00000700000000000000" pitchFamily="2" charset="-78"/>
              </a:rPr>
              <a:t>ذکر نمود. </a:t>
            </a:r>
            <a:endParaRPr lang="fa-IR" sz="2800" b="1" spc="-100" dirty="0">
              <a:solidFill>
                <a:srgbClr val="0000CC"/>
              </a:solidFill>
              <a:latin typeface="Traditional Arabic" panose="02020603050405020304" pitchFamily="18" charset="-78"/>
              <a:cs typeface="B Titr" panose="00000700000000000000" pitchFamily="2" charset="-78"/>
            </a:endParaRPr>
          </a:p>
        </p:txBody>
      </p:sp>
      <p:sp>
        <p:nvSpPr>
          <p:cNvPr id="13" name="Rectangle 12"/>
          <p:cNvSpPr/>
          <p:nvPr/>
        </p:nvSpPr>
        <p:spPr>
          <a:xfrm>
            <a:off x="409435" y="3872666"/>
            <a:ext cx="11368587" cy="1366528"/>
          </a:xfrm>
          <a:prstGeom prst="rect">
            <a:avLst/>
          </a:prstGeom>
          <a:solidFill>
            <a:srgbClr val="DAF7FE"/>
          </a:solidFill>
          <a:ln w="44450">
            <a:solidFill>
              <a:srgbClr val="660066"/>
            </a:solidFill>
          </a:ln>
        </p:spPr>
        <p:txBody>
          <a:bodyPr wrap="square">
            <a:spAutoFit/>
          </a:bodyPr>
          <a:lstStyle/>
          <a:p>
            <a:pPr algn="r" rtl="1">
              <a:lnSpc>
                <a:spcPct val="120000"/>
              </a:lnSpc>
            </a:pPr>
            <a:r>
              <a:rPr lang="fa-IR" sz="2300" b="1" spc="-100" dirty="0">
                <a:latin typeface="Traditional Arabic" panose="02020603050405020304" pitchFamily="18" charset="-78"/>
                <a:cs typeface="B Titr" panose="00000700000000000000" pitchFamily="2" charset="-78"/>
              </a:rPr>
              <a:t>امام باقر (علیه السلام) فرمود</a:t>
            </a:r>
            <a:r>
              <a:rPr lang="fa-IR" sz="2300" b="1" spc="-100" dirty="0" smtClean="0">
                <a:latin typeface="Traditional Arabic" panose="02020603050405020304" pitchFamily="18" charset="-78"/>
                <a:cs typeface="B Titr" panose="00000700000000000000" pitchFamily="2" charset="-78"/>
              </a:rPr>
              <a:t>:</a:t>
            </a:r>
          </a:p>
          <a:p>
            <a:pPr algn="r" rtl="1">
              <a:lnSpc>
                <a:spcPct val="120000"/>
              </a:lnSpc>
            </a:pPr>
            <a:r>
              <a:rPr lang="fa-IR" sz="2300" b="1" spc="-100" dirty="0" smtClean="0">
                <a:latin typeface="Traditional Arabic" panose="02020603050405020304" pitchFamily="18" charset="-78"/>
                <a:cs typeface="B Titr" panose="00000700000000000000" pitchFamily="2" charset="-78"/>
              </a:rPr>
              <a:t> </a:t>
            </a:r>
            <a:r>
              <a:rPr lang="fa-IR" sz="2300" b="1" spc="-100" dirty="0">
                <a:latin typeface="Traditional Arabic" panose="02020603050405020304" pitchFamily="18" charset="-78"/>
                <a:cs typeface="B Titr" panose="00000700000000000000" pitchFamily="2" charset="-78"/>
              </a:rPr>
              <a:t>از جمله چیزهایی که خدا بصورت نجوا و سری به موسی علیه السلام وحی فرمود ... این است که پای بندگان به بندگی من با هیچ چیز مانند ورع و اجتنابِ از محرماتم، به من تقرّب نمی‌جویند.</a:t>
            </a:r>
            <a:endParaRPr lang="fa-IR" sz="2300" b="1" spc="-100" dirty="0">
              <a:solidFill>
                <a:srgbClr val="0000CC"/>
              </a:solidFill>
              <a:latin typeface="Traditional Arabic" panose="02020603050405020304" pitchFamily="18" charset="-78"/>
              <a:cs typeface="B Titr" panose="00000700000000000000" pitchFamily="2" charset="-78"/>
            </a:endParaRPr>
          </a:p>
        </p:txBody>
      </p:sp>
      <p:sp>
        <p:nvSpPr>
          <p:cNvPr id="15" name="Rectangle 14"/>
          <p:cNvSpPr/>
          <p:nvPr/>
        </p:nvSpPr>
        <p:spPr>
          <a:xfrm>
            <a:off x="409433" y="5339840"/>
            <a:ext cx="11368587" cy="1348061"/>
          </a:xfrm>
          <a:prstGeom prst="rect">
            <a:avLst/>
          </a:prstGeom>
          <a:solidFill>
            <a:srgbClr val="FCFFE1"/>
          </a:solidFill>
          <a:ln w="44450">
            <a:solidFill>
              <a:srgbClr val="008000"/>
            </a:solidFill>
          </a:ln>
        </p:spPr>
        <p:txBody>
          <a:bodyPr wrap="square">
            <a:spAutoFit/>
          </a:bodyPr>
          <a:lstStyle/>
          <a:p>
            <a:pPr algn="r" rtl="1">
              <a:lnSpc>
                <a:spcPct val="120000"/>
              </a:lnSpc>
            </a:pPr>
            <a:r>
              <a:rPr lang="fa-IR" sz="2200" b="1" spc="-100" dirty="0">
                <a:latin typeface="Traditional Arabic" panose="02020603050405020304" pitchFamily="18" charset="-78"/>
                <a:cs typeface="B Titr" panose="00000700000000000000" pitchFamily="2" charset="-78"/>
              </a:rPr>
              <a:t>امام صادق </a:t>
            </a:r>
            <a:r>
              <a:rPr lang="fa-IR" sz="2400" b="1" spc="-100" dirty="0">
                <a:latin typeface="Traditional Arabic" panose="02020603050405020304" pitchFamily="18" charset="-78"/>
                <a:cs typeface="B Titr" panose="00000700000000000000" pitchFamily="2" charset="-78"/>
              </a:rPr>
              <a:t>(علیه السلام) </a:t>
            </a:r>
            <a:r>
              <a:rPr lang="fa-IR" sz="2200" b="1" spc="-100" dirty="0" smtClean="0">
                <a:latin typeface="Traditional Arabic" panose="02020603050405020304" pitchFamily="18" charset="-78"/>
                <a:cs typeface="B Titr" panose="00000700000000000000" pitchFamily="2" charset="-78"/>
              </a:rPr>
              <a:t>فرمود</a:t>
            </a:r>
            <a:r>
              <a:rPr lang="fa-IR" sz="2200" b="1" spc="-100" dirty="0">
                <a:latin typeface="Traditional Arabic" panose="02020603050405020304" pitchFamily="18" charset="-78"/>
                <a:cs typeface="B Titr" panose="00000700000000000000" pitchFamily="2" charset="-78"/>
              </a:rPr>
              <a:t>: </a:t>
            </a:r>
            <a:endParaRPr lang="fa-IR" sz="2200" b="1" spc="-100" dirty="0" smtClean="0">
              <a:latin typeface="Traditional Arabic" panose="02020603050405020304" pitchFamily="18" charset="-78"/>
              <a:cs typeface="B Titr" panose="00000700000000000000" pitchFamily="2" charset="-78"/>
            </a:endParaRPr>
          </a:p>
          <a:p>
            <a:pPr algn="r" rtl="1">
              <a:lnSpc>
                <a:spcPct val="120000"/>
              </a:lnSpc>
            </a:pPr>
            <a:r>
              <a:rPr lang="fa-IR" sz="2200" b="1" spc="-100" dirty="0" smtClean="0">
                <a:latin typeface="Traditional Arabic" panose="02020603050405020304" pitchFamily="18" charset="-78"/>
                <a:cs typeface="B Titr" panose="00000700000000000000" pitchFamily="2" charset="-78"/>
              </a:rPr>
              <a:t>تقوای </a:t>
            </a:r>
            <a:r>
              <a:rPr lang="fa-IR" sz="2200" b="1" spc="-100" dirty="0">
                <a:latin typeface="Traditional Arabic" panose="02020603050405020304" pitchFamily="18" charset="-78"/>
                <a:cs typeface="B Titr" panose="00000700000000000000" pitchFamily="2" charset="-78"/>
              </a:rPr>
              <a:t>الهی، تقوای الهی، تقوای الهی را رعایت کنید! بر شما باد به اجتناب از حرام، و راستگویی در سخن و امانت داری و نگهداری شکم و شهوت، اینگونه باشید تا چنان سنخیتی با ما پیدا کنید که در ملکوت اعلی همنشین و در معیت ما باشید.</a:t>
            </a:r>
            <a:endParaRPr lang="fa-IR" sz="2200" b="1" spc="-100" dirty="0">
              <a:solidFill>
                <a:srgbClr val="0000CC"/>
              </a:solidFill>
              <a:latin typeface="Traditional Arabic" panose="02020603050405020304" pitchFamily="18" charset="-78"/>
              <a:cs typeface="B Titr" panose="00000700000000000000" pitchFamily="2" charset="-78"/>
            </a:endParaRPr>
          </a:p>
        </p:txBody>
      </p:sp>
    </p:spTree>
    <p:extLst>
      <p:ext uri="{BB962C8B-B14F-4D97-AF65-F5344CB8AC3E}">
        <p14:creationId xmlns:p14="http://schemas.microsoft.com/office/powerpoint/2010/main" val="2448959873"/>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1000"/>
                                        <p:tgtEl>
                                          <p:spTgt spid="30"/>
                                        </p:tgtEl>
                                      </p:cBhvr>
                                    </p:animEffect>
                                    <p:anim calcmode="lin" valueType="num">
                                      <p:cBhvr>
                                        <p:cTn id="20" dur="1000" fill="hold"/>
                                        <p:tgtEl>
                                          <p:spTgt spid="30"/>
                                        </p:tgtEl>
                                        <p:attrNameLst>
                                          <p:attrName>ppt_x</p:attrName>
                                        </p:attrNameLst>
                                      </p:cBhvr>
                                      <p:tavLst>
                                        <p:tav tm="0">
                                          <p:val>
                                            <p:strVal val="#ppt_x"/>
                                          </p:val>
                                        </p:tav>
                                        <p:tav tm="100000">
                                          <p:val>
                                            <p:strVal val="#ppt_x"/>
                                          </p:val>
                                        </p:tav>
                                      </p:tavLst>
                                    </p:anim>
                                    <p:anim calcmode="lin" valueType="num">
                                      <p:cBhvr>
                                        <p:cTn id="21"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1000"/>
                                        <p:tgtEl>
                                          <p:spTgt spid="14"/>
                                        </p:tgtEl>
                                      </p:cBhvr>
                                    </p:animEffect>
                                    <p:anim calcmode="lin" valueType="num">
                                      <p:cBhvr>
                                        <p:cTn id="27" dur="1000" fill="hold"/>
                                        <p:tgtEl>
                                          <p:spTgt spid="14"/>
                                        </p:tgtEl>
                                        <p:attrNameLst>
                                          <p:attrName>ppt_x</p:attrName>
                                        </p:attrNameLst>
                                      </p:cBhvr>
                                      <p:tavLst>
                                        <p:tav tm="0">
                                          <p:val>
                                            <p:strVal val="#ppt_x"/>
                                          </p:val>
                                        </p:tav>
                                        <p:tav tm="100000">
                                          <p:val>
                                            <p:strVal val="#ppt_x"/>
                                          </p:val>
                                        </p:tav>
                                      </p:tavLst>
                                    </p:anim>
                                    <p:anim calcmode="lin" valueType="num">
                                      <p:cBhvr>
                                        <p:cTn id="28"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1000"/>
                                        <p:tgtEl>
                                          <p:spTgt spid="11"/>
                                        </p:tgtEl>
                                      </p:cBhvr>
                                    </p:animEffect>
                                    <p:anim calcmode="lin" valueType="num">
                                      <p:cBhvr>
                                        <p:cTn id="34" dur="1000" fill="hold"/>
                                        <p:tgtEl>
                                          <p:spTgt spid="11"/>
                                        </p:tgtEl>
                                        <p:attrNameLst>
                                          <p:attrName>ppt_x</p:attrName>
                                        </p:attrNameLst>
                                      </p:cBhvr>
                                      <p:tavLst>
                                        <p:tav tm="0">
                                          <p:val>
                                            <p:strVal val="#ppt_x"/>
                                          </p:val>
                                        </p:tav>
                                        <p:tav tm="100000">
                                          <p:val>
                                            <p:strVal val="#ppt_x"/>
                                          </p:val>
                                        </p:tav>
                                      </p:tavLst>
                                    </p:anim>
                                    <p:anim calcmode="lin" valueType="num">
                                      <p:cBhvr>
                                        <p:cTn id="3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1000"/>
                                        <p:tgtEl>
                                          <p:spTgt spid="12"/>
                                        </p:tgtEl>
                                      </p:cBhvr>
                                    </p:animEffect>
                                    <p:anim calcmode="lin" valueType="num">
                                      <p:cBhvr>
                                        <p:cTn id="41" dur="1000" fill="hold"/>
                                        <p:tgtEl>
                                          <p:spTgt spid="12"/>
                                        </p:tgtEl>
                                        <p:attrNameLst>
                                          <p:attrName>ppt_x</p:attrName>
                                        </p:attrNameLst>
                                      </p:cBhvr>
                                      <p:tavLst>
                                        <p:tav tm="0">
                                          <p:val>
                                            <p:strVal val="#ppt_x"/>
                                          </p:val>
                                        </p:tav>
                                        <p:tav tm="100000">
                                          <p:val>
                                            <p:strVal val="#ppt_x"/>
                                          </p:val>
                                        </p:tav>
                                      </p:tavLst>
                                    </p:anim>
                                    <p:anim calcmode="lin" valueType="num">
                                      <p:cBhvr>
                                        <p:cTn id="42"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fade">
                                      <p:cBhvr>
                                        <p:cTn id="47" dur="1000"/>
                                        <p:tgtEl>
                                          <p:spTgt spid="13"/>
                                        </p:tgtEl>
                                      </p:cBhvr>
                                    </p:animEffect>
                                    <p:anim calcmode="lin" valueType="num">
                                      <p:cBhvr>
                                        <p:cTn id="48" dur="1000" fill="hold"/>
                                        <p:tgtEl>
                                          <p:spTgt spid="13"/>
                                        </p:tgtEl>
                                        <p:attrNameLst>
                                          <p:attrName>ppt_x</p:attrName>
                                        </p:attrNameLst>
                                      </p:cBhvr>
                                      <p:tavLst>
                                        <p:tav tm="0">
                                          <p:val>
                                            <p:strVal val="#ppt_x"/>
                                          </p:val>
                                        </p:tav>
                                        <p:tav tm="100000">
                                          <p:val>
                                            <p:strVal val="#ppt_x"/>
                                          </p:val>
                                        </p:tav>
                                      </p:tavLst>
                                    </p:anim>
                                    <p:anim calcmode="lin" valueType="num">
                                      <p:cBhvr>
                                        <p:cTn id="4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grpId="0" nodeType="clickEffect">
                                  <p:stCondLst>
                                    <p:cond delay="0"/>
                                  </p:stCondLst>
                                  <p:childTnLst>
                                    <p:set>
                                      <p:cBhvr>
                                        <p:cTn id="53" dur="1" fill="hold">
                                          <p:stCondLst>
                                            <p:cond delay="0"/>
                                          </p:stCondLst>
                                        </p:cTn>
                                        <p:tgtEl>
                                          <p:spTgt spid="15"/>
                                        </p:tgtEl>
                                        <p:attrNameLst>
                                          <p:attrName>style.visibility</p:attrName>
                                        </p:attrNameLst>
                                      </p:cBhvr>
                                      <p:to>
                                        <p:strVal val="visible"/>
                                      </p:to>
                                    </p:set>
                                    <p:animEffect transition="in" filter="fade">
                                      <p:cBhvr>
                                        <p:cTn id="54" dur="1000"/>
                                        <p:tgtEl>
                                          <p:spTgt spid="15"/>
                                        </p:tgtEl>
                                      </p:cBhvr>
                                    </p:animEffect>
                                    <p:anim calcmode="lin" valueType="num">
                                      <p:cBhvr>
                                        <p:cTn id="55" dur="1000" fill="hold"/>
                                        <p:tgtEl>
                                          <p:spTgt spid="15"/>
                                        </p:tgtEl>
                                        <p:attrNameLst>
                                          <p:attrName>ppt_x</p:attrName>
                                        </p:attrNameLst>
                                      </p:cBhvr>
                                      <p:tavLst>
                                        <p:tav tm="0">
                                          <p:val>
                                            <p:strVal val="#ppt_x"/>
                                          </p:val>
                                        </p:tav>
                                        <p:tav tm="100000">
                                          <p:val>
                                            <p:strVal val="#ppt_x"/>
                                          </p:val>
                                        </p:tav>
                                      </p:tavLst>
                                    </p:anim>
                                    <p:anim calcmode="lin" valueType="num">
                                      <p:cBhvr>
                                        <p:cTn id="5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10" grpId="0" animBg="1"/>
      <p:bldP spid="7" grpId="0" animBg="1"/>
      <p:bldP spid="14" grpId="0" animBg="1"/>
      <p:bldP spid="11" grpId="0" animBg="1"/>
      <p:bldP spid="12" grpId="0" animBg="1"/>
      <p:bldP spid="13" grpId="0" animBg="1"/>
      <p:bldP spid="15"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69000"/>
            <a:lum/>
          </a:blip>
          <a:srcRect/>
          <a:tile tx="0" ty="0" sx="100000" sy="100000" flip="none" algn="tl"/>
        </a:blipFill>
        <a:effectLst/>
      </p:bgPr>
    </p:bg>
    <p:spTree>
      <p:nvGrpSpPr>
        <p:cNvPr id="1" name=""/>
        <p:cNvGrpSpPr/>
        <p:nvPr/>
      </p:nvGrpSpPr>
      <p:grpSpPr>
        <a:xfrm>
          <a:off x="0" y="0"/>
          <a:ext cx="0" cy="0"/>
          <a:chOff x="0" y="0"/>
          <a:chExt cx="0" cy="0"/>
        </a:xfrm>
      </p:grpSpPr>
      <p:sp>
        <p:nvSpPr>
          <p:cNvPr id="30" name="Round Same Side Corner Rectangle 29"/>
          <p:cNvSpPr/>
          <p:nvPr/>
        </p:nvSpPr>
        <p:spPr>
          <a:xfrm>
            <a:off x="55755" y="1240781"/>
            <a:ext cx="12099073" cy="5561463"/>
          </a:xfrm>
          <a:prstGeom prst="round2SameRect">
            <a:avLst>
              <a:gd name="adj1" fmla="val 0"/>
              <a:gd name="adj2" fmla="val 4039"/>
            </a:avLst>
          </a:prstGeom>
          <a:solidFill>
            <a:srgbClr val="36B907"/>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dirty="0"/>
          </a:p>
        </p:txBody>
      </p:sp>
      <p:sp>
        <p:nvSpPr>
          <p:cNvPr id="10" name="Round Same Side Corner Rectangle 9"/>
          <p:cNvSpPr/>
          <p:nvPr/>
        </p:nvSpPr>
        <p:spPr>
          <a:xfrm rot="10800000">
            <a:off x="156115" y="244910"/>
            <a:ext cx="11682484" cy="952312"/>
          </a:xfrm>
          <a:prstGeom prst="round2SameRect">
            <a:avLst>
              <a:gd name="adj1" fmla="val 0"/>
              <a:gd name="adj2" fmla="val 41080"/>
            </a:avLst>
          </a:prstGeom>
          <a:solidFill>
            <a:schemeClr val="accent2">
              <a:lumMod val="40000"/>
              <a:lumOff val="60000"/>
            </a:schemeClr>
          </a:solidFill>
          <a:ln w="3175">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dirty="0"/>
          </a:p>
        </p:txBody>
      </p:sp>
      <p:sp>
        <p:nvSpPr>
          <p:cNvPr id="7" name="Rounded Rectangle 6"/>
          <p:cNvSpPr/>
          <p:nvPr/>
        </p:nvSpPr>
        <p:spPr>
          <a:xfrm>
            <a:off x="2520175" y="311816"/>
            <a:ext cx="6846849" cy="798285"/>
          </a:xfrm>
          <a:prstGeom prst="round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20000"/>
              </a:lnSpc>
            </a:pPr>
            <a:r>
              <a:rPr lang="fa-IR" sz="3200" b="1" dirty="0">
                <a:solidFill>
                  <a:srgbClr val="008000"/>
                </a:solidFill>
                <a:cs typeface="B Titr" pitchFamily="2" charset="-78"/>
              </a:rPr>
              <a:t>    </a:t>
            </a:r>
            <a:r>
              <a:rPr lang="fa-IR" sz="3200" b="1" dirty="0">
                <a:solidFill>
                  <a:schemeClr val="tx1"/>
                </a:solidFill>
                <a:cs typeface="B Titr" pitchFamily="2" charset="-78"/>
              </a:rPr>
              <a:t>ویژگی‌های مؤمن: </a:t>
            </a:r>
            <a:r>
              <a:rPr lang="fa-IR" sz="3200" b="1" dirty="0" smtClean="0">
                <a:solidFill>
                  <a:srgbClr val="0000CC"/>
                </a:solidFill>
                <a:cs typeface="B Titr" pitchFamily="2" charset="-78"/>
              </a:rPr>
              <a:t>8ـ </a:t>
            </a:r>
            <a:r>
              <a:rPr lang="fa-IR" sz="3200" b="1" dirty="0">
                <a:solidFill>
                  <a:srgbClr val="0000CC"/>
                </a:solidFill>
                <a:cs typeface="B Titr" pitchFamily="2" charset="-78"/>
              </a:rPr>
              <a:t>خوف و رجاء توأمان</a:t>
            </a:r>
            <a:endParaRPr lang="fa-IR" sz="2800" b="1" dirty="0" smtClean="0">
              <a:solidFill>
                <a:srgbClr val="0000CC"/>
              </a:solidFill>
              <a:cs typeface="B Titr" pitchFamily="2" charset="-78"/>
            </a:endParaRPr>
          </a:p>
        </p:txBody>
      </p:sp>
      <p:sp>
        <p:nvSpPr>
          <p:cNvPr id="11" name="Rectangle 10"/>
          <p:cNvSpPr/>
          <p:nvPr/>
        </p:nvSpPr>
        <p:spPr>
          <a:xfrm>
            <a:off x="156116" y="3025918"/>
            <a:ext cx="11873556" cy="1592744"/>
          </a:xfrm>
          <a:prstGeom prst="rect">
            <a:avLst/>
          </a:prstGeom>
          <a:solidFill>
            <a:srgbClr val="FCFFE1"/>
          </a:solidFill>
          <a:ln w="44450">
            <a:solidFill>
              <a:srgbClr val="008000"/>
            </a:solidFill>
          </a:ln>
        </p:spPr>
        <p:txBody>
          <a:bodyPr wrap="square">
            <a:spAutoFit/>
          </a:bodyPr>
          <a:lstStyle/>
          <a:p>
            <a:pPr algn="just" rtl="1">
              <a:lnSpc>
                <a:spcPct val="125000"/>
              </a:lnSpc>
            </a:pPr>
            <a:r>
              <a:rPr lang="fa-IR" sz="2400" b="1" dirty="0" smtClean="0">
                <a:solidFill>
                  <a:srgbClr val="FF0000"/>
                </a:solidFill>
                <a:latin typeface="Traditional Arabic" panose="02020603050405020304" pitchFamily="18" charset="-78"/>
                <a:cs typeface="B Titr" panose="00000700000000000000" pitchFamily="2" charset="-78"/>
              </a:rPr>
              <a:t>. ترس از مقام عدالت: </a:t>
            </a:r>
            <a:endParaRPr lang="fa-IR" sz="2400" b="1" dirty="0">
              <a:solidFill>
                <a:srgbClr val="FF0000"/>
              </a:solidFill>
              <a:latin typeface="Traditional Arabic" panose="02020603050405020304" pitchFamily="18" charset="-78"/>
              <a:cs typeface="B Titr" panose="00000700000000000000" pitchFamily="2" charset="-78"/>
            </a:endParaRPr>
          </a:p>
          <a:p>
            <a:pPr algn="just" rtl="1">
              <a:lnSpc>
                <a:spcPct val="125000"/>
              </a:lnSpc>
            </a:pPr>
            <a:r>
              <a:rPr lang="fa-IR" b="1" spc="-100" dirty="0">
                <a:latin typeface="Traditional Arabic" panose="02020603050405020304" pitchFamily="18" charset="-78"/>
                <a:cs typeface="B Titr" panose="00000700000000000000" pitchFamily="2" charset="-78"/>
              </a:rPr>
              <a:t>مقصود از ترس خداوند ترس از مقام عدالت او یعنى ترس از گناه و اعمال زشت خویشتن است، اینها است که باید انسان از آنها بترسد و هرکجا ترس از خدا مطرح است مقصود همین است. امیر مؤمنان (</a:t>
            </a:r>
            <a:r>
              <a:rPr lang="fa-IR" b="1" spc="-100" dirty="0" smtClean="0">
                <a:latin typeface="Traditional Arabic" panose="02020603050405020304" pitchFamily="18" charset="-78"/>
                <a:cs typeface="B Titr" panose="00000700000000000000" pitchFamily="2" charset="-78"/>
              </a:rPr>
              <a:t>علیه السلام) </a:t>
            </a:r>
            <a:r>
              <a:rPr lang="fa-IR" b="1" spc="-100" dirty="0">
                <a:latin typeface="Traditional Arabic" panose="02020603050405020304" pitchFamily="18" charset="-78"/>
                <a:cs typeface="B Titr" panose="00000700000000000000" pitchFamily="2" charset="-78"/>
              </a:rPr>
              <a:t>در یک از سخنان خود، به این حقیقت اشاره مى کند و مى فرماید: « </a:t>
            </a:r>
            <a:r>
              <a:rPr lang="fa-IR" b="1" spc="-100" dirty="0">
                <a:solidFill>
                  <a:srgbClr val="0000CC"/>
                </a:solidFill>
                <a:latin typeface="Traditional Arabic" panose="02020603050405020304" pitchFamily="18" charset="-78"/>
                <a:cs typeface="B Titr" panose="00000700000000000000" pitchFamily="2" charset="-78"/>
              </a:rPr>
              <a:t>لا يَرْجُوَنَّ أَحَدٌ إِلَّا رَبَّهُ وَ لَا يَخَافَنَّ إِلَّا ذَنْبَهُ </a:t>
            </a:r>
            <a:r>
              <a:rPr lang="fa-IR" b="1" spc="-100" dirty="0">
                <a:latin typeface="Traditional Arabic" panose="02020603050405020304" pitchFamily="18" charset="-78"/>
                <a:cs typeface="B Titr" panose="00000700000000000000" pitchFamily="2" charset="-78"/>
              </a:rPr>
              <a:t>؛  شایسته است هر فردى جز به خدا امید نداشته، و جز از گناه و عمل ناشایست خود نترسد.»</a:t>
            </a:r>
          </a:p>
        </p:txBody>
      </p:sp>
      <p:sp>
        <p:nvSpPr>
          <p:cNvPr id="12" name="Rectangle 11"/>
          <p:cNvSpPr/>
          <p:nvPr/>
        </p:nvSpPr>
        <p:spPr>
          <a:xfrm>
            <a:off x="156115" y="1388734"/>
            <a:ext cx="11873556" cy="1557349"/>
          </a:xfrm>
          <a:prstGeom prst="rect">
            <a:avLst/>
          </a:prstGeom>
          <a:solidFill>
            <a:srgbClr val="FCFFE1"/>
          </a:solidFill>
          <a:ln w="44450">
            <a:solidFill>
              <a:srgbClr val="008000"/>
            </a:solidFill>
          </a:ln>
        </p:spPr>
        <p:txBody>
          <a:bodyPr wrap="square">
            <a:spAutoFit/>
          </a:bodyPr>
          <a:lstStyle/>
          <a:p>
            <a:pPr algn="r" rtl="1">
              <a:lnSpc>
                <a:spcPct val="140000"/>
              </a:lnSpc>
            </a:pPr>
            <a:r>
              <a:rPr lang="fa-IR" sz="2800" b="1" dirty="0" smtClean="0">
                <a:solidFill>
                  <a:srgbClr val="FF0000"/>
                </a:solidFill>
                <a:latin typeface="Traditional Arabic" panose="02020603050405020304" pitchFamily="18" charset="-78"/>
                <a:cs typeface="B Titr" panose="00000700000000000000" pitchFamily="2" charset="-78"/>
              </a:rPr>
              <a:t>توازن </a:t>
            </a:r>
            <a:r>
              <a:rPr lang="fa-IR" sz="2800" b="1" dirty="0">
                <a:solidFill>
                  <a:srgbClr val="FF0000"/>
                </a:solidFill>
                <a:latin typeface="Traditional Arabic" panose="02020603050405020304" pitchFamily="18" charset="-78"/>
                <a:cs typeface="B Titr" panose="00000700000000000000" pitchFamily="2" charset="-78"/>
              </a:rPr>
              <a:t>بین خوف و </a:t>
            </a:r>
            <a:r>
              <a:rPr lang="fa-IR" sz="2800" b="1" dirty="0" smtClean="0">
                <a:solidFill>
                  <a:srgbClr val="FF0000"/>
                </a:solidFill>
                <a:latin typeface="Traditional Arabic" panose="02020603050405020304" pitchFamily="18" charset="-78"/>
                <a:cs typeface="B Titr" panose="00000700000000000000" pitchFamily="2" charset="-78"/>
              </a:rPr>
              <a:t>رجا:</a:t>
            </a:r>
            <a:endParaRPr lang="fa-IR" sz="2800" b="1" dirty="0">
              <a:solidFill>
                <a:srgbClr val="FF0000"/>
              </a:solidFill>
              <a:latin typeface="Traditional Arabic" panose="02020603050405020304" pitchFamily="18" charset="-78"/>
              <a:cs typeface="B Titr" panose="00000700000000000000" pitchFamily="2" charset="-78"/>
            </a:endParaRPr>
          </a:p>
          <a:p>
            <a:pPr algn="ctr" rtl="1">
              <a:lnSpc>
                <a:spcPct val="140000"/>
              </a:lnSpc>
            </a:pPr>
            <a:r>
              <a:rPr lang="fa-IR" sz="2000" b="1" dirty="0">
                <a:latin typeface="Traditional Arabic" panose="02020603050405020304" pitchFamily="18" charset="-78"/>
                <a:cs typeface="B Titr" panose="00000700000000000000" pitchFamily="2" charset="-78"/>
              </a:rPr>
              <a:t>بیم و امید از خداوند، دو بال تكامل مؤمن هستند. «</a:t>
            </a:r>
            <a:r>
              <a:rPr lang="fa-IR" sz="2000" b="1" dirty="0">
                <a:solidFill>
                  <a:srgbClr val="0000CC"/>
                </a:solidFill>
                <a:latin typeface="Traditional Arabic" panose="02020603050405020304" pitchFamily="18" charset="-78"/>
                <a:cs typeface="B Titr" panose="00000700000000000000" pitchFamily="2" charset="-78"/>
              </a:rPr>
              <a:t>يَحْذَرُ الْآخِرَةَ وَيَرْجُو رَحْمَةَ رَبِّهِ</a:t>
            </a:r>
            <a:r>
              <a:rPr lang="fa-IR" b="1" dirty="0">
                <a:latin typeface="Traditional Arabic" panose="02020603050405020304" pitchFamily="18" charset="-78"/>
                <a:cs typeface="B Titr" panose="00000700000000000000" pitchFamily="2" charset="-78"/>
              </a:rPr>
              <a:t>»(زمر:9</a:t>
            </a:r>
            <a:r>
              <a:rPr lang="fa-IR" b="1" dirty="0" smtClean="0">
                <a:latin typeface="Traditional Arabic" panose="02020603050405020304" pitchFamily="18" charset="-78"/>
                <a:cs typeface="B Titr" panose="00000700000000000000" pitchFamily="2" charset="-78"/>
              </a:rPr>
              <a:t>):</a:t>
            </a:r>
            <a:endParaRPr lang="fa-IR" sz="2000" b="1" dirty="0">
              <a:latin typeface="Traditional Arabic" panose="02020603050405020304" pitchFamily="18" charset="-78"/>
              <a:cs typeface="B Titr" panose="00000700000000000000" pitchFamily="2" charset="-78"/>
            </a:endParaRPr>
          </a:p>
          <a:p>
            <a:pPr algn="ctr" rtl="1">
              <a:lnSpc>
                <a:spcPct val="140000"/>
              </a:lnSpc>
            </a:pPr>
            <a:r>
              <a:rPr lang="fa-IR" sz="2000" b="1" dirty="0">
                <a:latin typeface="Traditional Arabic" panose="02020603050405020304" pitchFamily="18" charset="-78"/>
                <a:cs typeface="B Titr" panose="00000700000000000000" pitchFamily="2" charset="-78"/>
              </a:rPr>
              <a:t>حضرت على علیه السلام فرمودند</a:t>
            </a:r>
            <a:r>
              <a:rPr lang="fa-IR" sz="2000" b="1" dirty="0" smtClean="0">
                <a:latin typeface="Traditional Arabic" panose="02020603050405020304" pitchFamily="18" charset="-78"/>
                <a:cs typeface="B Titr" panose="00000700000000000000" pitchFamily="2" charset="-78"/>
              </a:rPr>
              <a:t>:«</a:t>
            </a:r>
            <a:r>
              <a:rPr lang="fa-IR" sz="2000" b="1" dirty="0">
                <a:solidFill>
                  <a:srgbClr val="0000CC"/>
                </a:solidFill>
                <a:latin typeface="Traditional Arabic" panose="02020603050405020304" pitchFamily="18" charset="-78"/>
                <a:cs typeface="B Titr" panose="00000700000000000000" pitchFamily="2" charset="-78"/>
              </a:rPr>
              <a:t>خَيْرُ الْأَعْمَالِ اعْتِدَالُ الرَّجَاءِ وَ الْخَوْف</a:t>
            </a:r>
            <a:r>
              <a:rPr lang="fa-IR" sz="2000" b="1" dirty="0">
                <a:latin typeface="Traditional Arabic" panose="02020603050405020304" pitchFamily="18" charset="-78"/>
                <a:cs typeface="B Titr" panose="00000700000000000000" pitchFamily="2" charset="-78"/>
              </a:rPr>
              <a:t>ِ: بهترین كارها، تساوی بین خوف و رجا نسبت به خداوند است». </a:t>
            </a:r>
          </a:p>
        </p:txBody>
      </p:sp>
      <p:sp>
        <p:nvSpPr>
          <p:cNvPr id="13" name="Rectangle 12"/>
          <p:cNvSpPr/>
          <p:nvPr/>
        </p:nvSpPr>
        <p:spPr>
          <a:xfrm>
            <a:off x="156115" y="4689997"/>
            <a:ext cx="11873555" cy="1858970"/>
          </a:xfrm>
          <a:prstGeom prst="rect">
            <a:avLst/>
          </a:prstGeom>
          <a:solidFill>
            <a:srgbClr val="FCFFE1"/>
          </a:solidFill>
          <a:ln w="44450">
            <a:solidFill>
              <a:srgbClr val="008000"/>
            </a:solidFill>
          </a:ln>
        </p:spPr>
        <p:txBody>
          <a:bodyPr wrap="square">
            <a:spAutoFit/>
          </a:bodyPr>
          <a:lstStyle/>
          <a:p>
            <a:pPr algn="just" rtl="1">
              <a:lnSpc>
                <a:spcPct val="140000"/>
              </a:lnSpc>
            </a:pPr>
            <a:r>
              <a:rPr lang="fa-IR" sz="2400" b="1" dirty="0" smtClean="0">
                <a:solidFill>
                  <a:srgbClr val="FF0000"/>
                </a:solidFill>
                <a:latin typeface="Traditional Arabic" panose="02020603050405020304" pitchFamily="18" charset="-78"/>
                <a:cs typeface="B Titr" panose="00000700000000000000" pitchFamily="2" charset="-78"/>
              </a:rPr>
              <a:t>. نا امیدی از رحمت و احساس امنیت از عذاب ، دو گناه کبیره: </a:t>
            </a:r>
            <a:endParaRPr lang="fa-IR" sz="2400" b="1" dirty="0">
              <a:solidFill>
                <a:srgbClr val="FF0000"/>
              </a:solidFill>
              <a:latin typeface="Traditional Arabic" panose="02020603050405020304" pitchFamily="18" charset="-78"/>
              <a:cs typeface="B Titr" panose="00000700000000000000" pitchFamily="2" charset="-78"/>
            </a:endParaRPr>
          </a:p>
          <a:p>
            <a:pPr algn="just" rtl="1">
              <a:lnSpc>
                <a:spcPct val="140000"/>
              </a:lnSpc>
            </a:pPr>
            <a:r>
              <a:rPr lang="fa-IR" b="1" spc="-100" dirty="0">
                <a:latin typeface="Traditional Arabic" panose="02020603050405020304" pitchFamily="18" charset="-78"/>
                <a:cs typeface="B Titr" panose="00000700000000000000" pitchFamily="2" charset="-78"/>
              </a:rPr>
              <a:t>باید توجه داشت كه خوف و رجا در نقطه مقابل یكدیگر قرار ندارند. نقطه مقابل رجا، ناامیدی از رحمت خداست؛ در آیات قرآنی آمده است: </a:t>
            </a:r>
            <a:endParaRPr lang="fa-IR" b="1" spc="-100" dirty="0" smtClean="0">
              <a:latin typeface="Traditional Arabic" panose="02020603050405020304" pitchFamily="18" charset="-78"/>
              <a:cs typeface="B Titr" panose="00000700000000000000" pitchFamily="2" charset="-78"/>
            </a:endParaRPr>
          </a:p>
          <a:p>
            <a:pPr algn="just" rtl="1">
              <a:lnSpc>
                <a:spcPct val="140000"/>
              </a:lnSpc>
            </a:pPr>
            <a:r>
              <a:rPr lang="fa-IR" b="1" spc="-100" dirty="0" smtClean="0">
                <a:latin typeface="Traditional Arabic" panose="02020603050405020304" pitchFamily="18" charset="-78"/>
                <a:cs typeface="B Titr" panose="00000700000000000000" pitchFamily="2" charset="-78"/>
              </a:rPr>
              <a:t>« </a:t>
            </a:r>
            <a:r>
              <a:rPr lang="fa-IR" sz="2000" b="1" spc="-100" dirty="0">
                <a:solidFill>
                  <a:srgbClr val="0000CC"/>
                </a:solidFill>
                <a:latin typeface="Traditional Arabic" panose="02020603050405020304" pitchFamily="18" charset="-78"/>
                <a:cs typeface="B Titr" panose="00000700000000000000" pitchFamily="2" charset="-78"/>
              </a:rPr>
              <a:t>لَا تَقْنَطُوا مِن رَّحْمَةِ اللَّه</a:t>
            </a:r>
            <a:r>
              <a:rPr lang="fa-IR" sz="2000" b="1" spc="-100" dirty="0">
                <a:latin typeface="Traditional Arabic" panose="02020603050405020304" pitchFamily="18" charset="-78"/>
                <a:cs typeface="B Titr" panose="00000700000000000000" pitchFamily="2" charset="-78"/>
              </a:rPr>
              <a:t>ِ</a:t>
            </a:r>
            <a:r>
              <a:rPr lang="fa-IR" sz="2000" b="1" spc="-100" dirty="0" smtClean="0">
                <a:latin typeface="Traditional Arabic" panose="02020603050405020304" pitchFamily="18" charset="-78"/>
                <a:cs typeface="B Titr" panose="00000700000000000000" pitchFamily="2" charset="-78"/>
              </a:rPr>
              <a:t>» (</a:t>
            </a:r>
            <a:r>
              <a:rPr lang="fa-IR" sz="2000" b="1" spc="-100" dirty="0">
                <a:latin typeface="Traditional Arabic" panose="02020603050405020304" pitchFamily="18" charset="-78"/>
                <a:cs typeface="B Titr" panose="00000700000000000000" pitchFamily="2" charset="-78"/>
              </a:rPr>
              <a:t>زمر:53) </a:t>
            </a:r>
            <a:endParaRPr lang="fa-IR" sz="2000" b="1" spc="-100" dirty="0" smtClean="0">
              <a:latin typeface="Traditional Arabic" panose="02020603050405020304" pitchFamily="18" charset="-78"/>
              <a:cs typeface="B Titr" panose="00000700000000000000" pitchFamily="2" charset="-78"/>
            </a:endParaRPr>
          </a:p>
          <a:p>
            <a:pPr algn="just" rtl="1">
              <a:lnSpc>
                <a:spcPct val="140000"/>
              </a:lnSpc>
            </a:pPr>
            <a:r>
              <a:rPr lang="fa-IR" sz="2000" b="1" spc="-100" dirty="0" smtClean="0">
                <a:latin typeface="Traditional Arabic" panose="02020603050405020304" pitchFamily="18" charset="-78"/>
                <a:cs typeface="B Titr" panose="00000700000000000000" pitchFamily="2" charset="-78"/>
              </a:rPr>
              <a:t>«</a:t>
            </a:r>
            <a:r>
              <a:rPr lang="fa-IR" sz="2000" b="1" spc="-100" dirty="0">
                <a:solidFill>
                  <a:srgbClr val="0000CC"/>
                </a:solidFill>
                <a:latin typeface="Traditional Arabic" panose="02020603050405020304" pitchFamily="18" charset="-78"/>
                <a:cs typeface="B Titr" panose="00000700000000000000" pitchFamily="2" charset="-78"/>
              </a:rPr>
              <a:t>مَن يَقْنَطُ مِن رَّحْمَةِ رَبِّهِ إِلاَّ </a:t>
            </a:r>
            <a:r>
              <a:rPr lang="fa-IR" sz="2000" b="1" spc="-100" dirty="0" smtClean="0">
                <a:solidFill>
                  <a:srgbClr val="0000CC"/>
                </a:solidFill>
                <a:latin typeface="Traditional Arabic" panose="02020603050405020304" pitchFamily="18" charset="-78"/>
                <a:cs typeface="B Titr" panose="00000700000000000000" pitchFamily="2" charset="-78"/>
              </a:rPr>
              <a:t>الضَّآلُّونَ</a:t>
            </a:r>
            <a:r>
              <a:rPr lang="fa-IR" sz="2000" b="1" spc="-100" dirty="0" smtClean="0">
                <a:latin typeface="Traditional Arabic" panose="02020603050405020304" pitchFamily="18" charset="-78"/>
                <a:cs typeface="B Titr" panose="00000700000000000000" pitchFamily="2" charset="-78"/>
              </a:rPr>
              <a:t>» (حجر:56)</a:t>
            </a:r>
            <a:endParaRPr lang="fa-IR" sz="2000" b="1" spc="-30" dirty="0">
              <a:latin typeface="Traditional Arabic" panose="02020603050405020304" pitchFamily="18" charset="-78"/>
              <a:cs typeface="B Titr" panose="00000700000000000000" pitchFamily="2" charset="-78"/>
            </a:endParaRPr>
          </a:p>
        </p:txBody>
      </p:sp>
    </p:spTree>
    <p:extLst>
      <p:ext uri="{BB962C8B-B14F-4D97-AF65-F5344CB8AC3E}">
        <p14:creationId xmlns:p14="http://schemas.microsoft.com/office/powerpoint/2010/main" val="2017822230"/>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1000"/>
                                        <p:tgtEl>
                                          <p:spTgt spid="30"/>
                                        </p:tgtEl>
                                      </p:cBhvr>
                                    </p:animEffect>
                                    <p:anim calcmode="lin" valueType="num">
                                      <p:cBhvr>
                                        <p:cTn id="20" dur="1000" fill="hold"/>
                                        <p:tgtEl>
                                          <p:spTgt spid="30"/>
                                        </p:tgtEl>
                                        <p:attrNameLst>
                                          <p:attrName>ppt_x</p:attrName>
                                        </p:attrNameLst>
                                      </p:cBhvr>
                                      <p:tavLst>
                                        <p:tav tm="0">
                                          <p:val>
                                            <p:strVal val="#ppt_x"/>
                                          </p:val>
                                        </p:tav>
                                        <p:tav tm="100000">
                                          <p:val>
                                            <p:strVal val="#ppt_x"/>
                                          </p:val>
                                        </p:tav>
                                      </p:tavLst>
                                    </p:anim>
                                    <p:anim calcmode="lin" valueType="num">
                                      <p:cBhvr>
                                        <p:cTn id="21"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1000"/>
                                        <p:tgtEl>
                                          <p:spTgt spid="12"/>
                                        </p:tgtEl>
                                      </p:cBhvr>
                                    </p:animEffect>
                                    <p:anim calcmode="lin" valueType="num">
                                      <p:cBhvr>
                                        <p:cTn id="27" dur="1000" fill="hold"/>
                                        <p:tgtEl>
                                          <p:spTgt spid="12"/>
                                        </p:tgtEl>
                                        <p:attrNameLst>
                                          <p:attrName>ppt_x</p:attrName>
                                        </p:attrNameLst>
                                      </p:cBhvr>
                                      <p:tavLst>
                                        <p:tav tm="0">
                                          <p:val>
                                            <p:strVal val="#ppt_x"/>
                                          </p:val>
                                        </p:tav>
                                        <p:tav tm="100000">
                                          <p:val>
                                            <p:strVal val="#ppt_x"/>
                                          </p:val>
                                        </p:tav>
                                      </p:tavLst>
                                    </p:anim>
                                    <p:anim calcmode="lin" valueType="num">
                                      <p:cBhvr>
                                        <p:cTn id="28"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1000"/>
                                        <p:tgtEl>
                                          <p:spTgt spid="11"/>
                                        </p:tgtEl>
                                      </p:cBhvr>
                                    </p:animEffect>
                                    <p:anim calcmode="lin" valueType="num">
                                      <p:cBhvr>
                                        <p:cTn id="34" dur="1000" fill="hold"/>
                                        <p:tgtEl>
                                          <p:spTgt spid="11"/>
                                        </p:tgtEl>
                                        <p:attrNameLst>
                                          <p:attrName>ppt_x</p:attrName>
                                        </p:attrNameLst>
                                      </p:cBhvr>
                                      <p:tavLst>
                                        <p:tav tm="0">
                                          <p:val>
                                            <p:strVal val="#ppt_x"/>
                                          </p:val>
                                        </p:tav>
                                        <p:tav tm="100000">
                                          <p:val>
                                            <p:strVal val="#ppt_x"/>
                                          </p:val>
                                        </p:tav>
                                      </p:tavLst>
                                    </p:anim>
                                    <p:anim calcmode="lin" valueType="num">
                                      <p:cBhvr>
                                        <p:cTn id="3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fade">
                                      <p:cBhvr>
                                        <p:cTn id="40" dur="1000"/>
                                        <p:tgtEl>
                                          <p:spTgt spid="13"/>
                                        </p:tgtEl>
                                      </p:cBhvr>
                                    </p:animEffect>
                                    <p:anim calcmode="lin" valueType="num">
                                      <p:cBhvr>
                                        <p:cTn id="41" dur="1000" fill="hold"/>
                                        <p:tgtEl>
                                          <p:spTgt spid="13"/>
                                        </p:tgtEl>
                                        <p:attrNameLst>
                                          <p:attrName>ppt_x</p:attrName>
                                        </p:attrNameLst>
                                      </p:cBhvr>
                                      <p:tavLst>
                                        <p:tav tm="0">
                                          <p:val>
                                            <p:strVal val="#ppt_x"/>
                                          </p:val>
                                        </p:tav>
                                        <p:tav tm="100000">
                                          <p:val>
                                            <p:strVal val="#ppt_x"/>
                                          </p:val>
                                        </p:tav>
                                      </p:tavLst>
                                    </p:anim>
                                    <p:anim calcmode="lin" valueType="num">
                                      <p:cBhvr>
                                        <p:cTn id="42"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10" grpId="0" animBg="1"/>
      <p:bldP spid="7" grpId="0" animBg="1"/>
      <p:bldP spid="11" grpId="0" animBg="1"/>
      <p:bldP spid="12" grpId="0" animBg="1"/>
      <p:bldP spid="13"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69000"/>
            <a:lum/>
          </a:blip>
          <a:srcRect/>
          <a:tile tx="0" ty="0" sx="100000" sy="100000" flip="none" algn="tl"/>
        </a:blipFill>
        <a:effectLst/>
      </p:bgPr>
    </p:bg>
    <p:spTree>
      <p:nvGrpSpPr>
        <p:cNvPr id="1" name=""/>
        <p:cNvGrpSpPr/>
        <p:nvPr/>
      </p:nvGrpSpPr>
      <p:grpSpPr>
        <a:xfrm>
          <a:off x="0" y="0"/>
          <a:ext cx="0" cy="0"/>
          <a:chOff x="0" y="0"/>
          <a:chExt cx="0" cy="0"/>
        </a:xfrm>
      </p:grpSpPr>
      <p:sp>
        <p:nvSpPr>
          <p:cNvPr id="30" name="Round Same Side Corner Rectangle 29"/>
          <p:cNvSpPr/>
          <p:nvPr/>
        </p:nvSpPr>
        <p:spPr>
          <a:xfrm>
            <a:off x="122663" y="1064528"/>
            <a:ext cx="11920654" cy="5699536"/>
          </a:xfrm>
          <a:prstGeom prst="round2SameRect">
            <a:avLst>
              <a:gd name="adj1" fmla="val 0"/>
              <a:gd name="adj2" fmla="val 4039"/>
            </a:avLst>
          </a:prstGeom>
          <a:solidFill>
            <a:srgbClr val="36B907"/>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dirty="0"/>
          </a:p>
        </p:txBody>
      </p:sp>
      <p:sp>
        <p:nvSpPr>
          <p:cNvPr id="10" name="Round Same Side Corner Rectangle 9"/>
          <p:cNvSpPr/>
          <p:nvPr/>
        </p:nvSpPr>
        <p:spPr>
          <a:xfrm rot="10800000">
            <a:off x="259307" y="84914"/>
            <a:ext cx="11682484" cy="897724"/>
          </a:xfrm>
          <a:prstGeom prst="round2SameRect">
            <a:avLst>
              <a:gd name="adj1" fmla="val 0"/>
              <a:gd name="adj2" fmla="val 41080"/>
            </a:avLst>
          </a:prstGeom>
          <a:solidFill>
            <a:schemeClr val="accent2">
              <a:lumMod val="40000"/>
              <a:lumOff val="60000"/>
            </a:schemeClr>
          </a:solidFill>
          <a:ln w="3175">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dirty="0"/>
          </a:p>
        </p:txBody>
      </p:sp>
      <p:sp>
        <p:nvSpPr>
          <p:cNvPr id="7" name="Rounded Rectangle 6"/>
          <p:cNvSpPr/>
          <p:nvPr/>
        </p:nvSpPr>
        <p:spPr>
          <a:xfrm>
            <a:off x="2129050" y="149374"/>
            <a:ext cx="8024887" cy="683139"/>
          </a:xfrm>
          <a:prstGeom prst="round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20000"/>
              </a:lnSpc>
            </a:pPr>
            <a:r>
              <a:rPr lang="fa-IR" sz="3200" b="1" dirty="0">
                <a:solidFill>
                  <a:srgbClr val="008000"/>
                </a:solidFill>
                <a:cs typeface="B Titr" pitchFamily="2" charset="-78"/>
              </a:rPr>
              <a:t>    </a:t>
            </a:r>
            <a:r>
              <a:rPr lang="fa-IR" sz="3200" b="1" dirty="0">
                <a:solidFill>
                  <a:schemeClr val="tx1"/>
                </a:solidFill>
                <a:cs typeface="B Titr" pitchFamily="2" charset="-78"/>
              </a:rPr>
              <a:t>ویژگی‌های مؤمن: </a:t>
            </a:r>
            <a:r>
              <a:rPr lang="fa-IR" sz="3200" b="1" dirty="0" smtClean="0">
                <a:solidFill>
                  <a:srgbClr val="0000CC"/>
                </a:solidFill>
                <a:cs typeface="B Titr" pitchFamily="2" charset="-78"/>
              </a:rPr>
              <a:t>9ـ تولّی </a:t>
            </a:r>
            <a:r>
              <a:rPr lang="fa-IR" sz="3200" b="1" dirty="0" smtClean="0">
                <a:solidFill>
                  <a:schemeClr val="tx1"/>
                </a:solidFill>
                <a:cs typeface="B Titr" pitchFamily="2" charset="-78"/>
              </a:rPr>
              <a:t>ـ 1</a:t>
            </a:r>
            <a:endParaRPr lang="fa-IR" sz="2800" b="1" dirty="0" smtClean="0">
              <a:solidFill>
                <a:schemeClr val="tx1"/>
              </a:solidFill>
              <a:cs typeface="B Titr" pitchFamily="2" charset="-78"/>
            </a:endParaRPr>
          </a:p>
        </p:txBody>
      </p:sp>
      <p:sp>
        <p:nvSpPr>
          <p:cNvPr id="14" name="Rectangle 13"/>
          <p:cNvSpPr/>
          <p:nvPr/>
        </p:nvSpPr>
        <p:spPr>
          <a:xfrm>
            <a:off x="570124" y="1185491"/>
            <a:ext cx="10986453" cy="1458861"/>
          </a:xfrm>
          <a:prstGeom prst="rect">
            <a:avLst/>
          </a:prstGeom>
          <a:solidFill>
            <a:srgbClr val="FCFFE1"/>
          </a:solidFill>
          <a:ln w="44450">
            <a:solidFill>
              <a:srgbClr val="008000"/>
            </a:solidFill>
          </a:ln>
        </p:spPr>
        <p:txBody>
          <a:bodyPr wrap="square">
            <a:spAutoFit/>
          </a:bodyPr>
          <a:lstStyle/>
          <a:p>
            <a:pPr algn="just" rtl="1">
              <a:lnSpc>
                <a:spcPct val="120000"/>
              </a:lnSpc>
            </a:pPr>
            <a:r>
              <a:rPr lang="fa-IR" sz="2000" b="1" dirty="0" smtClean="0">
                <a:solidFill>
                  <a:srgbClr val="FF0000"/>
                </a:solidFill>
                <a:latin typeface="Traditional Arabic" panose="02020603050405020304" pitchFamily="18" charset="-78"/>
                <a:cs typeface="B Titr" panose="00000700000000000000" pitchFamily="2" charset="-78"/>
              </a:rPr>
              <a:t>اعطای </a:t>
            </a:r>
            <a:r>
              <a:rPr lang="fa-IR" sz="2000" b="1" dirty="0">
                <a:solidFill>
                  <a:srgbClr val="FF0000"/>
                </a:solidFill>
                <a:latin typeface="Traditional Arabic" panose="02020603050405020304" pitchFamily="18" charset="-78"/>
                <a:cs typeface="B Titr" panose="00000700000000000000" pitchFamily="2" charset="-78"/>
              </a:rPr>
              <a:t>ولایت</a:t>
            </a:r>
          </a:p>
          <a:p>
            <a:pPr algn="just" rtl="1">
              <a:lnSpc>
                <a:spcPct val="120000"/>
              </a:lnSpc>
            </a:pPr>
            <a:r>
              <a:rPr lang="fa-IR" b="1" dirty="0">
                <a:latin typeface="Traditional Arabic" panose="02020603050405020304" pitchFamily="18" charset="-78"/>
                <a:cs typeface="B Titr" panose="00000700000000000000" pitchFamily="2" charset="-78"/>
              </a:rPr>
              <a:t>خداوند با توجه به مالکیت مطلق خویش می‌تواند این ولایت و حق تصرف خویش را به دیگری تملیک کند؛ بدون آن‌که نقصی در مالکیت او لازم آید. از این تملیک و اعطای ولایت در آیة 55 سورة مائده سخن به میان آمده است:</a:t>
            </a:r>
          </a:p>
          <a:p>
            <a:pPr algn="just" rtl="1">
              <a:lnSpc>
                <a:spcPct val="120000"/>
              </a:lnSpc>
            </a:pPr>
            <a:r>
              <a:rPr lang="fa-IR" b="1" dirty="0">
                <a:solidFill>
                  <a:srgbClr val="0000CC"/>
                </a:solidFill>
                <a:latin typeface="Traditional Arabic" panose="02020603050405020304" pitchFamily="18" charset="-78"/>
                <a:cs typeface="B Titr" panose="00000700000000000000" pitchFamily="2" charset="-78"/>
              </a:rPr>
              <a:t>إ‌ِنَّما وَلِـیُّـکُمُ اللّهُ وَرَسُولُهُ وَالَّذِینَ آمَنُوا الَّذِینَ یُقِـیمُونَ الصَّلاةَ وَیُؤْتُونَ الزَّکاةَ وَهُمْ راکِعُونَ</a:t>
            </a:r>
            <a:r>
              <a:rPr lang="fa-IR" b="1" dirty="0" smtClean="0">
                <a:latin typeface="Traditional Arabic" panose="02020603050405020304" pitchFamily="18" charset="-78"/>
                <a:cs typeface="B Titr" panose="00000700000000000000" pitchFamily="2" charset="-78"/>
              </a:rPr>
              <a:t>.</a:t>
            </a:r>
            <a:endParaRPr lang="fa-IR" b="1" dirty="0">
              <a:latin typeface="Traditional Arabic" panose="02020603050405020304" pitchFamily="18" charset="-78"/>
              <a:cs typeface="B Titr" panose="00000700000000000000" pitchFamily="2" charset="-78"/>
            </a:endParaRPr>
          </a:p>
        </p:txBody>
      </p:sp>
      <p:sp>
        <p:nvSpPr>
          <p:cNvPr id="15" name="Rectangle 14"/>
          <p:cNvSpPr/>
          <p:nvPr/>
        </p:nvSpPr>
        <p:spPr>
          <a:xfrm>
            <a:off x="648266" y="2817583"/>
            <a:ext cx="10986453" cy="1458861"/>
          </a:xfrm>
          <a:prstGeom prst="rect">
            <a:avLst/>
          </a:prstGeom>
          <a:solidFill>
            <a:srgbClr val="FCFFE1"/>
          </a:solidFill>
          <a:ln w="44450">
            <a:solidFill>
              <a:srgbClr val="008000"/>
            </a:solidFill>
          </a:ln>
        </p:spPr>
        <p:txBody>
          <a:bodyPr wrap="square">
            <a:spAutoFit/>
          </a:bodyPr>
          <a:lstStyle/>
          <a:p>
            <a:pPr algn="just" rtl="1">
              <a:lnSpc>
                <a:spcPct val="120000"/>
              </a:lnSpc>
            </a:pPr>
            <a:r>
              <a:rPr lang="fa-IR" sz="2000" b="1" dirty="0" smtClean="0">
                <a:solidFill>
                  <a:srgbClr val="FF0000"/>
                </a:solidFill>
                <a:latin typeface="Traditional Arabic" panose="02020603050405020304" pitchFamily="18" charset="-78"/>
                <a:cs typeface="B Titr" panose="00000700000000000000" pitchFamily="2" charset="-78"/>
              </a:rPr>
              <a:t>ولایت </a:t>
            </a:r>
            <a:r>
              <a:rPr lang="fa-IR" sz="2000" b="1" dirty="0">
                <a:solidFill>
                  <a:srgbClr val="FF0000"/>
                </a:solidFill>
                <a:latin typeface="Traditional Arabic" panose="02020603050405020304" pitchFamily="18" charset="-78"/>
                <a:cs typeface="B Titr" panose="00000700000000000000" pitchFamily="2" charset="-78"/>
              </a:rPr>
              <a:t>تجلی توحید</a:t>
            </a:r>
          </a:p>
          <a:p>
            <a:pPr algn="just" rtl="1">
              <a:lnSpc>
                <a:spcPct val="120000"/>
              </a:lnSpc>
            </a:pPr>
            <a:r>
              <a:rPr lang="fa-IR" b="1" dirty="0" smtClean="0">
                <a:latin typeface="Traditional Arabic" panose="02020603050405020304" pitchFamily="18" charset="-78"/>
                <a:cs typeface="B Titr" panose="00000700000000000000" pitchFamily="2" charset="-78"/>
              </a:rPr>
              <a:t>ولایت </a:t>
            </a:r>
            <a:r>
              <a:rPr lang="fa-IR" b="1" dirty="0">
                <a:latin typeface="Traditional Arabic" panose="02020603050405020304" pitchFamily="18" charset="-78"/>
                <a:cs typeface="B Titr" panose="00000700000000000000" pitchFamily="2" charset="-78"/>
              </a:rPr>
              <a:t>در مکتب اسلام از چنان جایگاه والایی برخوردار است که </a:t>
            </a:r>
            <a:r>
              <a:rPr lang="fa-IR" b="1" dirty="0" smtClean="0">
                <a:latin typeface="Traditional Arabic" panose="02020603050405020304" pitchFamily="18" charset="-78"/>
                <a:cs typeface="B Titr" panose="00000700000000000000" pitchFamily="2" charset="-78"/>
              </a:rPr>
              <a:t>به </a:t>
            </a:r>
            <a:r>
              <a:rPr lang="fa-IR" b="1" dirty="0">
                <a:latin typeface="Traditional Arabic" panose="02020603050405020304" pitchFamily="18" charset="-78"/>
                <a:cs typeface="B Titr" panose="00000700000000000000" pitchFamily="2" charset="-78"/>
              </a:rPr>
              <a:t>عنوان رکن و اساس توحید و دژ مستحکم الهی یاد کرده‌اند. با توجه به حدیث سلسلة الذهب امام رضا ع در نیشابور: «</a:t>
            </a:r>
            <a:r>
              <a:rPr lang="fa-IR" b="1" dirty="0">
                <a:solidFill>
                  <a:srgbClr val="0000CC"/>
                </a:solidFill>
                <a:latin typeface="Traditional Arabic" panose="02020603050405020304" pitchFamily="18" charset="-78"/>
                <a:cs typeface="B Titr" panose="00000700000000000000" pitchFamily="2" charset="-78"/>
              </a:rPr>
              <a:t>لَا إِلَهَ إِلَّا اللَّهُ حِصْنِي فَمَنْ دَخَلَ حِصْنِي أَمِنَ مِنْ عَذَابِي</a:t>
            </a:r>
            <a:r>
              <a:rPr lang="fa-IR" b="1" dirty="0">
                <a:latin typeface="Traditional Arabic" panose="02020603050405020304" pitchFamily="18" charset="-78"/>
                <a:cs typeface="B Titr" panose="00000700000000000000" pitchFamily="2" charset="-78"/>
              </a:rPr>
              <a:t>» و وقتی ناقه حضرت به حرکت درآمد فرمودند: «</a:t>
            </a:r>
            <a:r>
              <a:rPr lang="fa-IR" b="1" dirty="0">
                <a:solidFill>
                  <a:srgbClr val="0000CC"/>
                </a:solidFill>
                <a:latin typeface="Traditional Arabic" panose="02020603050405020304" pitchFamily="18" charset="-78"/>
                <a:cs typeface="B Titr" panose="00000700000000000000" pitchFamily="2" charset="-78"/>
              </a:rPr>
              <a:t>بِشُرُوطِهَا وَ أَنَا مِنْ شُرُوطِهَا</a:t>
            </a:r>
            <a:r>
              <a:rPr lang="fa-IR" b="1" dirty="0">
                <a:latin typeface="Traditional Arabic" panose="02020603050405020304" pitchFamily="18" charset="-78"/>
                <a:cs typeface="B Titr" panose="00000700000000000000" pitchFamily="2" charset="-78"/>
              </a:rPr>
              <a:t>.»، </a:t>
            </a:r>
          </a:p>
        </p:txBody>
      </p:sp>
      <p:sp>
        <p:nvSpPr>
          <p:cNvPr id="11" name="Rectangle 10"/>
          <p:cNvSpPr/>
          <p:nvPr/>
        </p:nvSpPr>
        <p:spPr>
          <a:xfrm>
            <a:off x="648266" y="4357861"/>
            <a:ext cx="11045751" cy="1040285"/>
          </a:xfrm>
          <a:prstGeom prst="rect">
            <a:avLst/>
          </a:prstGeom>
          <a:solidFill>
            <a:srgbClr val="FCFFE1"/>
          </a:solidFill>
          <a:ln w="44450">
            <a:solidFill>
              <a:srgbClr val="008000"/>
            </a:solidFill>
          </a:ln>
        </p:spPr>
        <p:txBody>
          <a:bodyPr wrap="square">
            <a:spAutoFit/>
          </a:bodyPr>
          <a:lstStyle/>
          <a:p>
            <a:pPr algn="just" rtl="1">
              <a:lnSpc>
                <a:spcPct val="110000"/>
              </a:lnSpc>
            </a:pPr>
            <a:r>
              <a:rPr lang="fa-IR" sz="2000" b="1" spc="-50" dirty="0" smtClean="0">
                <a:solidFill>
                  <a:srgbClr val="FF0000"/>
                </a:solidFill>
                <a:latin typeface="Traditional Arabic" panose="02020603050405020304" pitchFamily="18" charset="-78"/>
                <a:cs typeface="B Titr" panose="00000700000000000000" pitchFamily="2" charset="-78"/>
              </a:rPr>
              <a:t> محبت و مودت</a:t>
            </a:r>
            <a:endParaRPr lang="fa-IR" sz="2000" b="1" spc="-50" dirty="0">
              <a:solidFill>
                <a:srgbClr val="FF0000"/>
              </a:solidFill>
              <a:latin typeface="Traditional Arabic" panose="02020603050405020304" pitchFamily="18" charset="-78"/>
              <a:cs typeface="B Titr" panose="00000700000000000000" pitchFamily="2" charset="-78"/>
            </a:endParaRPr>
          </a:p>
          <a:p>
            <a:pPr algn="just" rtl="1">
              <a:lnSpc>
                <a:spcPct val="110000"/>
              </a:lnSpc>
            </a:pPr>
            <a:r>
              <a:rPr lang="fa-IR" b="1" spc="-50" dirty="0" smtClean="0">
                <a:latin typeface="Traditional Arabic" panose="02020603050405020304" pitchFamily="18" charset="-78"/>
                <a:cs typeface="B Titr" panose="00000700000000000000" pitchFamily="2" charset="-78"/>
              </a:rPr>
              <a:t>بدون </a:t>
            </a:r>
            <a:r>
              <a:rPr lang="fa-IR" b="1" spc="-50" dirty="0">
                <a:latin typeface="Traditional Arabic" panose="02020603050405020304" pitchFamily="18" charset="-78"/>
                <a:cs typeface="B Titr" panose="00000700000000000000" pitchFamily="2" charset="-78"/>
              </a:rPr>
              <a:t>کشش و علاقة قلبی، هیچ‌‌گونه پیوند و ارتباط معنوی و روحی برقرار نمی‌شود. مؤمنان راستین بیشترین محبّت را به خدا دارند: «</a:t>
            </a:r>
            <a:r>
              <a:rPr lang="fa-IR" b="1" spc="-50" dirty="0">
                <a:solidFill>
                  <a:srgbClr val="0000CC"/>
                </a:solidFill>
                <a:latin typeface="Traditional Arabic" panose="02020603050405020304" pitchFamily="18" charset="-78"/>
                <a:cs typeface="B Titr" panose="00000700000000000000" pitchFamily="2" charset="-78"/>
              </a:rPr>
              <a:t>وَ الَّذِينَ ءَامَنُواْ أَشَدُّ حُبًّا لِّلَّه</a:t>
            </a:r>
            <a:r>
              <a:rPr lang="fa-IR" b="1" spc="-50" dirty="0">
                <a:latin typeface="Traditional Arabic" panose="02020603050405020304" pitchFamily="18" charset="-78"/>
                <a:cs typeface="B Titr" panose="00000700000000000000" pitchFamily="2" charset="-78"/>
              </a:rPr>
              <a:t>ِ» (البقره: 165). </a:t>
            </a:r>
          </a:p>
        </p:txBody>
      </p:sp>
      <p:sp>
        <p:nvSpPr>
          <p:cNvPr id="13" name="Rectangle 12"/>
          <p:cNvSpPr/>
          <p:nvPr/>
        </p:nvSpPr>
        <p:spPr>
          <a:xfrm>
            <a:off x="648266" y="5464122"/>
            <a:ext cx="11045751" cy="1126462"/>
          </a:xfrm>
          <a:prstGeom prst="rect">
            <a:avLst/>
          </a:prstGeom>
          <a:solidFill>
            <a:srgbClr val="FCFFE1"/>
          </a:solidFill>
          <a:ln w="44450">
            <a:solidFill>
              <a:srgbClr val="008000"/>
            </a:solidFill>
          </a:ln>
        </p:spPr>
        <p:txBody>
          <a:bodyPr wrap="square">
            <a:spAutoFit/>
          </a:bodyPr>
          <a:lstStyle/>
          <a:p>
            <a:pPr algn="just" rtl="1">
              <a:lnSpc>
                <a:spcPct val="120000"/>
              </a:lnSpc>
            </a:pPr>
            <a:r>
              <a:rPr lang="fa-IR" sz="2000" b="1" dirty="0" smtClean="0">
                <a:solidFill>
                  <a:srgbClr val="FF0000"/>
                </a:solidFill>
                <a:latin typeface="Traditional Arabic" panose="02020603050405020304" pitchFamily="18" charset="-78"/>
                <a:cs typeface="B Titr" panose="00000700000000000000" pitchFamily="2" charset="-78"/>
              </a:rPr>
              <a:t>اطاعت</a:t>
            </a:r>
            <a:endParaRPr lang="fa-IR" sz="2000" b="1" dirty="0">
              <a:solidFill>
                <a:srgbClr val="FF0000"/>
              </a:solidFill>
              <a:latin typeface="Traditional Arabic" panose="02020603050405020304" pitchFamily="18" charset="-78"/>
              <a:cs typeface="B Titr" panose="00000700000000000000" pitchFamily="2" charset="-78"/>
            </a:endParaRPr>
          </a:p>
          <a:p>
            <a:pPr algn="just" rtl="1">
              <a:lnSpc>
                <a:spcPct val="120000"/>
              </a:lnSpc>
            </a:pPr>
            <a:r>
              <a:rPr lang="fa-IR" b="1" spc="-30" dirty="0">
                <a:latin typeface="Traditional Arabic" panose="02020603050405020304" pitchFamily="18" charset="-78"/>
                <a:cs typeface="B Titr" panose="00000700000000000000" pitchFamily="2" charset="-78"/>
              </a:rPr>
              <a:t>دومین مؤلّفة ولایت‌مداری، اطاعت بی‌چون و چرا از ولیّ خداست. خداوند دربارة افرادی که ولایت رسول گرامی اسلام(ص) را می‌پذیرند، چنین می‌فرماید: </a:t>
            </a:r>
            <a:r>
              <a:rPr lang="fa-IR" b="1" spc="-30" dirty="0">
                <a:solidFill>
                  <a:srgbClr val="0000CC"/>
                </a:solidFill>
                <a:latin typeface="Traditional Arabic" panose="02020603050405020304" pitchFamily="18" charset="-78"/>
                <a:cs typeface="B Titr" panose="00000700000000000000" pitchFamily="2" charset="-78"/>
              </a:rPr>
              <a:t>فَلاَ وَرَبِّکَ لاَ یُؤْمِنُونَ حَتَّىَ یُحَکِّمُوکَ فِیمَا شَجَرَ بَیْنَهُمْ ثُمَّ لاَ یَجِدُواْ فِی أَنفُسِهِمْ حَرَجًا مِّمَّا قَضَیْتَ وَیُسَلِّمُواْ تَسْلِیمًا</a:t>
            </a:r>
            <a:r>
              <a:rPr lang="fa-IR" b="1" spc="-30" dirty="0">
                <a:latin typeface="Traditional Arabic" panose="02020603050405020304" pitchFamily="18" charset="-78"/>
                <a:cs typeface="B Titr" panose="00000700000000000000" pitchFamily="2" charset="-78"/>
              </a:rPr>
              <a:t>: </a:t>
            </a:r>
            <a:r>
              <a:rPr lang="fa-IR" sz="1600" b="1" spc="-30" dirty="0" smtClean="0">
                <a:latin typeface="Traditional Arabic" panose="02020603050405020304" pitchFamily="18" charset="-78"/>
                <a:cs typeface="B Titr" panose="00000700000000000000" pitchFamily="2" charset="-78"/>
              </a:rPr>
              <a:t>(</a:t>
            </a:r>
            <a:r>
              <a:rPr lang="fa-IR" sz="1600" b="1" spc="-30" dirty="0">
                <a:latin typeface="Traditional Arabic" panose="02020603050405020304" pitchFamily="18" charset="-78"/>
                <a:cs typeface="B Titr" panose="00000700000000000000" pitchFamily="2" charset="-78"/>
              </a:rPr>
              <a:t>النّساء/ 65).</a:t>
            </a:r>
          </a:p>
        </p:txBody>
      </p:sp>
    </p:spTree>
    <p:extLst>
      <p:ext uri="{BB962C8B-B14F-4D97-AF65-F5344CB8AC3E}">
        <p14:creationId xmlns:p14="http://schemas.microsoft.com/office/powerpoint/2010/main" val="2838608505"/>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1000"/>
                                        <p:tgtEl>
                                          <p:spTgt spid="30"/>
                                        </p:tgtEl>
                                      </p:cBhvr>
                                    </p:animEffect>
                                    <p:anim calcmode="lin" valueType="num">
                                      <p:cBhvr>
                                        <p:cTn id="20" dur="1000" fill="hold"/>
                                        <p:tgtEl>
                                          <p:spTgt spid="30"/>
                                        </p:tgtEl>
                                        <p:attrNameLst>
                                          <p:attrName>ppt_x</p:attrName>
                                        </p:attrNameLst>
                                      </p:cBhvr>
                                      <p:tavLst>
                                        <p:tav tm="0">
                                          <p:val>
                                            <p:strVal val="#ppt_x"/>
                                          </p:val>
                                        </p:tav>
                                        <p:tav tm="100000">
                                          <p:val>
                                            <p:strVal val="#ppt_x"/>
                                          </p:val>
                                        </p:tav>
                                      </p:tavLst>
                                    </p:anim>
                                    <p:anim calcmode="lin" valueType="num">
                                      <p:cBhvr>
                                        <p:cTn id="21"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1000"/>
                                        <p:tgtEl>
                                          <p:spTgt spid="14"/>
                                        </p:tgtEl>
                                      </p:cBhvr>
                                    </p:animEffect>
                                    <p:anim calcmode="lin" valueType="num">
                                      <p:cBhvr>
                                        <p:cTn id="27" dur="1000" fill="hold"/>
                                        <p:tgtEl>
                                          <p:spTgt spid="14"/>
                                        </p:tgtEl>
                                        <p:attrNameLst>
                                          <p:attrName>ppt_x</p:attrName>
                                        </p:attrNameLst>
                                      </p:cBhvr>
                                      <p:tavLst>
                                        <p:tav tm="0">
                                          <p:val>
                                            <p:strVal val="#ppt_x"/>
                                          </p:val>
                                        </p:tav>
                                        <p:tav tm="100000">
                                          <p:val>
                                            <p:strVal val="#ppt_x"/>
                                          </p:val>
                                        </p:tav>
                                      </p:tavLst>
                                    </p:anim>
                                    <p:anim calcmode="lin" valueType="num">
                                      <p:cBhvr>
                                        <p:cTn id="28"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1000"/>
                                        <p:tgtEl>
                                          <p:spTgt spid="15"/>
                                        </p:tgtEl>
                                      </p:cBhvr>
                                    </p:animEffect>
                                    <p:anim calcmode="lin" valueType="num">
                                      <p:cBhvr>
                                        <p:cTn id="34" dur="1000" fill="hold"/>
                                        <p:tgtEl>
                                          <p:spTgt spid="15"/>
                                        </p:tgtEl>
                                        <p:attrNameLst>
                                          <p:attrName>ppt_x</p:attrName>
                                        </p:attrNameLst>
                                      </p:cBhvr>
                                      <p:tavLst>
                                        <p:tav tm="0">
                                          <p:val>
                                            <p:strVal val="#ppt_x"/>
                                          </p:val>
                                        </p:tav>
                                        <p:tav tm="100000">
                                          <p:val>
                                            <p:strVal val="#ppt_x"/>
                                          </p:val>
                                        </p:tav>
                                      </p:tavLst>
                                    </p:anim>
                                    <p:anim calcmode="lin" valueType="num">
                                      <p:cBhvr>
                                        <p:cTn id="35"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fade">
                                      <p:cBhvr>
                                        <p:cTn id="40" dur="1000"/>
                                        <p:tgtEl>
                                          <p:spTgt spid="11"/>
                                        </p:tgtEl>
                                      </p:cBhvr>
                                    </p:animEffect>
                                    <p:anim calcmode="lin" valueType="num">
                                      <p:cBhvr>
                                        <p:cTn id="41" dur="1000" fill="hold"/>
                                        <p:tgtEl>
                                          <p:spTgt spid="11"/>
                                        </p:tgtEl>
                                        <p:attrNameLst>
                                          <p:attrName>ppt_x</p:attrName>
                                        </p:attrNameLst>
                                      </p:cBhvr>
                                      <p:tavLst>
                                        <p:tav tm="0">
                                          <p:val>
                                            <p:strVal val="#ppt_x"/>
                                          </p:val>
                                        </p:tav>
                                        <p:tav tm="100000">
                                          <p:val>
                                            <p:strVal val="#ppt_x"/>
                                          </p:val>
                                        </p:tav>
                                      </p:tavLst>
                                    </p:anim>
                                    <p:anim calcmode="lin" valueType="num">
                                      <p:cBhvr>
                                        <p:cTn id="42"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fade">
                                      <p:cBhvr>
                                        <p:cTn id="47" dur="1000"/>
                                        <p:tgtEl>
                                          <p:spTgt spid="13"/>
                                        </p:tgtEl>
                                      </p:cBhvr>
                                    </p:animEffect>
                                    <p:anim calcmode="lin" valueType="num">
                                      <p:cBhvr>
                                        <p:cTn id="48" dur="1000" fill="hold"/>
                                        <p:tgtEl>
                                          <p:spTgt spid="13"/>
                                        </p:tgtEl>
                                        <p:attrNameLst>
                                          <p:attrName>ppt_x</p:attrName>
                                        </p:attrNameLst>
                                      </p:cBhvr>
                                      <p:tavLst>
                                        <p:tav tm="0">
                                          <p:val>
                                            <p:strVal val="#ppt_x"/>
                                          </p:val>
                                        </p:tav>
                                        <p:tav tm="100000">
                                          <p:val>
                                            <p:strVal val="#ppt_x"/>
                                          </p:val>
                                        </p:tav>
                                      </p:tavLst>
                                    </p:anim>
                                    <p:anim calcmode="lin" valueType="num">
                                      <p:cBhvr>
                                        <p:cTn id="4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10" grpId="0" animBg="1"/>
      <p:bldP spid="7" grpId="0" animBg="1"/>
      <p:bldP spid="14" grpId="0" animBg="1"/>
      <p:bldP spid="15" grpId="0" animBg="1"/>
      <p:bldP spid="11" grpId="0" animBg="1"/>
      <p:bldP spid="13"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69000"/>
            <a:lum/>
          </a:blip>
          <a:srcRect/>
          <a:tile tx="0" ty="0" sx="100000" sy="100000" flip="none" algn="tl"/>
        </a:blipFill>
        <a:effectLst/>
      </p:bgPr>
    </p:bg>
    <p:spTree>
      <p:nvGrpSpPr>
        <p:cNvPr id="1" name=""/>
        <p:cNvGrpSpPr/>
        <p:nvPr/>
      </p:nvGrpSpPr>
      <p:grpSpPr>
        <a:xfrm>
          <a:off x="0" y="0"/>
          <a:ext cx="0" cy="0"/>
          <a:chOff x="0" y="0"/>
          <a:chExt cx="0" cy="0"/>
        </a:xfrm>
      </p:grpSpPr>
      <p:sp>
        <p:nvSpPr>
          <p:cNvPr id="30" name="Round Same Side Corner Rectangle 29"/>
          <p:cNvSpPr/>
          <p:nvPr/>
        </p:nvSpPr>
        <p:spPr>
          <a:xfrm>
            <a:off x="167267" y="1064528"/>
            <a:ext cx="11830279" cy="5699536"/>
          </a:xfrm>
          <a:prstGeom prst="round2SameRect">
            <a:avLst>
              <a:gd name="adj1" fmla="val 0"/>
              <a:gd name="adj2" fmla="val 4039"/>
            </a:avLst>
          </a:prstGeom>
          <a:solidFill>
            <a:srgbClr val="36B907"/>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dirty="0"/>
          </a:p>
        </p:txBody>
      </p:sp>
      <p:sp>
        <p:nvSpPr>
          <p:cNvPr id="10" name="Round Same Side Corner Rectangle 9"/>
          <p:cNvSpPr/>
          <p:nvPr/>
        </p:nvSpPr>
        <p:spPr>
          <a:xfrm rot="10800000">
            <a:off x="259307" y="84914"/>
            <a:ext cx="11682484" cy="897724"/>
          </a:xfrm>
          <a:prstGeom prst="round2SameRect">
            <a:avLst>
              <a:gd name="adj1" fmla="val 0"/>
              <a:gd name="adj2" fmla="val 41080"/>
            </a:avLst>
          </a:prstGeom>
          <a:solidFill>
            <a:schemeClr val="accent2">
              <a:lumMod val="40000"/>
              <a:lumOff val="60000"/>
            </a:schemeClr>
          </a:solidFill>
          <a:ln w="3175">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dirty="0"/>
          </a:p>
        </p:txBody>
      </p:sp>
      <p:sp>
        <p:nvSpPr>
          <p:cNvPr id="7" name="Rounded Rectangle 6"/>
          <p:cNvSpPr/>
          <p:nvPr/>
        </p:nvSpPr>
        <p:spPr>
          <a:xfrm>
            <a:off x="2129050" y="149374"/>
            <a:ext cx="8024887" cy="683139"/>
          </a:xfrm>
          <a:prstGeom prst="round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20000"/>
              </a:lnSpc>
            </a:pPr>
            <a:r>
              <a:rPr lang="fa-IR" sz="3200" b="1" dirty="0">
                <a:solidFill>
                  <a:srgbClr val="008000"/>
                </a:solidFill>
                <a:cs typeface="B Titr" pitchFamily="2" charset="-78"/>
              </a:rPr>
              <a:t>    </a:t>
            </a:r>
            <a:r>
              <a:rPr lang="fa-IR" sz="3200" b="1" dirty="0">
                <a:solidFill>
                  <a:schemeClr val="tx1"/>
                </a:solidFill>
                <a:cs typeface="B Titr" pitchFamily="2" charset="-78"/>
              </a:rPr>
              <a:t>ویژگی‌های مؤمن: </a:t>
            </a:r>
            <a:r>
              <a:rPr lang="fa-IR" sz="3200" b="1" dirty="0" smtClean="0">
                <a:solidFill>
                  <a:srgbClr val="0000CC"/>
                </a:solidFill>
                <a:cs typeface="B Titr" pitchFamily="2" charset="-78"/>
              </a:rPr>
              <a:t>10ـ تبری </a:t>
            </a:r>
            <a:endParaRPr lang="fa-IR" sz="2800" b="1" dirty="0" smtClean="0">
              <a:solidFill>
                <a:schemeClr val="tx1"/>
              </a:solidFill>
              <a:cs typeface="B Titr" pitchFamily="2" charset="-78"/>
            </a:endParaRPr>
          </a:p>
        </p:txBody>
      </p:sp>
      <p:sp>
        <p:nvSpPr>
          <p:cNvPr id="12" name="Rectangle 11"/>
          <p:cNvSpPr/>
          <p:nvPr/>
        </p:nvSpPr>
        <p:spPr>
          <a:xfrm>
            <a:off x="434898" y="3037972"/>
            <a:ext cx="11363091" cy="1495794"/>
          </a:xfrm>
          <a:prstGeom prst="rect">
            <a:avLst/>
          </a:prstGeom>
          <a:solidFill>
            <a:srgbClr val="FCFFE1"/>
          </a:solidFill>
          <a:ln w="44450">
            <a:solidFill>
              <a:srgbClr val="008000"/>
            </a:solidFill>
          </a:ln>
        </p:spPr>
        <p:txBody>
          <a:bodyPr wrap="square">
            <a:spAutoFit/>
          </a:bodyPr>
          <a:lstStyle/>
          <a:p>
            <a:pPr algn="ctr" rtl="1">
              <a:lnSpc>
                <a:spcPct val="120000"/>
              </a:lnSpc>
            </a:pPr>
            <a:r>
              <a:rPr lang="fa-IR" sz="2400" b="1" dirty="0">
                <a:latin typeface="Traditional Arabic" panose="02020603050405020304" pitchFamily="18" charset="-78"/>
                <a:cs typeface="B Titr" panose="00000700000000000000" pitchFamily="2" charset="-78"/>
              </a:rPr>
              <a:t>قرآن کریم مؤمنان را از دوستی با کافران، یهود، نصارا، مسخره کنندگان دین و دشمنان دین، نهی می‌کند: </a:t>
            </a:r>
            <a:endParaRPr lang="fa-IR" sz="2400" b="1" dirty="0" smtClean="0">
              <a:latin typeface="Traditional Arabic" panose="02020603050405020304" pitchFamily="18" charset="-78"/>
              <a:cs typeface="B Titr" panose="00000700000000000000" pitchFamily="2" charset="-78"/>
            </a:endParaRPr>
          </a:p>
          <a:p>
            <a:pPr algn="ctr" rtl="1">
              <a:lnSpc>
                <a:spcPct val="120000"/>
              </a:lnSpc>
            </a:pPr>
            <a:r>
              <a:rPr lang="fa-IR" sz="3200" b="1" dirty="0" smtClean="0">
                <a:solidFill>
                  <a:srgbClr val="0000CC"/>
                </a:solidFill>
                <a:latin typeface="Traditional Arabic" panose="02020603050405020304" pitchFamily="18" charset="-78"/>
                <a:cs typeface="B Titr" panose="00000700000000000000" pitchFamily="2" charset="-78"/>
              </a:rPr>
              <a:t>«</a:t>
            </a:r>
            <a:r>
              <a:rPr lang="fa-IR" sz="3200" b="1" dirty="0">
                <a:solidFill>
                  <a:srgbClr val="0000CC"/>
                </a:solidFill>
                <a:latin typeface="Traditional Arabic" panose="02020603050405020304" pitchFamily="18" charset="-78"/>
                <a:cs typeface="B Titr" panose="00000700000000000000" pitchFamily="2" charset="-78"/>
              </a:rPr>
              <a:t>لا یَتَّخِذِ المُؤمِنونَ الکفِرینَ اَولِیاء» </a:t>
            </a:r>
            <a:r>
              <a:rPr lang="fa-IR" sz="2000" b="1" dirty="0">
                <a:latin typeface="Traditional Arabic" panose="02020603050405020304" pitchFamily="18" charset="-78"/>
                <a:cs typeface="B Titr" panose="00000700000000000000" pitchFamily="2" charset="-78"/>
              </a:rPr>
              <a:t>(آل عمران:28) </a:t>
            </a:r>
            <a:endParaRPr lang="fa-IR" sz="2000" b="1" dirty="0" smtClean="0">
              <a:latin typeface="Traditional Arabic" panose="02020603050405020304" pitchFamily="18" charset="-78"/>
              <a:cs typeface="B Titr" panose="00000700000000000000" pitchFamily="2" charset="-78"/>
            </a:endParaRPr>
          </a:p>
          <a:p>
            <a:pPr algn="ctr" rtl="1">
              <a:lnSpc>
                <a:spcPct val="120000"/>
              </a:lnSpc>
            </a:pPr>
            <a:endParaRPr lang="fa-IR" sz="2000" b="1" dirty="0" smtClean="0">
              <a:latin typeface="Traditional Arabic" panose="02020603050405020304" pitchFamily="18" charset="-78"/>
              <a:cs typeface="B Titr" panose="00000700000000000000" pitchFamily="2" charset="-78"/>
            </a:endParaRPr>
          </a:p>
        </p:txBody>
      </p:sp>
      <p:sp>
        <p:nvSpPr>
          <p:cNvPr id="14" name="Rectangle 13"/>
          <p:cNvSpPr/>
          <p:nvPr/>
        </p:nvSpPr>
        <p:spPr>
          <a:xfrm>
            <a:off x="434898" y="1247091"/>
            <a:ext cx="11363092" cy="1458861"/>
          </a:xfrm>
          <a:prstGeom prst="rect">
            <a:avLst/>
          </a:prstGeom>
          <a:solidFill>
            <a:srgbClr val="FCFFE1"/>
          </a:solidFill>
          <a:ln w="44450">
            <a:solidFill>
              <a:srgbClr val="008000"/>
            </a:solidFill>
          </a:ln>
        </p:spPr>
        <p:txBody>
          <a:bodyPr wrap="square">
            <a:spAutoFit/>
          </a:bodyPr>
          <a:lstStyle/>
          <a:p>
            <a:pPr algn="just" rtl="1">
              <a:lnSpc>
                <a:spcPct val="120000"/>
              </a:lnSpc>
            </a:pPr>
            <a:r>
              <a:rPr lang="fa-IR" sz="2800" b="1" spc="-30" dirty="0">
                <a:latin typeface="Traditional Arabic" panose="02020603050405020304" pitchFamily="18" charset="-78"/>
                <a:cs typeface="B Titr" panose="00000700000000000000" pitchFamily="2" charset="-78"/>
              </a:rPr>
              <a:t>در آیه: «</a:t>
            </a:r>
            <a:r>
              <a:rPr lang="fa-IR" sz="2800" b="1" spc="-30" dirty="0">
                <a:solidFill>
                  <a:srgbClr val="0000CC"/>
                </a:solidFill>
                <a:latin typeface="Traditional Arabic" panose="02020603050405020304" pitchFamily="18" charset="-78"/>
                <a:cs typeface="B Titr" panose="00000700000000000000" pitchFamily="2" charset="-78"/>
              </a:rPr>
              <a:t>يَأَيهُّا الَّذِينَ ءَامَنُواْ لَا تَتَّخِذُواْ ءَابَاءَكُمْ وَ إِخْوَانَكُمْ أَوْلِيَاءَ إِنِ اسْتَحَبُّواْ الْكُفْرَ عَلىَ الْايمَنِ  وَ مَن يَتَوَلَّهُم مِّنكُمْ فَأُوْلَئكَ هُمُ الظَّالِمُون</a:t>
            </a:r>
            <a:r>
              <a:rPr lang="fa-IR" sz="2800" b="1" spc="-30" dirty="0">
                <a:latin typeface="Traditional Arabic" panose="02020603050405020304" pitchFamily="18" charset="-78"/>
                <a:cs typeface="B Titr" panose="00000700000000000000" pitchFamily="2" charset="-78"/>
              </a:rPr>
              <a:t>»‏ </a:t>
            </a:r>
            <a:r>
              <a:rPr lang="fa-IR" sz="2000" b="1" spc="-30" dirty="0">
                <a:latin typeface="Traditional Arabic" panose="02020603050405020304" pitchFamily="18" charset="-78"/>
                <a:cs typeface="B Titr" panose="00000700000000000000" pitchFamily="2" charset="-78"/>
              </a:rPr>
              <a:t>(توبه: 23</a:t>
            </a:r>
            <a:r>
              <a:rPr lang="fa-IR" sz="2000" b="1" spc="-30" dirty="0" smtClean="0">
                <a:latin typeface="Traditional Arabic" panose="02020603050405020304" pitchFamily="18" charset="-78"/>
                <a:cs typeface="B Titr" panose="00000700000000000000" pitchFamily="2" charset="-78"/>
              </a:rPr>
              <a:t>)</a:t>
            </a:r>
            <a:r>
              <a:rPr lang="fa-IR" sz="2000" b="1" spc="-110" dirty="0" smtClean="0">
                <a:latin typeface="Traditional Arabic" panose="02020603050405020304" pitchFamily="18" charset="-78"/>
                <a:cs typeface="B Titr" panose="00000700000000000000" pitchFamily="2" charset="-78"/>
              </a:rPr>
              <a:t>.</a:t>
            </a:r>
          </a:p>
          <a:p>
            <a:pPr algn="just" rtl="1">
              <a:lnSpc>
                <a:spcPct val="120000"/>
              </a:lnSpc>
            </a:pPr>
            <a:endParaRPr lang="fa-IR" b="1" spc="-110" dirty="0">
              <a:latin typeface="Traditional Arabic" panose="02020603050405020304" pitchFamily="18" charset="-78"/>
              <a:cs typeface="B Titr" panose="00000700000000000000" pitchFamily="2" charset="-78"/>
            </a:endParaRPr>
          </a:p>
        </p:txBody>
      </p:sp>
      <p:sp>
        <p:nvSpPr>
          <p:cNvPr id="11" name="Rectangle 10"/>
          <p:cNvSpPr/>
          <p:nvPr/>
        </p:nvSpPr>
        <p:spPr>
          <a:xfrm>
            <a:off x="434897" y="4758726"/>
            <a:ext cx="11363091" cy="1643527"/>
          </a:xfrm>
          <a:prstGeom prst="rect">
            <a:avLst/>
          </a:prstGeom>
          <a:solidFill>
            <a:srgbClr val="FCFFE1"/>
          </a:solidFill>
          <a:ln w="44450">
            <a:solidFill>
              <a:srgbClr val="C00000"/>
            </a:solidFill>
          </a:ln>
        </p:spPr>
        <p:txBody>
          <a:bodyPr wrap="square">
            <a:spAutoFit/>
          </a:bodyPr>
          <a:lstStyle/>
          <a:p>
            <a:pPr algn="ctr" rtl="1">
              <a:lnSpc>
                <a:spcPct val="120000"/>
              </a:lnSpc>
            </a:pPr>
            <a:r>
              <a:rPr lang="fa-IR" sz="2800" b="1" spc="-30" dirty="0">
                <a:latin typeface="Traditional Arabic" panose="02020603050405020304" pitchFamily="18" charset="-78"/>
                <a:cs typeface="B Titr" panose="00000700000000000000" pitchFamily="2" charset="-78"/>
              </a:rPr>
              <a:t>فضیل بن یسار </a:t>
            </a:r>
            <a:r>
              <a:rPr lang="fa-IR" sz="2800" b="1" spc="-30" dirty="0" smtClean="0">
                <a:latin typeface="Traditional Arabic" panose="02020603050405020304" pitchFamily="18" charset="-78"/>
                <a:cs typeface="B Titr" panose="00000700000000000000" pitchFamily="2" charset="-78"/>
              </a:rPr>
              <a:t>از </a:t>
            </a:r>
            <a:r>
              <a:rPr lang="fa-IR" sz="2800" b="1" spc="-30" dirty="0">
                <a:latin typeface="Traditional Arabic" panose="02020603050405020304" pitchFamily="18" charset="-78"/>
                <a:cs typeface="B Titr" panose="00000700000000000000" pitchFamily="2" charset="-78"/>
              </a:rPr>
              <a:t>امام </a:t>
            </a:r>
            <a:r>
              <a:rPr lang="fa-IR" sz="2800" b="1" spc="-30" dirty="0" smtClean="0">
                <a:latin typeface="Traditional Arabic" panose="02020603050405020304" pitchFamily="18" charset="-78"/>
                <a:cs typeface="B Titr" panose="00000700000000000000" pitchFamily="2" charset="-78"/>
              </a:rPr>
              <a:t>صادق(علیه السلام) پرسید: </a:t>
            </a:r>
            <a:r>
              <a:rPr lang="fa-IR" sz="2800" b="1" spc="-30" dirty="0">
                <a:solidFill>
                  <a:srgbClr val="C00000"/>
                </a:solidFill>
                <a:latin typeface="Traditional Arabic" panose="02020603050405020304" pitchFamily="18" charset="-78"/>
                <a:cs typeface="B Titr" panose="00000700000000000000" pitchFamily="2" charset="-78"/>
              </a:rPr>
              <a:t>آیا دوستی و دشمنی از ایمان است؟</a:t>
            </a:r>
            <a:r>
              <a:rPr lang="fa-IR" sz="2800" b="1" spc="-30" dirty="0">
                <a:latin typeface="Traditional Arabic" panose="02020603050405020304" pitchFamily="18" charset="-78"/>
                <a:cs typeface="B Titr" panose="00000700000000000000" pitchFamily="2" charset="-78"/>
              </a:rPr>
              <a:t> </a:t>
            </a:r>
            <a:endParaRPr lang="fa-IR" sz="2800" b="1" spc="-30" dirty="0" smtClean="0">
              <a:latin typeface="Traditional Arabic" panose="02020603050405020304" pitchFamily="18" charset="-78"/>
              <a:cs typeface="B Titr" panose="00000700000000000000" pitchFamily="2" charset="-78"/>
            </a:endParaRPr>
          </a:p>
          <a:p>
            <a:pPr algn="ctr" rtl="1">
              <a:lnSpc>
                <a:spcPct val="120000"/>
              </a:lnSpc>
            </a:pPr>
            <a:r>
              <a:rPr lang="fa-IR" sz="2800" b="1" spc="-30" dirty="0" smtClean="0">
                <a:latin typeface="Traditional Arabic" panose="02020603050405020304" pitchFamily="18" charset="-78"/>
                <a:cs typeface="B Titr" panose="00000700000000000000" pitchFamily="2" charset="-78"/>
              </a:rPr>
              <a:t>فرمود</a:t>
            </a:r>
            <a:r>
              <a:rPr lang="fa-IR" sz="2800" b="1" spc="-30" dirty="0">
                <a:latin typeface="Traditional Arabic" panose="02020603050405020304" pitchFamily="18" charset="-78"/>
                <a:cs typeface="B Titr" panose="00000700000000000000" pitchFamily="2" charset="-78"/>
              </a:rPr>
              <a:t>: </a:t>
            </a:r>
            <a:r>
              <a:rPr lang="fa-IR" sz="3200" b="1" spc="-30" dirty="0">
                <a:solidFill>
                  <a:srgbClr val="0000CC"/>
                </a:solidFill>
                <a:latin typeface="Traditional Arabic" panose="02020603050405020304" pitchFamily="18" charset="-78"/>
                <a:cs typeface="B Titr" panose="00000700000000000000" pitchFamily="2" charset="-78"/>
              </a:rPr>
              <a:t>و هل الإیمان إلاّ الحبّ والبغض</a:t>
            </a:r>
            <a:r>
              <a:rPr lang="fa-IR" sz="3200" b="1" spc="-30" dirty="0">
                <a:latin typeface="Traditional Arabic" panose="02020603050405020304" pitchFamily="18" charset="-78"/>
                <a:cs typeface="B Titr" panose="00000700000000000000" pitchFamily="2" charset="-78"/>
              </a:rPr>
              <a:t>: </a:t>
            </a:r>
            <a:r>
              <a:rPr lang="fa-IR" sz="2800" b="1" spc="-30" dirty="0">
                <a:latin typeface="Traditional Arabic" panose="02020603050405020304" pitchFamily="18" charset="-78"/>
                <a:cs typeface="B Titr" panose="00000700000000000000" pitchFamily="2" charset="-78"/>
              </a:rPr>
              <a:t>آیا ایمان جز دوستی و دشمنی است؟» </a:t>
            </a:r>
            <a:endParaRPr lang="fa-IR" sz="2800" b="1" spc="-30" dirty="0" smtClean="0">
              <a:latin typeface="Traditional Arabic" panose="02020603050405020304" pitchFamily="18" charset="-78"/>
              <a:cs typeface="B Titr" panose="00000700000000000000" pitchFamily="2" charset="-78"/>
            </a:endParaRPr>
          </a:p>
          <a:p>
            <a:pPr algn="ctr" rtl="1">
              <a:lnSpc>
                <a:spcPct val="120000"/>
              </a:lnSpc>
            </a:pPr>
            <a:endParaRPr lang="fa-IR" sz="2400" b="1" spc="-110" dirty="0">
              <a:latin typeface="Traditional Arabic" panose="02020603050405020304" pitchFamily="18" charset="-78"/>
              <a:cs typeface="B Titr" panose="00000700000000000000" pitchFamily="2" charset="-78"/>
            </a:endParaRPr>
          </a:p>
        </p:txBody>
      </p:sp>
    </p:spTree>
    <p:extLst>
      <p:ext uri="{BB962C8B-B14F-4D97-AF65-F5344CB8AC3E}">
        <p14:creationId xmlns:p14="http://schemas.microsoft.com/office/powerpoint/2010/main" val="941235289"/>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1000"/>
                                        <p:tgtEl>
                                          <p:spTgt spid="30"/>
                                        </p:tgtEl>
                                      </p:cBhvr>
                                    </p:animEffect>
                                    <p:anim calcmode="lin" valueType="num">
                                      <p:cBhvr>
                                        <p:cTn id="20" dur="1000" fill="hold"/>
                                        <p:tgtEl>
                                          <p:spTgt spid="30"/>
                                        </p:tgtEl>
                                        <p:attrNameLst>
                                          <p:attrName>ppt_x</p:attrName>
                                        </p:attrNameLst>
                                      </p:cBhvr>
                                      <p:tavLst>
                                        <p:tav tm="0">
                                          <p:val>
                                            <p:strVal val="#ppt_x"/>
                                          </p:val>
                                        </p:tav>
                                        <p:tav tm="100000">
                                          <p:val>
                                            <p:strVal val="#ppt_x"/>
                                          </p:val>
                                        </p:tav>
                                      </p:tavLst>
                                    </p:anim>
                                    <p:anim calcmode="lin" valueType="num">
                                      <p:cBhvr>
                                        <p:cTn id="21"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1000"/>
                                        <p:tgtEl>
                                          <p:spTgt spid="14"/>
                                        </p:tgtEl>
                                      </p:cBhvr>
                                    </p:animEffect>
                                    <p:anim calcmode="lin" valueType="num">
                                      <p:cBhvr>
                                        <p:cTn id="27" dur="1000" fill="hold"/>
                                        <p:tgtEl>
                                          <p:spTgt spid="14"/>
                                        </p:tgtEl>
                                        <p:attrNameLst>
                                          <p:attrName>ppt_x</p:attrName>
                                        </p:attrNameLst>
                                      </p:cBhvr>
                                      <p:tavLst>
                                        <p:tav tm="0">
                                          <p:val>
                                            <p:strVal val="#ppt_x"/>
                                          </p:val>
                                        </p:tav>
                                        <p:tav tm="100000">
                                          <p:val>
                                            <p:strVal val="#ppt_x"/>
                                          </p:val>
                                        </p:tav>
                                      </p:tavLst>
                                    </p:anim>
                                    <p:anim calcmode="lin" valueType="num">
                                      <p:cBhvr>
                                        <p:cTn id="28"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1000"/>
                                        <p:tgtEl>
                                          <p:spTgt spid="12"/>
                                        </p:tgtEl>
                                      </p:cBhvr>
                                    </p:animEffect>
                                    <p:anim calcmode="lin" valueType="num">
                                      <p:cBhvr>
                                        <p:cTn id="34" dur="1000" fill="hold"/>
                                        <p:tgtEl>
                                          <p:spTgt spid="12"/>
                                        </p:tgtEl>
                                        <p:attrNameLst>
                                          <p:attrName>ppt_x</p:attrName>
                                        </p:attrNameLst>
                                      </p:cBhvr>
                                      <p:tavLst>
                                        <p:tav tm="0">
                                          <p:val>
                                            <p:strVal val="#ppt_x"/>
                                          </p:val>
                                        </p:tav>
                                        <p:tav tm="100000">
                                          <p:val>
                                            <p:strVal val="#ppt_x"/>
                                          </p:val>
                                        </p:tav>
                                      </p:tavLst>
                                    </p:anim>
                                    <p:anim calcmode="lin" valueType="num">
                                      <p:cBhvr>
                                        <p:cTn id="3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fade">
                                      <p:cBhvr>
                                        <p:cTn id="40" dur="1000"/>
                                        <p:tgtEl>
                                          <p:spTgt spid="11"/>
                                        </p:tgtEl>
                                      </p:cBhvr>
                                    </p:animEffect>
                                    <p:anim calcmode="lin" valueType="num">
                                      <p:cBhvr>
                                        <p:cTn id="41" dur="1000" fill="hold"/>
                                        <p:tgtEl>
                                          <p:spTgt spid="11"/>
                                        </p:tgtEl>
                                        <p:attrNameLst>
                                          <p:attrName>ppt_x</p:attrName>
                                        </p:attrNameLst>
                                      </p:cBhvr>
                                      <p:tavLst>
                                        <p:tav tm="0">
                                          <p:val>
                                            <p:strVal val="#ppt_x"/>
                                          </p:val>
                                        </p:tav>
                                        <p:tav tm="100000">
                                          <p:val>
                                            <p:strVal val="#ppt_x"/>
                                          </p:val>
                                        </p:tav>
                                      </p:tavLst>
                                    </p:anim>
                                    <p:anim calcmode="lin" valueType="num">
                                      <p:cBhvr>
                                        <p:cTn id="42"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10" grpId="0" animBg="1"/>
      <p:bldP spid="7" grpId="0" animBg="1"/>
      <p:bldP spid="12" grpId="0" animBg="1"/>
      <p:bldP spid="14" grpId="0" animBg="1"/>
      <p:bldP spid="11"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69000"/>
            <a:lum/>
          </a:blip>
          <a:srcRect/>
          <a:tile tx="0" ty="0" sx="100000" sy="100000" flip="none" algn="tl"/>
        </a:blipFill>
        <a:effectLst/>
      </p:bgPr>
    </p:bg>
    <p:spTree>
      <p:nvGrpSpPr>
        <p:cNvPr id="1" name=""/>
        <p:cNvGrpSpPr/>
        <p:nvPr/>
      </p:nvGrpSpPr>
      <p:grpSpPr>
        <a:xfrm>
          <a:off x="0" y="0"/>
          <a:ext cx="0" cy="0"/>
          <a:chOff x="0" y="0"/>
          <a:chExt cx="0" cy="0"/>
        </a:xfrm>
      </p:grpSpPr>
      <p:sp>
        <p:nvSpPr>
          <p:cNvPr id="10" name="Round Same Side Corner Rectangle 9"/>
          <p:cNvSpPr/>
          <p:nvPr/>
        </p:nvSpPr>
        <p:spPr>
          <a:xfrm rot="10800000">
            <a:off x="259307" y="84914"/>
            <a:ext cx="11682484" cy="897724"/>
          </a:xfrm>
          <a:prstGeom prst="round2SameRect">
            <a:avLst>
              <a:gd name="adj1" fmla="val 0"/>
              <a:gd name="adj2" fmla="val 41080"/>
            </a:avLst>
          </a:prstGeom>
          <a:solidFill>
            <a:schemeClr val="accent2">
              <a:lumMod val="40000"/>
              <a:lumOff val="60000"/>
            </a:schemeClr>
          </a:solidFill>
          <a:ln w="3175">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dirty="0"/>
          </a:p>
        </p:txBody>
      </p:sp>
      <p:sp>
        <p:nvSpPr>
          <p:cNvPr id="7" name="Rounded Rectangle 6"/>
          <p:cNvSpPr/>
          <p:nvPr/>
        </p:nvSpPr>
        <p:spPr>
          <a:xfrm>
            <a:off x="1661532" y="178558"/>
            <a:ext cx="8753708" cy="683139"/>
          </a:xfrm>
          <a:prstGeom prst="round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20000"/>
              </a:lnSpc>
            </a:pPr>
            <a:r>
              <a:rPr lang="fa-IR" sz="3200" b="1" dirty="0" smtClean="0">
                <a:solidFill>
                  <a:srgbClr val="008000"/>
                </a:solidFill>
                <a:cs typeface="B Titr" pitchFamily="2" charset="-78"/>
              </a:rPr>
              <a:t>ویژگی‌های مؤمن: </a:t>
            </a:r>
            <a:r>
              <a:rPr lang="fa-IR" sz="3200" b="1" dirty="0" smtClean="0">
                <a:solidFill>
                  <a:srgbClr val="0000CC"/>
                </a:solidFill>
                <a:cs typeface="B Titr" pitchFamily="2" charset="-78"/>
              </a:rPr>
              <a:t>11ـ جهاد </a:t>
            </a:r>
            <a:r>
              <a:rPr lang="fa-IR" sz="3200" b="1" dirty="0">
                <a:solidFill>
                  <a:srgbClr val="0000CC"/>
                </a:solidFill>
                <a:cs typeface="B Titr" pitchFamily="2" charset="-78"/>
              </a:rPr>
              <a:t>مستمر در راه خدا</a:t>
            </a:r>
            <a:endParaRPr lang="fa-IR" sz="2800" b="1" dirty="0" smtClean="0">
              <a:solidFill>
                <a:schemeClr val="tx1"/>
              </a:solidFill>
              <a:cs typeface="B Titr" pitchFamily="2" charset="-78"/>
            </a:endParaRPr>
          </a:p>
        </p:txBody>
      </p:sp>
      <p:sp>
        <p:nvSpPr>
          <p:cNvPr id="8" name="Round Same Side Corner Rectangle 7"/>
          <p:cNvSpPr/>
          <p:nvPr/>
        </p:nvSpPr>
        <p:spPr>
          <a:xfrm>
            <a:off x="78059" y="1076284"/>
            <a:ext cx="12011527" cy="5699536"/>
          </a:xfrm>
          <a:prstGeom prst="round2SameRect">
            <a:avLst>
              <a:gd name="adj1" fmla="val 0"/>
              <a:gd name="adj2" fmla="val 4039"/>
            </a:avLst>
          </a:prstGeom>
          <a:solidFill>
            <a:srgbClr val="36B907"/>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dirty="0"/>
          </a:p>
        </p:txBody>
      </p:sp>
      <p:sp>
        <p:nvSpPr>
          <p:cNvPr id="9" name="Rectangle 8"/>
          <p:cNvSpPr/>
          <p:nvPr/>
        </p:nvSpPr>
        <p:spPr>
          <a:xfrm>
            <a:off x="356842" y="5209866"/>
            <a:ext cx="11506892" cy="1458861"/>
          </a:xfrm>
          <a:prstGeom prst="rect">
            <a:avLst/>
          </a:prstGeom>
          <a:solidFill>
            <a:srgbClr val="FCFFE1"/>
          </a:solidFill>
          <a:ln w="44450">
            <a:solidFill>
              <a:srgbClr val="008000"/>
            </a:solidFill>
          </a:ln>
        </p:spPr>
        <p:txBody>
          <a:bodyPr wrap="square">
            <a:spAutoFit/>
          </a:bodyPr>
          <a:lstStyle/>
          <a:p>
            <a:pPr algn="just" rtl="1">
              <a:lnSpc>
                <a:spcPct val="120000"/>
              </a:lnSpc>
            </a:pPr>
            <a:r>
              <a:rPr lang="fa-IR" sz="2000" b="1" dirty="0" smtClean="0">
                <a:solidFill>
                  <a:srgbClr val="FF0000"/>
                </a:solidFill>
                <a:latin typeface="Traditional Arabic" panose="02020603050405020304" pitchFamily="18" charset="-78"/>
                <a:cs typeface="B Titr" panose="00000700000000000000" pitchFamily="2" charset="-78"/>
              </a:rPr>
              <a:t>دری از درهای بهشت</a:t>
            </a:r>
            <a:endParaRPr lang="fa-IR" sz="2000" b="1" dirty="0">
              <a:solidFill>
                <a:srgbClr val="FF0000"/>
              </a:solidFill>
              <a:latin typeface="Traditional Arabic" panose="02020603050405020304" pitchFamily="18" charset="-78"/>
              <a:cs typeface="B Titr" panose="00000700000000000000" pitchFamily="2" charset="-78"/>
            </a:endParaRPr>
          </a:p>
          <a:p>
            <a:pPr algn="just" rtl="1">
              <a:lnSpc>
                <a:spcPct val="120000"/>
              </a:lnSpc>
            </a:pPr>
            <a:r>
              <a:rPr lang="fa-IR" b="1" dirty="0">
                <a:latin typeface="Traditional Arabic" panose="02020603050405020304" pitchFamily="18" charset="-78"/>
                <a:cs typeface="B Titr" panose="00000700000000000000" pitchFamily="2" charset="-78"/>
              </a:rPr>
              <a:t>در آیات متعددی قرآن جهاد را پس از ایمان به خدا مطرح می‌کند ‌، گویا مومنانی به فضیلت جهاد در راه خدا نائل می آیند که از درجات بالاتر ایمان برخوردار باشند. از این رو حضرت </a:t>
            </a:r>
            <a:r>
              <a:rPr lang="fa-IR" b="1" dirty="0" smtClean="0">
                <a:latin typeface="Traditional Arabic" panose="02020603050405020304" pitchFamily="18" charset="-78"/>
                <a:cs typeface="B Titr" panose="00000700000000000000" pitchFamily="2" charset="-78"/>
              </a:rPr>
              <a:t>علی(علیه السلام) </a:t>
            </a:r>
            <a:r>
              <a:rPr lang="fa-IR" b="1" dirty="0">
                <a:latin typeface="Traditional Arabic" panose="02020603050405020304" pitchFamily="18" charset="-78"/>
                <a:cs typeface="B Titr" panose="00000700000000000000" pitchFamily="2" charset="-78"/>
              </a:rPr>
              <a:t>در فضیلت جهاد می‌فرمایند:</a:t>
            </a:r>
          </a:p>
          <a:p>
            <a:pPr algn="just" rtl="1">
              <a:lnSpc>
                <a:spcPct val="120000"/>
              </a:lnSpc>
            </a:pPr>
            <a:r>
              <a:rPr lang="fa-IR" b="1" dirty="0">
                <a:latin typeface="Traditional Arabic" panose="02020603050405020304" pitchFamily="18" charset="-78"/>
                <a:cs typeface="B Titr" panose="00000700000000000000" pitchFamily="2" charset="-78"/>
              </a:rPr>
              <a:t>«</a:t>
            </a:r>
            <a:r>
              <a:rPr lang="fa-IR" b="1" dirty="0">
                <a:solidFill>
                  <a:srgbClr val="0000CC"/>
                </a:solidFill>
                <a:latin typeface="Traditional Arabic" panose="02020603050405020304" pitchFamily="18" charset="-78"/>
                <a:cs typeface="B Titr" panose="00000700000000000000" pitchFamily="2" charset="-78"/>
              </a:rPr>
              <a:t>إِنَّ الْجِهَادَ بَابٌ مِنْ أَبْوَابِ الْجَنَّةِ فَتَحَهُ اللَّهُ لِخَاصَّةِ أَوْلِيَائِهِ ... وَ هُوَ لِبَاسُ التَّقْوَى وَ دِرْعُ اللَّهِ الْحَصِينَةُ وَ جُنَّتُهُ الْوَثِيقَة</a:t>
            </a:r>
            <a:r>
              <a:rPr lang="fa-IR" b="1" dirty="0" smtClean="0">
                <a:latin typeface="Traditional Arabic" panose="02020603050405020304" pitchFamily="18" charset="-78"/>
                <a:cs typeface="B Titr" panose="00000700000000000000" pitchFamily="2" charset="-78"/>
              </a:rPr>
              <a:t>...»</a:t>
            </a:r>
            <a:endParaRPr lang="fa-IR" b="1" dirty="0">
              <a:latin typeface="Traditional Arabic" panose="02020603050405020304" pitchFamily="18" charset="-78"/>
              <a:cs typeface="B Titr" panose="00000700000000000000" pitchFamily="2" charset="-78"/>
            </a:endParaRPr>
          </a:p>
        </p:txBody>
      </p:sp>
      <p:sp>
        <p:nvSpPr>
          <p:cNvPr id="13" name="Rectangle 12"/>
          <p:cNvSpPr/>
          <p:nvPr/>
        </p:nvSpPr>
        <p:spPr>
          <a:xfrm>
            <a:off x="356841" y="1145617"/>
            <a:ext cx="11506893" cy="1495794"/>
          </a:xfrm>
          <a:prstGeom prst="rect">
            <a:avLst/>
          </a:prstGeom>
          <a:solidFill>
            <a:srgbClr val="FCFFE1"/>
          </a:solidFill>
          <a:ln w="44450">
            <a:solidFill>
              <a:srgbClr val="008000"/>
            </a:solidFill>
          </a:ln>
        </p:spPr>
        <p:txBody>
          <a:bodyPr wrap="square">
            <a:spAutoFit/>
          </a:bodyPr>
          <a:lstStyle/>
          <a:p>
            <a:pPr algn="just" rtl="1">
              <a:lnSpc>
                <a:spcPct val="120000"/>
              </a:lnSpc>
            </a:pPr>
            <a:r>
              <a:rPr lang="fa-IR" sz="2800" b="1" dirty="0" smtClean="0">
                <a:solidFill>
                  <a:srgbClr val="FF0000"/>
                </a:solidFill>
                <a:latin typeface="Traditional Arabic" panose="02020603050405020304" pitchFamily="18" charset="-78"/>
                <a:cs typeface="B Titr" panose="00000700000000000000" pitchFamily="2" charset="-78"/>
              </a:rPr>
              <a:t>نشانه ایمان واقعی</a:t>
            </a:r>
            <a:endParaRPr lang="fa-IR" sz="2800" b="1" dirty="0">
              <a:solidFill>
                <a:srgbClr val="FF0000"/>
              </a:solidFill>
              <a:latin typeface="Traditional Arabic" panose="02020603050405020304" pitchFamily="18" charset="-78"/>
              <a:cs typeface="B Titr" panose="00000700000000000000" pitchFamily="2" charset="-78"/>
            </a:endParaRPr>
          </a:p>
          <a:p>
            <a:pPr algn="just" rtl="1">
              <a:lnSpc>
                <a:spcPct val="120000"/>
              </a:lnSpc>
            </a:pPr>
            <a:r>
              <a:rPr lang="fa-IR" sz="2400" b="1" spc="-30" dirty="0">
                <a:latin typeface="Traditional Arabic" panose="02020603050405020304" pitchFamily="18" charset="-78"/>
                <a:cs typeface="B Titr" panose="00000700000000000000" pitchFamily="2" charset="-78"/>
              </a:rPr>
              <a:t>قرآن در وصف مومنان صادق می فرماید: </a:t>
            </a:r>
            <a:r>
              <a:rPr lang="fa-IR" sz="2400" b="1" spc="-30" dirty="0">
                <a:solidFill>
                  <a:srgbClr val="0000CC"/>
                </a:solidFill>
                <a:latin typeface="Traditional Arabic" panose="02020603050405020304" pitchFamily="18" charset="-78"/>
                <a:cs typeface="B Titr" panose="00000700000000000000" pitchFamily="2" charset="-78"/>
              </a:rPr>
              <a:t>إِنَّمَا الْمُؤْمِنُونَ الَّذينَ آمَنُوا بِاللَّهِ وَ رَسُولِهِ ثُمَّ لَمْ يَرْتابُوا وَ جاهَدُوا بِأَمْوالِهِمْ وَ أَنْفُسِهِمْ في‏ سَبيلِ اللَّهِ أُولئِكَ هُمُ الصَّادِقُونَ</a:t>
            </a:r>
            <a:r>
              <a:rPr lang="fa-IR" sz="2400" b="1" spc="-30" dirty="0">
                <a:latin typeface="Traditional Arabic" panose="02020603050405020304" pitchFamily="18" charset="-78"/>
                <a:cs typeface="B Titr" panose="00000700000000000000" pitchFamily="2" charset="-78"/>
              </a:rPr>
              <a:t> </a:t>
            </a:r>
            <a:r>
              <a:rPr lang="fa-IR" sz="1600" b="1" spc="-30" dirty="0">
                <a:latin typeface="Traditional Arabic" panose="02020603050405020304" pitchFamily="18" charset="-78"/>
                <a:cs typeface="B Titr" panose="00000700000000000000" pitchFamily="2" charset="-78"/>
              </a:rPr>
              <a:t>(حجرات: </a:t>
            </a:r>
            <a:r>
              <a:rPr lang="fa-IR" sz="1600" b="1" spc="-30" dirty="0" smtClean="0">
                <a:latin typeface="Traditional Arabic" panose="02020603050405020304" pitchFamily="18" charset="-78"/>
                <a:cs typeface="B Titr" panose="00000700000000000000" pitchFamily="2" charset="-78"/>
              </a:rPr>
              <a:t>15)</a:t>
            </a:r>
            <a:endParaRPr lang="fa-IR" sz="1600" b="1" spc="-30" dirty="0">
              <a:latin typeface="Traditional Arabic" panose="02020603050405020304" pitchFamily="18" charset="-78"/>
              <a:cs typeface="B Titr" panose="00000700000000000000" pitchFamily="2" charset="-78"/>
            </a:endParaRPr>
          </a:p>
        </p:txBody>
      </p:sp>
      <p:sp>
        <p:nvSpPr>
          <p:cNvPr id="16" name="Rectangle 15"/>
          <p:cNvSpPr/>
          <p:nvPr/>
        </p:nvSpPr>
        <p:spPr>
          <a:xfrm>
            <a:off x="356841" y="2791583"/>
            <a:ext cx="11506893" cy="1175706"/>
          </a:xfrm>
          <a:prstGeom prst="rect">
            <a:avLst/>
          </a:prstGeom>
          <a:solidFill>
            <a:srgbClr val="FCFFE1"/>
          </a:solidFill>
          <a:ln w="44450">
            <a:solidFill>
              <a:srgbClr val="008000"/>
            </a:solidFill>
          </a:ln>
        </p:spPr>
        <p:txBody>
          <a:bodyPr wrap="square">
            <a:spAutoFit/>
          </a:bodyPr>
          <a:lstStyle/>
          <a:p>
            <a:pPr algn="just" rtl="1">
              <a:lnSpc>
                <a:spcPct val="110000"/>
              </a:lnSpc>
            </a:pPr>
            <a:r>
              <a:rPr lang="fa-IR" sz="2400" b="1" spc="-50" dirty="0" smtClean="0">
                <a:solidFill>
                  <a:srgbClr val="FF0000"/>
                </a:solidFill>
                <a:latin typeface="Traditional Arabic" panose="02020603050405020304" pitchFamily="18" charset="-78"/>
                <a:cs typeface="B Titr" panose="00000700000000000000" pitchFamily="2" charset="-78"/>
              </a:rPr>
              <a:t>مجاهدت مستمر</a:t>
            </a:r>
            <a:endParaRPr lang="fa-IR" sz="2400" b="1" spc="-50" dirty="0">
              <a:solidFill>
                <a:srgbClr val="FF0000"/>
              </a:solidFill>
              <a:latin typeface="Traditional Arabic" panose="02020603050405020304" pitchFamily="18" charset="-78"/>
              <a:cs typeface="B Titr" panose="00000700000000000000" pitchFamily="2" charset="-78"/>
            </a:endParaRPr>
          </a:p>
          <a:p>
            <a:pPr algn="just" rtl="1">
              <a:lnSpc>
                <a:spcPct val="110000"/>
              </a:lnSpc>
            </a:pPr>
            <a:r>
              <a:rPr lang="fa-IR" sz="2000" b="1" spc="-50" dirty="0">
                <a:latin typeface="Traditional Arabic" panose="02020603050405020304" pitchFamily="18" charset="-78"/>
                <a:cs typeface="B Titr" panose="00000700000000000000" pitchFamily="2" charset="-78"/>
              </a:rPr>
              <a:t>از طرفی مجاهدات مومن باید مستمر باشد؛ قرآن در این زمینه می فرماید: </a:t>
            </a:r>
            <a:r>
              <a:rPr lang="fa-IR" sz="2000" b="1" spc="-50" dirty="0">
                <a:solidFill>
                  <a:srgbClr val="0000CC"/>
                </a:solidFill>
                <a:latin typeface="Traditional Arabic" panose="02020603050405020304" pitchFamily="18" charset="-78"/>
                <a:cs typeface="B Titr" panose="00000700000000000000" pitchFamily="2" charset="-78"/>
              </a:rPr>
              <a:t>يَأَيهَّا الَّذِينَ ءَامَنُواْ هَلْ أَدُلُّكمُ‏ عَلىَ‏ تجِارَةٍ تُنجِيكمُ مِّنْ عَذَابٍ أَلِيم‏</a:t>
            </a:r>
            <a:r>
              <a:rPr lang="fa-IR" sz="2000" b="1" spc="-50" dirty="0">
                <a:latin typeface="Traditional Arabic" panose="02020603050405020304" pitchFamily="18" charset="-78"/>
                <a:cs typeface="B Titr" panose="00000700000000000000" pitchFamily="2" charset="-78"/>
              </a:rPr>
              <a:t>* </a:t>
            </a:r>
            <a:r>
              <a:rPr lang="fa-IR" sz="2000" b="1" spc="-50" dirty="0">
                <a:solidFill>
                  <a:srgbClr val="0000CC"/>
                </a:solidFill>
                <a:latin typeface="Traditional Arabic" panose="02020603050405020304" pitchFamily="18" charset="-78"/>
                <a:cs typeface="B Titr" panose="00000700000000000000" pitchFamily="2" charset="-78"/>
              </a:rPr>
              <a:t>تُؤْمِنُونَ‌ بِاللَّهِ‌ وَ رَسُولِهِ‌ وَ تُجَاهِدُونَ‌ فِي‌ سَبِيلِ‌ اللَّهِ‌ بِأَمْوَالِکُمْ‌ وَ أَنْفُسِکُمْ‌ ذلِکُمْ‌ خَيْرٌ لَکُمْ‌ إِنْ‌ کُنْتُمْ‌ تَعْلَمُونَ‌ </a:t>
            </a:r>
            <a:r>
              <a:rPr lang="fa-IR" b="1" spc="-100" dirty="0">
                <a:latin typeface="Traditional Arabic" panose="02020603050405020304" pitchFamily="18" charset="-78"/>
                <a:cs typeface="B Titr" panose="00000700000000000000" pitchFamily="2" charset="-78"/>
              </a:rPr>
              <a:t>(صف:10-11</a:t>
            </a:r>
            <a:r>
              <a:rPr lang="fa-IR" b="1" spc="-100" dirty="0" smtClean="0">
                <a:latin typeface="Traditional Arabic" panose="02020603050405020304" pitchFamily="18" charset="-78"/>
                <a:cs typeface="B Titr" panose="00000700000000000000" pitchFamily="2" charset="-78"/>
              </a:rPr>
              <a:t>)</a:t>
            </a:r>
            <a:endParaRPr lang="fa-IR" b="1" spc="-100" dirty="0">
              <a:latin typeface="Traditional Arabic" panose="02020603050405020304" pitchFamily="18" charset="-78"/>
              <a:cs typeface="B Titr" panose="00000700000000000000" pitchFamily="2" charset="-78"/>
            </a:endParaRPr>
          </a:p>
        </p:txBody>
      </p:sp>
      <p:sp>
        <p:nvSpPr>
          <p:cNvPr id="17" name="Rectangle 16"/>
          <p:cNvSpPr/>
          <p:nvPr/>
        </p:nvSpPr>
        <p:spPr>
          <a:xfrm>
            <a:off x="356842" y="4078799"/>
            <a:ext cx="11506892" cy="978729"/>
          </a:xfrm>
          <a:prstGeom prst="rect">
            <a:avLst/>
          </a:prstGeom>
          <a:solidFill>
            <a:srgbClr val="FCFFE1"/>
          </a:solidFill>
          <a:ln w="44450">
            <a:solidFill>
              <a:srgbClr val="0000CC"/>
            </a:solidFill>
          </a:ln>
        </p:spPr>
        <p:txBody>
          <a:bodyPr wrap="square">
            <a:spAutoFit/>
          </a:bodyPr>
          <a:lstStyle/>
          <a:p>
            <a:pPr algn="just" rtl="1">
              <a:lnSpc>
                <a:spcPct val="120000"/>
              </a:lnSpc>
            </a:pPr>
            <a:r>
              <a:rPr lang="fa-IR" sz="2800" b="1" dirty="0">
                <a:solidFill>
                  <a:srgbClr val="FF0000"/>
                </a:solidFill>
                <a:latin typeface="Traditional Arabic" panose="02020603050405020304" pitchFamily="18" charset="-78"/>
                <a:cs typeface="B Titr" panose="00000700000000000000" pitchFamily="2" charset="-78"/>
              </a:rPr>
              <a:t>جهاد کبیر </a:t>
            </a:r>
          </a:p>
          <a:p>
            <a:pPr algn="r" rtl="1">
              <a:lnSpc>
                <a:spcPct val="120000"/>
              </a:lnSpc>
            </a:pPr>
            <a:r>
              <a:rPr lang="fa-IR" sz="2000" b="1" dirty="0" smtClean="0">
                <a:solidFill>
                  <a:srgbClr val="660066"/>
                </a:solidFill>
                <a:latin typeface="Traditional Arabic" panose="02020603050405020304" pitchFamily="18" charset="-78"/>
                <a:cs typeface="B Titr" panose="00000700000000000000" pitchFamily="2" charset="-78"/>
              </a:rPr>
              <a:t>مراد </a:t>
            </a:r>
            <a:r>
              <a:rPr lang="fa-IR" sz="2000" b="1" dirty="0">
                <a:solidFill>
                  <a:srgbClr val="660066"/>
                </a:solidFill>
                <a:latin typeface="Traditional Arabic" panose="02020603050405020304" pitchFamily="18" charset="-78"/>
                <a:cs typeface="B Titr" panose="00000700000000000000" pitchFamily="2" charset="-78"/>
              </a:rPr>
              <a:t>از جهاد کبیر، عدم اطاعت از کفار است: </a:t>
            </a:r>
            <a:r>
              <a:rPr lang="fa-IR" sz="2000" b="1" dirty="0">
                <a:solidFill>
                  <a:srgbClr val="0000CC"/>
                </a:solidFill>
                <a:latin typeface="Traditional Arabic" panose="02020603050405020304" pitchFamily="18" charset="-78"/>
                <a:cs typeface="B Titr" panose="00000700000000000000" pitchFamily="2" charset="-78"/>
              </a:rPr>
              <a:t>فَلا تُطِعِ الکفِرینَ وَ جاهِدهُم بِه‌ جِهادًا کَبیرًا</a:t>
            </a:r>
            <a:r>
              <a:rPr lang="fa-IR" sz="2000" b="1" dirty="0" smtClean="0">
                <a:solidFill>
                  <a:srgbClr val="660066"/>
                </a:solidFill>
                <a:latin typeface="Traditional Arabic" panose="02020603050405020304" pitchFamily="18" charset="-78"/>
                <a:cs typeface="B Titr" panose="00000700000000000000" pitchFamily="2" charset="-78"/>
              </a:rPr>
              <a:t>؛</a:t>
            </a:r>
            <a:endParaRPr lang="fa-IR" sz="2000" b="1" dirty="0">
              <a:solidFill>
                <a:srgbClr val="660066"/>
              </a:solidFill>
              <a:latin typeface="Traditional Arabic" panose="02020603050405020304" pitchFamily="18" charset="-78"/>
              <a:cs typeface="B Titr" panose="00000700000000000000" pitchFamily="2" charset="-78"/>
            </a:endParaRPr>
          </a:p>
        </p:txBody>
      </p:sp>
    </p:spTree>
    <p:extLst>
      <p:ext uri="{BB962C8B-B14F-4D97-AF65-F5344CB8AC3E}">
        <p14:creationId xmlns:p14="http://schemas.microsoft.com/office/powerpoint/2010/main" val="1361130188"/>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1000"/>
                                        <p:tgtEl>
                                          <p:spTgt spid="13"/>
                                        </p:tgtEl>
                                      </p:cBhvr>
                                    </p:animEffect>
                                    <p:anim calcmode="lin" valueType="num">
                                      <p:cBhvr>
                                        <p:cTn id="27" dur="1000" fill="hold"/>
                                        <p:tgtEl>
                                          <p:spTgt spid="13"/>
                                        </p:tgtEl>
                                        <p:attrNameLst>
                                          <p:attrName>ppt_x</p:attrName>
                                        </p:attrNameLst>
                                      </p:cBhvr>
                                      <p:tavLst>
                                        <p:tav tm="0">
                                          <p:val>
                                            <p:strVal val="#ppt_x"/>
                                          </p:val>
                                        </p:tav>
                                        <p:tav tm="100000">
                                          <p:val>
                                            <p:strVal val="#ppt_x"/>
                                          </p:val>
                                        </p:tav>
                                      </p:tavLst>
                                    </p:anim>
                                    <p:anim calcmode="lin" valueType="num">
                                      <p:cBhvr>
                                        <p:cTn id="28"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1000"/>
                                        <p:tgtEl>
                                          <p:spTgt spid="16"/>
                                        </p:tgtEl>
                                      </p:cBhvr>
                                    </p:animEffect>
                                    <p:anim calcmode="lin" valueType="num">
                                      <p:cBhvr>
                                        <p:cTn id="34" dur="1000" fill="hold"/>
                                        <p:tgtEl>
                                          <p:spTgt spid="16"/>
                                        </p:tgtEl>
                                        <p:attrNameLst>
                                          <p:attrName>ppt_x</p:attrName>
                                        </p:attrNameLst>
                                      </p:cBhvr>
                                      <p:tavLst>
                                        <p:tav tm="0">
                                          <p:val>
                                            <p:strVal val="#ppt_x"/>
                                          </p:val>
                                        </p:tav>
                                        <p:tav tm="100000">
                                          <p:val>
                                            <p:strVal val="#ppt_x"/>
                                          </p:val>
                                        </p:tav>
                                      </p:tavLst>
                                    </p:anim>
                                    <p:anim calcmode="lin" valueType="num">
                                      <p:cBhvr>
                                        <p:cTn id="35"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fade">
                                      <p:cBhvr>
                                        <p:cTn id="40" dur="1000"/>
                                        <p:tgtEl>
                                          <p:spTgt spid="17"/>
                                        </p:tgtEl>
                                      </p:cBhvr>
                                    </p:animEffect>
                                    <p:anim calcmode="lin" valueType="num">
                                      <p:cBhvr>
                                        <p:cTn id="41" dur="1000" fill="hold"/>
                                        <p:tgtEl>
                                          <p:spTgt spid="17"/>
                                        </p:tgtEl>
                                        <p:attrNameLst>
                                          <p:attrName>ppt_x</p:attrName>
                                        </p:attrNameLst>
                                      </p:cBhvr>
                                      <p:tavLst>
                                        <p:tav tm="0">
                                          <p:val>
                                            <p:strVal val="#ppt_x"/>
                                          </p:val>
                                        </p:tav>
                                        <p:tav tm="100000">
                                          <p:val>
                                            <p:strVal val="#ppt_x"/>
                                          </p:val>
                                        </p:tav>
                                      </p:tavLst>
                                    </p:anim>
                                    <p:anim calcmode="lin" valueType="num">
                                      <p:cBhvr>
                                        <p:cTn id="42"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1000"/>
                                        <p:tgtEl>
                                          <p:spTgt spid="9"/>
                                        </p:tgtEl>
                                      </p:cBhvr>
                                    </p:animEffect>
                                    <p:anim calcmode="lin" valueType="num">
                                      <p:cBhvr>
                                        <p:cTn id="48" dur="1000" fill="hold"/>
                                        <p:tgtEl>
                                          <p:spTgt spid="9"/>
                                        </p:tgtEl>
                                        <p:attrNameLst>
                                          <p:attrName>ppt_x</p:attrName>
                                        </p:attrNameLst>
                                      </p:cBhvr>
                                      <p:tavLst>
                                        <p:tav tm="0">
                                          <p:val>
                                            <p:strVal val="#ppt_x"/>
                                          </p:val>
                                        </p:tav>
                                        <p:tav tm="100000">
                                          <p:val>
                                            <p:strVal val="#ppt_x"/>
                                          </p:val>
                                        </p:tav>
                                      </p:tavLst>
                                    </p:anim>
                                    <p:anim calcmode="lin" valueType="num">
                                      <p:cBhvr>
                                        <p:cTn id="4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7" grpId="0" animBg="1"/>
      <p:bldP spid="8" grpId="0" animBg="1"/>
      <p:bldP spid="9" grpId="0" animBg="1"/>
      <p:bldP spid="13" grpId="0" animBg="1"/>
      <p:bldP spid="16" grpId="0" animBg="1"/>
      <p:bldP spid="1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69000"/>
            <a:lum/>
          </a:blip>
          <a:srcRect/>
          <a:tile tx="0" ty="0" sx="100000" sy="100000" flip="none" algn="tl"/>
        </a:blipFill>
        <a:effectLst/>
      </p:bgPr>
    </p:bg>
    <p:spTree>
      <p:nvGrpSpPr>
        <p:cNvPr id="1" name=""/>
        <p:cNvGrpSpPr/>
        <p:nvPr/>
      </p:nvGrpSpPr>
      <p:grpSpPr>
        <a:xfrm>
          <a:off x="0" y="0"/>
          <a:ext cx="0" cy="0"/>
          <a:chOff x="0" y="0"/>
          <a:chExt cx="0" cy="0"/>
        </a:xfrm>
      </p:grpSpPr>
      <p:sp>
        <p:nvSpPr>
          <p:cNvPr id="14" name="Text Box 1">
            <a:hlinkClick r:id="rId3" action="ppaction://hlinksldjump"/>
          </p:cNvPr>
          <p:cNvSpPr txBox="1"/>
          <p:nvPr/>
        </p:nvSpPr>
        <p:spPr>
          <a:xfrm>
            <a:off x="557561" y="1103971"/>
            <a:ext cx="11128917" cy="5263375"/>
          </a:xfrm>
          <a:prstGeom prst="rect">
            <a:avLst/>
          </a:prstGeom>
          <a:ln/>
        </p:spPr>
        <p:style>
          <a:lnRef idx="1">
            <a:schemeClr val="accent4"/>
          </a:lnRef>
          <a:fillRef idx="2">
            <a:schemeClr val="accent4"/>
          </a:fillRef>
          <a:effectRef idx="1">
            <a:schemeClr val="accent4"/>
          </a:effectRef>
          <a:fontRef idx="minor">
            <a:schemeClr val="dk1"/>
          </a:fontRef>
        </p:style>
        <p:txBody>
          <a:bodyPr rot="0" spcFirstLastPara="0" vert="horz" wrap="square" lIns="72000" tIns="72000" rIns="91440" bIns="72000" numCol="1" spcCol="0" rtlCol="0" fromWordArt="0" anchor="t" anchorCtr="0" forceAA="0" compatLnSpc="1">
            <a:prstTxWarp prst="textNoShape">
              <a:avLst/>
            </a:prstTxWarp>
            <a:noAutofit/>
          </a:bodyPr>
          <a:lstStyle/>
          <a:p>
            <a:pPr algn="r" rtl="1">
              <a:spcAft>
                <a:spcPts val="0"/>
              </a:spcAft>
            </a:pPr>
            <a:endParaRPr lang="fa-IR" sz="2400" b="1" dirty="0" smtClean="0">
              <a:latin typeface="Tahoma"/>
              <a:ea typeface="Calibri"/>
              <a:cs typeface="B Traffic" pitchFamily="2" charset="-78"/>
            </a:endParaRPr>
          </a:p>
          <a:p>
            <a:pPr algn="r" rtl="1">
              <a:spcAft>
                <a:spcPts val="0"/>
              </a:spcAft>
            </a:pPr>
            <a:endParaRPr lang="fa-IR" sz="2400" b="1" dirty="0">
              <a:latin typeface="Tahoma"/>
              <a:ea typeface="Calibri"/>
              <a:cs typeface="B Traffic" pitchFamily="2" charset="-78"/>
            </a:endParaRPr>
          </a:p>
          <a:p>
            <a:pPr algn="r" rtl="1">
              <a:spcAft>
                <a:spcPts val="0"/>
              </a:spcAft>
            </a:pPr>
            <a:endParaRPr lang="fa-IR" sz="2400" b="1" dirty="0">
              <a:latin typeface="Tahoma"/>
              <a:ea typeface="Calibri"/>
              <a:cs typeface="B Traffic" pitchFamily="2" charset="-78"/>
            </a:endParaRPr>
          </a:p>
          <a:p>
            <a:pPr algn="r" rtl="1">
              <a:spcAft>
                <a:spcPts val="0"/>
              </a:spcAft>
            </a:pPr>
            <a:endParaRPr lang="fa-IR" sz="2400" b="1" dirty="0" smtClean="0">
              <a:latin typeface="Tahoma"/>
              <a:ea typeface="Calibri"/>
              <a:cs typeface="B Traffic" pitchFamily="2" charset="-78"/>
            </a:endParaRPr>
          </a:p>
          <a:p>
            <a:pPr algn="r" rtl="1">
              <a:spcAft>
                <a:spcPts val="0"/>
              </a:spcAft>
            </a:pPr>
            <a:endParaRPr lang="fa-IR" sz="2400" b="1" dirty="0">
              <a:latin typeface="Tahoma"/>
              <a:ea typeface="Calibri"/>
              <a:cs typeface="B Traffic" pitchFamily="2" charset="-78"/>
            </a:endParaRPr>
          </a:p>
          <a:p>
            <a:pPr algn="ctr" rtl="1">
              <a:spcAft>
                <a:spcPts val="0"/>
              </a:spcAft>
            </a:pPr>
            <a:r>
              <a:rPr lang="fa-IR" sz="6000" b="1" dirty="0" smtClean="0">
                <a:latin typeface="Tahoma"/>
                <a:ea typeface="Calibri"/>
                <a:cs typeface="B Titr" panose="00000700000000000000" pitchFamily="2" charset="-78"/>
              </a:rPr>
              <a:t>مباحث مقدماتی  </a:t>
            </a:r>
            <a:endParaRPr lang="fa-IR" sz="6000" b="1" dirty="0">
              <a:latin typeface="Tahoma"/>
              <a:ea typeface="Calibri"/>
              <a:cs typeface="B Titr" panose="00000700000000000000" pitchFamily="2" charset="-78"/>
            </a:endParaRPr>
          </a:p>
        </p:txBody>
      </p:sp>
    </p:spTree>
    <p:extLst>
      <p:ext uri="{BB962C8B-B14F-4D97-AF65-F5344CB8AC3E}">
        <p14:creationId xmlns:p14="http://schemas.microsoft.com/office/powerpoint/2010/main" val="4031881249"/>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69000"/>
            <a:lum/>
          </a:blip>
          <a:srcRect/>
          <a:tile tx="0" ty="0" sx="100000" sy="100000" flip="none" algn="tl"/>
        </a:blipFill>
        <a:effectLst/>
      </p:bgPr>
    </p:bg>
    <p:spTree>
      <p:nvGrpSpPr>
        <p:cNvPr id="1" name=""/>
        <p:cNvGrpSpPr/>
        <p:nvPr/>
      </p:nvGrpSpPr>
      <p:grpSpPr>
        <a:xfrm>
          <a:off x="0" y="0"/>
          <a:ext cx="0" cy="0"/>
          <a:chOff x="0" y="0"/>
          <a:chExt cx="0" cy="0"/>
        </a:xfrm>
      </p:grpSpPr>
      <p:sp>
        <p:nvSpPr>
          <p:cNvPr id="30" name="Round Same Side Corner Rectangle 29"/>
          <p:cNvSpPr/>
          <p:nvPr/>
        </p:nvSpPr>
        <p:spPr>
          <a:xfrm>
            <a:off x="203552" y="1064528"/>
            <a:ext cx="11839766" cy="5699536"/>
          </a:xfrm>
          <a:prstGeom prst="round2SameRect">
            <a:avLst>
              <a:gd name="adj1" fmla="val 0"/>
              <a:gd name="adj2" fmla="val 4039"/>
            </a:avLst>
          </a:prstGeom>
          <a:solidFill>
            <a:srgbClr val="36B907"/>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dirty="0"/>
          </a:p>
        </p:txBody>
      </p:sp>
      <p:sp>
        <p:nvSpPr>
          <p:cNvPr id="10" name="Round Same Side Corner Rectangle 9"/>
          <p:cNvSpPr/>
          <p:nvPr/>
        </p:nvSpPr>
        <p:spPr>
          <a:xfrm rot="10800000">
            <a:off x="259307" y="84914"/>
            <a:ext cx="11682484" cy="897724"/>
          </a:xfrm>
          <a:prstGeom prst="round2SameRect">
            <a:avLst>
              <a:gd name="adj1" fmla="val 0"/>
              <a:gd name="adj2" fmla="val 41080"/>
            </a:avLst>
          </a:prstGeom>
          <a:solidFill>
            <a:schemeClr val="accent2">
              <a:lumMod val="40000"/>
              <a:lumOff val="60000"/>
            </a:schemeClr>
          </a:solidFill>
          <a:ln w="3175">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dirty="0"/>
          </a:p>
        </p:txBody>
      </p:sp>
      <p:sp>
        <p:nvSpPr>
          <p:cNvPr id="7" name="Rounded Rectangle 6"/>
          <p:cNvSpPr/>
          <p:nvPr/>
        </p:nvSpPr>
        <p:spPr>
          <a:xfrm>
            <a:off x="2754351" y="205479"/>
            <a:ext cx="6858000" cy="683139"/>
          </a:xfrm>
          <a:prstGeom prst="round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20000"/>
              </a:lnSpc>
            </a:pPr>
            <a:r>
              <a:rPr lang="fa-IR" sz="3200" b="1" dirty="0">
                <a:solidFill>
                  <a:schemeClr val="tx1"/>
                </a:solidFill>
                <a:cs typeface="B Titr" pitchFamily="2" charset="-78"/>
              </a:rPr>
              <a:t>ویژگی‌های مؤمن: </a:t>
            </a:r>
            <a:r>
              <a:rPr lang="fa-IR" sz="3200" b="1" dirty="0" smtClean="0">
                <a:solidFill>
                  <a:srgbClr val="0000CC"/>
                </a:solidFill>
                <a:cs typeface="B Titr" pitchFamily="2" charset="-78"/>
              </a:rPr>
              <a:t>12ـ </a:t>
            </a:r>
            <a:r>
              <a:rPr lang="fa-IR" sz="3200" b="1" dirty="0">
                <a:solidFill>
                  <a:srgbClr val="0000CC"/>
                </a:solidFill>
                <a:cs typeface="B Titr" pitchFamily="2" charset="-78"/>
              </a:rPr>
              <a:t>نصرت دین خدا</a:t>
            </a:r>
            <a:endParaRPr lang="fa-IR" sz="2800" b="1" dirty="0" smtClean="0">
              <a:solidFill>
                <a:schemeClr val="tx1"/>
              </a:solidFill>
              <a:cs typeface="B Titr" pitchFamily="2" charset="-78"/>
            </a:endParaRPr>
          </a:p>
        </p:txBody>
      </p:sp>
      <p:sp>
        <p:nvSpPr>
          <p:cNvPr id="9" name="Rectangle 8"/>
          <p:cNvSpPr/>
          <p:nvPr/>
        </p:nvSpPr>
        <p:spPr>
          <a:xfrm>
            <a:off x="409421" y="1285536"/>
            <a:ext cx="11423193" cy="1643527"/>
          </a:xfrm>
          <a:prstGeom prst="rect">
            <a:avLst/>
          </a:prstGeom>
          <a:solidFill>
            <a:srgbClr val="FCFFE1"/>
          </a:solidFill>
          <a:ln w="44450">
            <a:solidFill>
              <a:srgbClr val="0000CC"/>
            </a:solidFill>
          </a:ln>
        </p:spPr>
        <p:txBody>
          <a:bodyPr wrap="square">
            <a:spAutoFit/>
          </a:bodyPr>
          <a:lstStyle/>
          <a:p>
            <a:pPr algn="just" rtl="1">
              <a:lnSpc>
                <a:spcPct val="120000"/>
              </a:lnSpc>
            </a:pPr>
            <a:r>
              <a:rPr lang="fa-IR" sz="2800" b="1" dirty="0">
                <a:latin typeface="Traditional Arabic" panose="02020603050405020304" pitchFamily="18" charset="-78"/>
                <a:cs typeface="B Titr" panose="00000700000000000000" pitchFamily="2" charset="-78"/>
              </a:rPr>
              <a:t>خدای تبارک و تعالی به صراحت تأیید، تقویت و پیروزی پیامبر (</a:t>
            </a:r>
            <a:r>
              <a:rPr lang="fa-IR" sz="2800" b="1" dirty="0" smtClean="0">
                <a:latin typeface="Traditional Arabic" panose="02020603050405020304" pitchFamily="18" charset="-78"/>
                <a:cs typeface="B Titr" panose="00000700000000000000" pitchFamily="2" charset="-78"/>
              </a:rPr>
              <a:t>صلی الله علیه و آله وسلم) </a:t>
            </a:r>
            <a:r>
              <a:rPr lang="fa-IR" sz="2800" b="1" dirty="0">
                <a:latin typeface="Traditional Arabic" panose="02020603050405020304" pitchFamily="18" charset="-78"/>
                <a:cs typeface="B Titr" panose="00000700000000000000" pitchFamily="2" charset="-78"/>
              </a:rPr>
              <a:t>و امت اسلامی را با کمک و به میدان آمدن مؤمنین اعلام و می فرماید: «</a:t>
            </a:r>
            <a:r>
              <a:rPr lang="fa-IR" sz="2800" b="1" dirty="0">
                <a:solidFill>
                  <a:srgbClr val="0000CC"/>
                </a:solidFill>
                <a:latin typeface="Traditional Arabic" panose="02020603050405020304" pitchFamily="18" charset="-78"/>
                <a:cs typeface="B Titr" panose="00000700000000000000" pitchFamily="2" charset="-78"/>
              </a:rPr>
              <a:t>فَإِنَّ حَسْبَكَ اللَّهُ هُوَ الَّذي‏ أَيَّدَكَ‏ بِنَصْرِهِ‏ وَ </a:t>
            </a:r>
            <a:r>
              <a:rPr lang="fa-IR" sz="2800" b="1" dirty="0" smtClean="0">
                <a:solidFill>
                  <a:srgbClr val="0000CC"/>
                </a:solidFill>
                <a:latin typeface="Traditional Arabic" panose="02020603050405020304" pitchFamily="18" charset="-78"/>
                <a:cs typeface="B Titr" panose="00000700000000000000" pitchFamily="2" charset="-78"/>
              </a:rPr>
              <a:t>بِالْمُؤْمِنينَ» </a:t>
            </a:r>
            <a:r>
              <a:rPr lang="fa-IR" sz="2000" b="1" dirty="0">
                <a:latin typeface="Traditional Arabic" panose="02020603050405020304" pitchFamily="18" charset="-78"/>
                <a:cs typeface="B Titr" panose="00000700000000000000" pitchFamily="2" charset="-78"/>
              </a:rPr>
              <a:t>(انفال: 62</a:t>
            </a:r>
            <a:r>
              <a:rPr lang="fa-IR" sz="2000" b="1" dirty="0" smtClean="0">
                <a:latin typeface="Traditional Arabic" panose="02020603050405020304" pitchFamily="18" charset="-78"/>
                <a:cs typeface="B Titr" panose="00000700000000000000" pitchFamily="2" charset="-78"/>
              </a:rPr>
              <a:t>)؛</a:t>
            </a:r>
            <a:endParaRPr lang="fa-IR" sz="2800" b="1" dirty="0">
              <a:latin typeface="Traditional Arabic" panose="02020603050405020304" pitchFamily="18" charset="-78"/>
              <a:cs typeface="B Titr" panose="00000700000000000000" pitchFamily="2" charset="-78"/>
            </a:endParaRPr>
          </a:p>
        </p:txBody>
      </p:sp>
      <p:sp>
        <p:nvSpPr>
          <p:cNvPr id="12" name="Rectangle 11"/>
          <p:cNvSpPr/>
          <p:nvPr/>
        </p:nvSpPr>
        <p:spPr>
          <a:xfrm>
            <a:off x="388952" y="3150071"/>
            <a:ext cx="11423193" cy="1569660"/>
          </a:xfrm>
          <a:prstGeom prst="rect">
            <a:avLst/>
          </a:prstGeom>
          <a:solidFill>
            <a:srgbClr val="FCFFE1"/>
          </a:solidFill>
          <a:ln w="44450">
            <a:solidFill>
              <a:srgbClr val="008000"/>
            </a:solidFill>
          </a:ln>
        </p:spPr>
        <p:txBody>
          <a:bodyPr wrap="square">
            <a:spAutoFit/>
          </a:bodyPr>
          <a:lstStyle/>
          <a:p>
            <a:pPr algn="just" rtl="1">
              <a:lnSpc>
                <a:spcPct val="120000"/>
              </a:lnSpc>
            </a:pPr>
            <a:r>
              <a:rPr lang="fa-IR" sz="2400" b="1" spc="-50" dirty="0">
                <a:latin typeface="Traditional Arabic" panose="02020603050405020304" pitchFamily="18" charset="-78"/>
                <a:cs typeface="B Titr" panose="00000700000000000000" pitchFamily="2" charset="-78"/>
              </a:rPr>
              <a:t>خداوند تبارک و تعالی در توصیف مؤمنان صادقی که برای یاری دین خدا و رسیدن به خشنودی او از شهر و دیار خود بیرون شدند می فرماید: </a:t>
            </a:r>
            <a:r>
              <a:rPr lang="fa-IR" sz="2800" b="1" spc="-50" dirty="0">
                <a:latin typeface="Traditional Arabic" panose="02020603050405020304" pitchFamily="18" charset="-78"/>
                <a:cs typeface="B Titr" panose="00000700000000000000" pitchFamily="2" charset="-78"/>
              </a:rPr>
              <a:t>«... </a:t>
            </a:r>
            <a:r>
              <a:rPr lang="fa-IR" sz="2800" b="1" spc="-50" dirty="0">
                <a:solidFill>
                  <a:srgbClr val="0000CC"/>
                </a:solidFill>
                <a:latin typeface="Traditional Arabic" panose="02020603050405020304" pitchFamily="18" charset="-78"/>
                <a:cs typeface="B Titr" panose="00000700000000000000" pitchFamily="2" charset="-78"/>
              </a:rPr>
              <a:t>الَّذينَ أُخْرِجُوا مِنْ دِيارِهِمْ وَ أَمْوالِهِمْ يَبْتَغُونَ فَضْلاً مِنَ اللَّهِ وَ رِضْواناً وَ يَنْصُرُونَ‏ اللَّهَ‏ وَ رَسُولَهُ‏ أُولئِكَ هُمُ الصَّادِقُونَ </a:t>
            </a:r>
            <a:r>
              <a:rPr lang="fa-IR" sz="2000" b="1" spc="-50" dirty="0">
                <a:latin typeface="Traditional Arabic" panose="02020603050405020304" pitchFamily="18" charset="-78"/>
                <a:cs typeface="B Titr" panose="00000700000000000000" pitchFamily="2" charset="-78"/>
              </a:rPr>
              <a:t>(حشر: 8</a:t>
            </a:r>
            <a:r>
              <a:rPr lang="fa-IR" sz="2000" b="1" spc="-50" dirty="0" smtClean="0">
                <a:latin typeface="Traditional Arabic" panose="02020603050405020304" pitchFamily="18" charset="-78"/>
                <a:cs typeface="B Titr" panose="00000700000000000000" pitchFamily="2" charset="-78"/>
              </a:rPr>
              <a:t>)»</a:t>
            </a:r>
            <a:endParaRPr lang="fa-IR" sz="2400" b="1" spc="-50" dirty="0">
              <a:latin typeface="Traditional Arabic" panose="02020603050405020304" pitchFamily="18" charset="-78"/>
              <a:cs typeface="B Titr" panose="00000700000000000000" pitchFamily="2" charset="-78"/>
            </a:endParaRPr>
          </a:p>
        </p:txBody>
      </p:sp>
      <p:sp>
        <p:nvSpPr>
          <p:cNvPr id="11" name="Rectangle 10"/>
          <p:cNvSpPr/>
          <p:nvPr/>
        </p:nvSpPr>
        <p:spPr>
          <a:xfrm>
            <a:off x="388952" y="4900836"/>
            <a:ext cx="11423193" cy="1495794"/>
          </a:xfrm>
          <a:prstGeom prst="rect">
            <a:avLst/>
          </a:prstGeom>
          <a:solidFill>
            <a:srgbClr val="FCFFE1"/>
          </a:solidFill>
          <a:ln w="44450">
            <a:solidFill>
              <a:srgbClr val="0000CC"/>
            </a:solidFill>
          </a:ln>
        </p:spPr>
        <p:txBody>
          <a:bodyPr wrap="square">
            <a:spAutoFit/>
          </a:bodyPr>
          <a:lstStyle/>
          <a:p>
            <a:pPr algn="just" rtl="1">
              <a:lnSpc>
                <a:spcPct val="120000"/>
              </a:lnSpc>
            </a:pPr>
            <a:r>
              <a:rPr lang="fa-IR" sz="2400" b="1" dirty="0" smtClean="0">
                <a:latin typeface="Traditional Arabic" panose="02020603050405020304" pitchFamily="18" charset="-78"/>
                <a:cs typeface="B Titr" panose="00000700000000000000" pitchFamily="2" charset="-78"/>
              </a:rPr>
              <a:t>کتاب </a:t>
            </a:r>
            <a:r>
              <a:rPr lang="fa-IR" sz="2400" b="1" dirty="0">
                <a:latin typeface="Traditional Arabic" panose="02020603050405020304" pitchFamily="18" charset="-78"/>
                <a:cs typeface="B Titr" panose="00000700000000000000" pitchFamily="2" charset="-78"/>
              </a:rPr>
              <a:t>الهی در آیاتی چند به این حقیقت توجه داده است که اگر مؤمن به نصرت دین خدا برخیزد و این ویژگی را در خود بروز دهد، خدا هم او را یاری و نصرت کرده و به پیروزی و اقتدار می رساند. خدای تبارک و تعالی می فرماید: </a:t>
            </a:r>
            <a:r>
              <a:rPr lang="fa-IR" sz="2800" b="1" dirty="0">
                <a:latin typeface="Traditional Arabic" panose="02020603050405020304" pitchFamily="18" charset="-78"/>
                <a:cs typeface="B Titr" panose="00000700000000000000" pitchFamily="2" charset="-78"/>
              </a:rPr>
              <a:t>«</a:t>
            </a:r>
            <a:r>
              <a:rPr lang="fa-IR" sz="2800" b="1" dirty="0">
                <a:solidFill>
                  <a:srgbClr val="0000CC"/>
                </a:solidFill>
                <a:latin typeface="Traditional Arabic" panose="02020603050405020304" pitchFamily="18" charset="-78"/>
                <a:cs typeface="B Titr" panose="00000700000000000000" pitchFamily="2" charset="-78"/>
              </a:rPr>
              <a:t>يا أَيُّهَا الَّذينَ آمَنُوا إِنْ تَنْصُرُوا اللَّهَ يَنْصُرْكُمْ وَ يُثَبِّتْ </a:t>
            </a:r>
            <a:r>
              <a:rPr lang="fa-IR" sz="2800" b="1" dirty="0" smtClean="0">
                <a:solidFill>
                  <a:srgbClr val="0000CC"/>
                </a:solidFill>
                <a:latin typeface="Traditional Arabic" panose="02020603050405020304" pitchFamily="18" charset="-78"/>
                <a:cs typeface="B Titr" panose="00000700000000000000" pitchFamily="2" charset="-78"/>
              </a:rPr>
              <a:t>أَقْدامَكُمْ»</a:t>
            </a:r>
            <a:r>
              <a:rPr lang="fa-IR" sz="2000" b="1" dirty="0" smtClean="0">
                <a:latin typeface="Traditional Arabic" panose="02020603050405020304" pitchFamily="18" charset="-78"/>
                <a:cs typeface="B Titr" panose="00000700000000000000" pitchFamily="2" charset="-78"/>
              </a:rPr>
              <a:t>(</a:t>
            </a:r>
            <a:r>
              <a:rPr lang="fa-IR" sz="2000" b="1" dirty="0">
                <a:latin typeface="Traditional Arabic" panose="02020603050405020304" pitchFamily="18" charset="-78"/>
                <a:cs typeface="B Titr" panose="00000700000000000000" pitchFamily="2" charset="-78"/>
              </a:rPr>
              <a:t>محمد: 7</a:t>
            </a:r>
            <a:r>
              <a:rPr lang="fa-IR" sz="2000" b="1" dirty="0" smtClean="0">
                <a:latin typeface="Traditional Arabic" panose="02020603050405020304" pitchFamily="18" charset="-78"/>
                <a:cs typeface="B Titr" panose="00000700000000000000" pitchFamily="2" charset="-78"/>
              </a:rPr>
              <a:t>)</a:t>
            </a:r>
            <a:r>
              <a:rPr lang="fa-IR" sz="2400" b="1" dirty="0" smtClean="0">
                <a:latin typeface="Traditional Arabic" panose="02020603050405020304" pitchFamily="18" charset="-78"/>
                <a:cs typeface="B Titr" panose="00000700000000000000" pitchFamily="2" charset="-78"/>
              </a:rPr>
              <a:t>؛</a:t>
            </a:r>
            <a:endParaRPr lang="fa-IR" sz="2400" b="1" dirty="0">
              <a:latin typeface="Traditional Arabic" panose="02020603050405020304" pitchFamily="18" charset="-78"/>
              <a:cs typeface="B Titr" panose="00000700000000000000" pitchFamily="2" charset="-78"/>
            </a:endParaRPr>
          </a:p>
        </p:txBody>
      </p:sp>
    </p:spTree>
    <p:extLst>
      <p:ext uri="{BB962C8B-B14F-4D97-AF65-F5344CB8AC3E}">
        <p14:creationId xmlns:p14="http://schemas.microsoft.com/office/powerpoint/2010/main" val="535278575"/>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1000"/>
                                        <p:tgtEl>
                                          <p:spTgt spid="30"/>
                                        </p:tgtEl>
                                      </p:cBhvr>
                                    </p:animEffect>
                                    <p:anim calcmode="lin" valueType="num">
                                      <p:cBhvr>
                                        <p:cTn id="20" dur="1000" fill="hold"/>
                                        <p:tgtEl>
                                          <p:spTgt spid="30"/>
                                        </p:tgtEl>
                                        <p:attrNameLst>
                                          <p:attrName>ppt_x</p:attrName>
                                        </p:attrNameLst>
                                      </p:cBhvr>
                                      <p:tavLst>
                                        <p:tav tm="0">
                                          <p:val>
                                            <p:strVal val="#ppt_x"/>
                                          </p:val>
                                        </p:tav>
                                        <p:tav tm="100000">
                                          <p:val>
                                            <p:strVal val="#ppt_x"/>
                                          </p:val>
                                        </p:tav>
                                      </p:tavLst>
                                    </p:anim>
                                    <p:anim calcmode="lin" valueType="num">
                                      <p:cBhvr>
                                        <p:cTn id="21"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1000"/>
                                        <p:tgtEl>
                                          <p:spTgt spid="9"/>
                                        </p:tgtEl>
                                      </p:cBhvr>
                                    </p:animEffect>
                                    <p:anim calcmode="lin" valueType="num">
                                      <p:cBhvr>
                                        <p:cTn id="27" dur="1000" fill="hold"/>
                                        <p:tgtEl>
                                          <p:spTgt spid="9"/>
                                        </p:tgtEl>
                                        <p:attrNameLst>
                                          <p:attrName>ppt_x</p:attrName>
                                        </p:attrNameLst>
                                      </p:cBhvr>
                                      <p:tavLst>
                                        <p:tav tm="0">
                                          <p:val>
                                            <p:strVal val="#ppt_x"/>
                                          </p:val>
                                        </p:tav>
                                        <p:tav tm="100000">
                                          <p:val>
                                            <p:strVal val="#ppt_x"/>
                                          </p:val>
                                        </p:tav>
                                      </p:tavLst>
                                    </p:anim>
                                    <p:anim calcmode="lin" valueType="num">
                                      <p:cBhvr>
                                        <p:cTn id="28"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1000"/>
                                        <p:tgtEl>
                                          <p:spTgt spid="12"/>
                                        </p:tgtEl>
                                      </p:cBhvr>
                                    </p:animEffect>
                                    <p:anim calcmode="lin" valueType="num">
                                      <p:cBhvr>
                                        <p:cTn id="34" dur="1000" fill="hold"/>
                                        <p:tgtEl>
                                          <p:spTgt spid="12"/>
                                        </p:tgtEl>
                                        <p:attrNameLst>
                                          <p:attrName>ppt_x</p:attrName>
                                        </p:attrNameLst>
                                      </p:cBhvr>
                                      <p:tavLst>
                                        <p:tav tm="0">
                                          <p:val>
                                            <p:strVal val="#ppt_x"/>
                                          </p:val>
                                        </p:tav>
                                        <p:tav tm="100000">
                                          <p:val>
                                            <p:strVal val="#ppt_x"/>
                                          </p:val>
                                        </p:tav>
                                      </p:tavLst>
                                    </p:anim>
                                    <p:anim calcmode="lin" valueType="num">
                                      <p:cBhvr>
                                        <p:cTn id="3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fade">
                                      <p:cBhvr>
                                        <p:cTn id="40" dur="1000"/>
                                        <p:tgtEl>
                                          <p:spTgt spid="11"/>
                                        </p:tgtEl>
                                      </p:cBhvr>
                                    </p:animEffect>
                                    <p:anim calcmode="lin" valueType="num">
                                      <p:cBhvr>
                                        <p:cTn id="41" dur="1000" fill="hold"/>
                                        <p:tgtEl>
                                          <p:spTgt spid="11"/>
                                        </p:tgtEl>
                                        <p:attrNameLst>
                                          <p:attrName>ppt_x</p:attrName>
                                        </p:attrNameLst>
                                      </p:cBhvr>
                                      <p:tavLst>
                                        <p:tav tm="0">
                                          <p:val>
                                            <p:strVal val="#ppt_x"/>
                                          </p:val>
                                        </p:tav>
                                        <p:tav tm="100000">
                                          <p:val>
                                            <p:strVal val="#ppt_x"/>
                                          </p:val>
                                        </p:tav>
                                      </p:tavLst>
                                    </p:anim>
                                    <p:anim calcmode="lin" valueType="num">
                                      <p:cBhvr>
                                        <p:cTn id="42"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10" grpId="0" animBg="1"/>
      <p:bldP spid="7" grpId="0" animBg="1"/>
      <p:bldP spid="9" grpId="0" animBg="1"/>
      <p:bldP spid="12" grpId="0" animBg="1"/>
      <p:bldP spid="11"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69000"/>
            <a:lum/>
          </a:blip>
          <a:srcRect/>
          <a:tile tx="0" ty="0" sx="100000" sy="100000" flip="none" algn="tl"/>
        </a:blipFill>
        <a:effectLst/>
      </p:bgPr>
    </p:bg>
    <p:spTree>
      <p:nvGrpSpPr>
        <p:cNvPr id="1" name=""/>
        <p:cNvGrpSpPr/>
        <p:nvPr/>
      </p:nvGrpSpPr>
      <p:grpSpPr>
        <a:xfrm>
          <a:off x="0" y="0"/>
          <a:ext cx="0" cy="0"/>
          <a:chOff x="0" y="0"/>
          <a:chExt cx="0" cy="0"/>
        </a:xfrm>
      </p:grpSpPr>
      <p:sp>
        <p:nvSpPr>
          <p:cNvPr id="30" name="Round Same Side Corner Rectangle 29"/>
          <p:cNvSpPr/>
          <p:nvPr/>
        </p:nvSpPr>
        <p:spPr>
          <a:xfrm>
            <a:off x="259307" y="1064528"/>
            <a:ext cx="11682484" cy="5699536"/>
          </a:xfrm>
          <a:prstGeom prst="round2SameRect">
            <a:avLst>
              <a:gd name="adj1" fmla="val 0"/>
              <a:gd name="adj2" fmla="val 4039"/>
            </a:avLst>
          </a:prstGeom>
          <a:solidFill>
            <a:srgbClr val="36B907"/>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dirty="0"/>
          </a:p>
        </p:txBody>
      </p:sp>
      <p:sp>
        <p:nvSpPr>
          <p:cNvPr id="10" name="Round Same Side Corner Rectangle 9"/>
          <p:cNvSpPr/>
          <p:nvPr/>
        </p:nvSpPr>
        <p:spPr>
          <a:xfrm rot="10800000">
            <a:off x="259307" y="84914"/>
            <a:ext cx="11682484" cy="897724"/>
          </a:xfrm>
          <a:prstGeom prst="round2SameRect">
            <a:avLst>
              <a:gd name="adj1" fmla="val 0"/>
              <a:gd name="adj2" fmla="val 41080"/>
            </a:avLst>
          </a:prstGeom>
          <a:solidFill>
            <a:schemeClr val="accent2">
              <a:lumMod val="20000"/>
              <a:lumOff val="80000"/>
            </a:schemeClr>
          </a:solidFill>
          <a:ln w="3175">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dirty="0"/>
          </a:p>
        </p:txBody>
      </p:sp>
      <p:sp>
        <p:nvSpPr>
          <p:cNvPr id="7" name="Rounded Rectangle 6"/>
          <p:cNvSpPr/>
          <p:nvPr/>
        </p:nvSpPr>
        <p:spPr>
          <a:xfrm>
            <a:off x="545910" y="205479"/>
            <a:ext cx="11150221" cy="683139"/>
          </a:xfrm>
          <a:prstGeom prst="round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20000"/>
              </a:lnSpc>
            </a:pPr>
            <a:r>
              <a:rPr lang="fa-IR" sz="2800" b="1" dirty="0" smtClean="0">
                <a:solidFill>
                  <a:schemeClr val="tx1"/>
                </a:solidFill>
                <a:cs typeface="B Titr" pitchFamily="2" charset="-78"/>
              </a:rPr>
              <a:t>ویژگی‌های </a:t>
            </a:r>
            <a:r>
              <a:rPr lang="fa-IR" sz="2800" b="1" dirty="0">
                <a:solidFill>
                  <a:schemeClr val="tx1"/>
                </a:solidFill>
                <a:cs typeface="B Titr" pitchFamily="2" charset="-78"/>
              </a:rPr>
              <a:t>مؤمن: </a:t>
            </a:r>
            <a:r>
              <a:rPr lang="fa-IR" sz="2800" b="1" dirty="0" smtClean="0">
                <a:solidFill>
                  <a:srgbClr val="0000CC"/>
                </a:solidFill>
                <a:cs typeface="B Titr" pitchFamily="2" charset="-78"/>
              </a:rPr>
              <a:t>13ـ </a:t>
            </a:r>
            <a:r>
              <a:rPr lang="fa-IR" sz="2800" b="1" dirty="0">
                <a:solidFill>
                  <a:srgbClr val="0000CC"/>
                </a:solidFill>
                <a:cs typeface="B Titr" pitchFamily="2" charset="-78"/>
              </a:rPr>
              <a:t>قاطعیت در اجرای احکام و قوانین الهی</a:t>
            </a:r>
            <a:endParaRPr lang="fa-IR" sz="2400" b="1" dirty="0" smtClean="0">
              <a:solidFill>
                <a:schemeClr val="tx1"/>
              </a:solidFill>
              <a:cs typeface="B Titr" pitchFamily="2" charset="-78"/>
            </a:endParaRPr>
          </a:p>
        </p:txBody>
      </p:sp>
      <p:sp>
        <p:nvSpPr>
          <p:cNvPr id="9" name="Rectangle 8"/>
          <p:cNvSpPr/>
          <p:nvPr/>
        </p:nvSpPr>
        <p:spPr>
          <a:xfrm>
            <a:off x="656819" y="2059785"/>
            <a:ext cx="10897500" cy="1754326"/>
          </a:xfrm>
          <a:prstGeom prst="rect">
            <a:avLst/>
          </a:prstGeom>
          <a:solidFill>
            <a:srgbClr val="FCFFE1"/>
          </a:solidFill>
          <a:ln w="44450">
            <a:solidFill>
              <a:srgbClr val="0000CC"/>
            </a:solidFill>
          </a:ln>
        </p:spPr>
        <p:txBody>
          <a:bodyPr wrap="square">
            <a:spAutoFit/>
          </a:bodyPr>
          <a:lstStyle/>
          <a:p>
            <a:pPr algn="just" rtl="1">
              <a:lnSpc>
                <a:spcPct val="120000"/>
              </a:lnSpc>
            </a:pPr>
            <a:r>
              <a:rPr lang="fa-IR" b="1" dirty="0">
                <a:latin typeface="Traditional Arabic" panose="02020603050405020304" pitchFamily="18" charset="-78"/>
                <a:cs typeface="B Titr" panose="00000700000000000000" pitchFamily="2" charset="-78"/>
              </a:rPr>
              <a:t>آیات متعدد قرآن نشانگر این است که خداوند با قاطعیت از پیامبرانش می‌خواسته که با قوت به دستورات او عمل کنند. به‌عنوان نمونه به حضرت یحیی </a:t>
            </a:r>
            <a:r>
              <a:rPr lang="fa-IR" b="1" dirty="0" smtClean="0">
                <a:latin typeface="Traditional Arabic" panose="02020603050405020304" pitchFamily="18" charset="-78"/>
                <a:cs typeface="B Titr" panose="00000700000000000000" pitchFamily="2" charset="-78"/>
              </a:rPr>
              <a:t>علیه السلام </a:t>
            </a:r>
            <a:r>
              <a:rPr lang="fa-IR" b="1" dirty="0">
                <a:latin typeface="Traditional Arabic" panose="02020603050405020304" pitchFamily="18" charset="-78"/>
                <a:cs typeface="B Titr" panose="00000700000000000000" pitchFamily="2" charset="-78"/>
              </a:rPr>
              <a:t>می‌فرماید: </a:t>
            </a:r>
            <a:r>
              <a:rPr lang="fa-IR" b="1" dirty="0">
                <a:solidFill>
                  <a:srgbClr val="0000CC"/>
                </a:solidFill>
                <a:latin typeface="Traditional Arabic" panose="02020603050405020304" pitchFamily="18" charset="-78"/>
                <a:cs typeface="B Titr" panose="00000700000000000000" pitchFamily="2" charset="-78"/>
              </a:rPr>
              <a:t>يا يَحْيى‏ خُذِ الْكِتابَ بِقُوَّة </a:t>
            </a:r>
            <a:r>
              <a:rPr lang="fa-IR" b="1" dirty="0">
                <a:latin typeface="Traditional Arabic" panose="02020603050405020304" pitchFamily="18" charset="-78"/>
                <a:cs typeface="B Titr" panose="00000700000000000000" pitchFamily="2" charset="-78"/>
              </a:rPr>
              <a:t>(مریم:12) </a:t>
            </a:r>
          </a:p>
          <a:p>
            <a:pPr algn="just" rtl="1">
              <a:lnSpc>
                <a:spcPct val="120000"/>
              </a:lnSpc>
            </a:pPr>
            <a:r>
              <a:rPr lang="fa-IR" b="1" dirty="0">
                <a:latin typeface="Traditional Arabic" panose="02020603050405020304" pitchFamily="18" charset="-78"/>
                <a:cs typeface="B Titr" panose="00000700000000000000" pitchFamily="2" charset="-78"/>
              </a:rPr>
              <a:t>قرآن شبیه همین تعبیر را به حضرت موسی دارد آنجا که الواح به دست ایشان رسید:</a:t>
            </a:r>
          </a:p>
          <a:p>
            <a:pPr algn="just" rtl="1">
              <a:lnSpc>
                <a:spcPct val="120000"/>
              </a:lnSpc>
            </a:pPr>
            <a:r>
              <a:rPr lang="fa-IR" b="1" dirty="0">
                <a:solidFill>
                  <a:srgbClr val="0000CC"/>
                </a:solidFill>
                <a:latin typeface="Traditional Arabic" panose="02020603050405020304" pitchFamily="18" charset="-78"/>
                <a:cs typeface="B Titr" panose="00000700000000000000" pitchFamily="2" charset="-78"/>
              </a:rPr>
              <a:t>وَ كَتَبْنا لَهُ فِي الْأَلْواحِ مِنْ كُلِّ شَيْ‏ءٍ مَوْعِظَةً وَ تَفْصيلاً لِكُلِّ شَيْ‏ءٍ فَخُذْها بِقُوَّةٍ</a:t>
            </a:r>
            <a:r>
              <a:rPr lang="fa-IR" b="1" dirty="0" smtClean="0">
                <a:latin typeface="Traditional Arabic" panose="02020603050405020304" pitchFamily="18" charset="-78"/>
                <a:cs typeface="B Titr" panose="00000700000000000000" pitchFamily="2" charset="-78"/>
              </a:rPr>
              <a:t>.. </a:t>
            </a:r>
            <a:r>
              <a:rPr lang="fa-IR" sz="1600" b="1" dirty="0">
                <a:latin typeface="Traditional Arabic" panose="02020603050405020304" pitchFamily="18" charset="-78"/>
                <a:cs typeface="B Titr" panose="00000700000000000000" pitchFamily="2" charset="-78"/>
              </a:rPr>
              <a:t>(اعراف: 145) </a:t>
            </a:r>
            <a:r>
              <a:rPr lang="fa-IR" b="1" dirty="0" smtClean="0">
                <a:solidFill>
                  <a:srgbClr val="C00000"/>
                </a:solidFill>
                <a:latin typeface="Traditional Arabic" panose="02020603050405020304" pitchFamily="18" charset="-78"/>
                <a:cs typeface="B Titr" panose="00000700000000000000" pitchFamily="2" charset="-78"/>
              </a:rPr>
              <a:t>مقصود </a:t>
            </a:r>
            <a:r>
              <a:rPr lang="fa-IR" b="1" dirty="0">
                <a:solidFill>
                  <a:srgbClr val="C00000"/>
                </a:solidFill>
                <a:latin typeface="Traditional Arabic" panose="02020603050405020304" pitchFamily="18" charset="-78"/>
                <a:cs typeface="B Titr" panose="00000700000000000000" pitchFamily="2" charset="-78"/>
              </a:rPr>
              <a:t>از گرفتن كتاب با قوّت</a:t>
            </a:r>
            <a:r>
              <a:rPr lang="fa-IR" b="1" dirty="0">
                <a:latin typeface="Traditional Arabic" panose="02020603050405020304" pitchFamily="18" charset="-78"/>
                <a:cs typeface="B Titr" panose="00000700000000000000" pitchFamily="2" charset="-78"/>
              </a:rPr>
              <a:t> آن است كه با قاطعيت و اراده‏اى محكم محتواى آن را اجرا كند و در راه گسترش آن از هر نيروى مادى و معنوى بهره بگيرد. </a:t>
            </a:r>
          </a:p>
        </p:txBody>
      </p:sp>
      <p:sp>
        <p:nvSpPr>
          <p:cNvPr id="14" name="Rectangle 13"/>
          <p:cNvSpPr/>
          <p:nvPr/>
        </p:nvSpPr>
        <p:spPr>
          <a:xfrm>
            <a:off x="695459" y="1184012"/>
            <a:ext cx="10858860" cy="757130"/>
          </a:xfrm>
          <a:prstGeom prst="rect">
            <a:avLst/>
          </a:prstGeom>
          <a:solidFill>
            <a:srgbClr val="FCFFE1"/>
          </a:solidFill>
          <a:ln w="44450">
            <a:solidFill>
              <a:srgbClr val="0000CC"/>
            </a:solidFill>
          </a:ln>
        </p:spPr>
        <p:txBody>
          <a:bodyPr wrap="square">
            <a:spAutoFit/>
          </a:bodyPr>
          <a:lstStyle/>
          <a:p>
            <a:pPr algn="just" rtl="1">
              <a:lnSpc>
                <a:spcPct val="120000"/>
              </a:lnSpc>
            </a:pPr>
            <a:r>
              <a:rPr lang="fa-IR" b="1" dirty="0">
                <a:latin typeface="Traditional Arabic" panose="02020603050405020304" pitchFamily="18" charset="-78"/>
                <a:cs typeface="B Titr" panose="00000700000000000000" pitchFamily="2" charset="-78"/>
              </a:rPr>
              <a:t>قرآن در باره اجرای احکام الهی  ویژگی مومن را عدم احساساتی شدن و قاطعیت بر می‌شمرد: </a:t>
            </a:r>
            <a:r>
              <a:rPr lang="fa-IR" b="1" dirty="0">
                <a:solidFill>
                  <a:srgbClr val="0000CC"/>
                </a:solidFill>
                <a:latin typeface="Traditional Arabic" panose="02020603050405020304" pitchFamily="18" charset="-78"/>
                <a:cs typeface="B Titr" panose="00000700000000000000" pitchFamily="2" charset="-78"/>
              </a:rPr>
              <a:t>وَ لا تَأْخُذْكُمْ بِهِما رَأْفَةٌ في‏ دينِ اللَّهِ إِنْ كُنْتُمْ تُؤْمِنُونَ بِاللَّهِ وَ الْيَوْمِ الْآخِر</a:t>
            </a:r>
            <a:r>
              <a:rPr lang="fa-IR" b="1" dirty="0" smtClean="0">
                <a:latin typeface="Traditional Arabic" panose="02020603050405020304" pitchFamily="18" charset="-78"/>
                <a:cs typeface="B Titr" panose="00000700000000000000" pitchFamily="2" charset="-78"/>
              </a:rPr>
              <a:t>:</a:t>
            </a:r>
            <a:endParaRPr lang="fa-IR" b="1" dirty="0">
              <a:latin typeface="Traditional Arabic" panose="02020603050405020304" pitchFamily="18" charset="-78"/>
              <a:cs typeface="B Titr" panose="00000700000000000000" pitchFamily="2" charset="-78"/>
            </a:endParaRPr>
          </a:p>
        </p:txBody>
      </p:sp>
      <p:sp>
        <p:nvSpPr>
          <p:cNvPr id="15" name="Rectangle 14"/>
          <p:cNvSpPr/>
          <p:nvPr/>
        </p:nvSpPr>
        <p:spPr>
          <a:xfrm>
            <a:off x="646777" y="3969277"/>
            <a:ext cx="10907541" cy="1200329"/>
          </a:xfrm>
          <a:prstGeom prst="rect">
            <a:avLst/>
          </a:prstGeom>
          <a:solidFill>
            <a:srgbClr val="FCFFE1"/>
          </a:solidFill>
          <a:ln w="44450">
            <a:solidFill>
              <a:srgbClr val="0000CC"/>
            </a:solidFill>
          </a:ln>
        </p:spPr>
        <p:txBody>
          <a:bodyPr wrap="square">
            <a:spAutoFit/>
          </a:bodyPr>
          <a:lstStyle/>
          <a:p>
            <a:pPr algn="just" rtl="1">
              <a:lnSpc>
                <a:spcPct val="120000"/>
              </a:lnSpc>
            </a:pPr>
            <a:r>
              <a:rPr lang="fa-IR" sz="2000" b="1" dirty="0">
                <a:solidFill>
                  <a:srgbClr val="C00000"/>
                </a:solidFill>
                <a:latin typeface="Traditional Arabic" panose="02020603050405020304" pitchFamily="18" charset="-78"/>
                <a:cs typeface="B Titr" panose="00000700000000000000" pitchFamily="2" charset="-78"/>
              </a:rPr>
              <a:t>مداهنه و سستی در دین ممنوع</a:t>
            </a:r>
          </a:p>
          <a:p>
            <a:pPr algn="just" rtl="1">
              <a:lnSpc>
                <a:spcPct val="120000"/>
              </a:lnSpc>
            </a:pPr>
            <a:r>
              <a:rPr lang="fa-IR" sz="2000" b="1" dirty="0">
                <a:latin typeface="Traditional Arabic" panose="02020603050405020304" pitchFamily="18" charset="-78"/>
                <a:cs typeface="B Titr" panose="00000700000000000000" pitchFamily="2" charset="-78"/>
              </a:rPr>
              <a:t>از طرفی مومن نسبت به دین خود اهل مداهنه و سستی نیست؛ چنان که خداوند به پیامبرش می فرماید: </a:t>
            </a:r>
          </a:p>
          <a:p>
            <a:pPr algn="just" rtl="1">
              <a:lnSpc>
                <a:spcPct val="120000"/>
              </a:lnSpc>
            </a:pPr>
            <a:r>
              <a:rPr lang="fa-IR" sz="2000" b="1" dirty="0">
                <a:solidFill>
                  <a:srgbClr val="0000CC"/>
                </a:solidFill>
                <a:latin typeface="Traditional Arabic" panose="02020603050405020304" pitchFamily="18" charset="-78"/>
                <a:cs typeface="B Titr" panose="00000700000000000000" pitchFamily="2" charset="-78"/>
              </a:rPr>
              <a:t>فَلا تُطِعِ </a:t>
            </a:r>
            <a:r>
              <a:rPr lang="fa-IR" sz="2000" b="1" dirty="0" smtClean="0">
                <a:solidFill>
                  <a:srgbClr val="0000CC"/>
                </a:solidFill>
                <a:latin typeface="Traditional Arabic" panose="02020603050405020304" pitchFamily="18" charset="-78"/>
                <a:cs typeface="B Titr" panose="00000700000000000000" pitchFamily="2" charset="-78"/>
              </a:rPr>
              <a:t>الْمُكَذِّبِينَ </a:t>
            </a:r>
            <a:r>
              <a:rPr lang="fa-IR" sz="2000" b="1" dirty="0" smtClean="0">
                <a:latin typeface="Traditional Arabic" panose="02020603050405020304" pitchFamily="18" charset="-78"/>
                <a:cs typeface="B Titr" panose="00000700000000000000" pitchFamily="2" charset="-78"/>
              </a:rPr>
              <a:t>* </a:t>
            </a:r>
            <a:r>
              <a:rPr lang="fa-IR" sz="2000" b="1" dirty="0">
                <a:solidFill>
                  <a:srgbClr val="0000CC"/>
                </a:solidFill>
                <a:latin typeface="Traditional Arabic" panose="02020603050405020304" pitchFamily="18" charset="-78"/>
                <a:cs typeface="B Titr" panose="00000700000000000000" pitchFamily="2" charset="-78"/>
              </a:rPr>
              <a:t>وَدُّوا لَوْ تُدْهِنُ فَيُدْهِنُونَ </a:t>
            </a:r>
            <a:r>
              <a:rPr lang="fa-IR" sz="2000" b="1" dirty="0">
                <a:latin typeface="Traditional Arabic" panose="02020603050405020304" pitchFamily="18" charset="-78"/>
                <a:cs typeface="B Titr" panose="00000700000000000000" pitchFamily="2" charset="-78"/>
              </a:rPr>
              <a:t>(قلم:8-9</a:t>
            </a:r>
            <a:r>
              <a:rPr lang="fa-IR" sz="2000" b="1" dirty="0" smtClean="0">
                <a:latin typeface="Traditional Arabic" panose="02020603050405020304" pitchFamily="18" charset="-78"/>
                <a:cs typeface="B Titr" panose="00000700000000000000" pitchFamily="2" charset="-78"/>
              </a:rPr>
              <a:t>)</a:t>
            </a:r>
            <a:endParaRPr lang="fa-IR" sz="2000" b="1" dirty="0">
              <a:latin typeface="Traditional Arabic" panose="02020603050405020304" pitchFamily="18" charset="-78"/>
              <a:cs typeface="B Titr" panose="00000700000000000000" pitchFamily="2" charset="-78"/>
            </a:endParaRPr>
          </a:p>
        </p:txBody>
      </p:sp>
      <p:sp>
        <p:nvSpPr>
          <p:cNvPr id="16" name="Rectangle 15"/>
          <p:cNvSpPr/>
          <p:nvPr/>
        </p:nvSpPr>
        <p:spPr>
          <a:xfrm>
            <a:off x="646777" y="5383900"/>
            <a:ext cx="10907542" cy="1200329"/>
          </a:xfrm>
          <a:prstGeom prst="rect">
            <a:avLst/>
          </a:prstGeom>
          <a:solidFill>
            <a:srgbClr val="FCFFE1"/>
          </a:solidFill>
          <a:ln w="44450">
            <a:solidFill>
              <a:srgbClr val="0000CC"/>
            </a:solidFill>
          </a:ln>
        </p:spPr>
        <p:txBody>
          <a:bodyPr wrap="square">
            <a:spAutoFit/>
          </a:bodyPr>
          <a:lstStyle/>
          <a:p>
            <a:pPr algn="just" rtl="1">
              <a:lnSpc>
                <a:spcPct val="120000"/>
              </a:lnSpc>
            </a:pPr>
            <a:r>
              <a:rPr lang="fa-IR" sz="2000" b="1" dirty="0">
                <a:solidFill>
                  <a:srgbClr val="C00000"/>
                </a:solidFill>
                <a:latin typeface="Traditional Arabic" panose="02020603050405020304" pitchFamily="18" charset="-78"/>
                <a:cs typeface="B Titr" panose="00000700000000000000" pitchFamily="2" charset="-78"/>
              </a:rPr>
              <a:t>امیرالمؤمنین علی علیه‌السلام به یاران خود سفارش می کرد</a:t>
            </a:r>
            <a:r>
              <a:rPr lang="fa-IR" sz="2000" b="1" dirty="0" smtClean="0">
                <a:solidFill>
                  <a:srgbClr val="C00000"/>
                </a:solidFill>
                <a:latin typeface="Traditional Arabic" panose="02020603050405020304" pitchFamily="18" charset="-78"/>
                <a:cs typeface="B Titr" panose="00000700000000000000" pitchFamily="2" charset="-78"/>
              </a:rPr>
              <a:t>: </a:t>
            </a:r>
            <a:r>
              <a:rPr lang="fa-IR" sz="2000" b="1" dirty="0" smtClean="0">
                <a:latin typeface="Traditional Arabic" panose="02020603050405020304" pitchFamily="18" charset="-78"/>
                <a:cs typeface="B Titr" panose="00000700000000000000" pitchFamily="2" charset="-78"/>
              </a:rPr>
              <a:t>«</a:t>
            </a:r>
            <a:r>
              <a:rPr lang="fa-IR" sz="2000" b="1" dirty="0">
                <a:latin typeface="Traditional Arabic" panose="02020603050405020304" pitchFamily="18" charset="-78"/>
                <a:cs typeface="B Titr" panose="00000700000000000000" pitchFamily="2" charset="-78"/>
              </a:rPr>
              <a:t>ای بندگان خدا!... به نفس خویش اجازه مداهنه [آزادی بیش از حد و سهل انگاری] ندهید که شما را به ستم می کشاند و آن گاه که حق را شناختید و حق بر شما رو آورد، هرگز مداهنه نکنید که زیانی آشکار به شما می رسد.»</a:t>
            </a:r>
          </a:p>
        </p:txBody>
      </p:sp>
    </p:spTree>
    <p:extLst>
      <p:ext uri="{BB962C8B-B14F-4D97-AF65-F5344CB8AC3E}">
        <p14:creationId xmlns:p14="http://schemas.microsoft.com/office/powerpoint/2010/main" val="2299911529"/>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1000"/>
                                        <p:tgtEl>
                                          <p:spTgt spid="30"/>
                                        </p:tgtEl>
                                      </p:cBhvr>
                                    </p:animEffect>
                                    <p:anim calcmode="lin" valueType="num">
                                      <p:cBhvr>
                                        <p:cTn id="20" dur="1000" fill="hold"/>
                                        <p:tgtEl>
                                          <p:spTgt spid="30"/>
                                        </p:tgtEl>
                                        <p:attrNameLst>
                                          <p:attrName>ppt_x</p:attrName>
                                        </p:attrNameLst>
                                      </p:cBhvr>
                                      <p:tavLst>
                                        <p:tav tm="0">
                                          <p:val>
                                            <p:strVal val="#ppt_x"/>
                                          </p:val>
                                        </p:tav>
                                        <p:tav tm="100000">
                                          <p:val>
                                            <p:strVal val="#ppt_x"/>
                                          </p:val>
                                        </p:tav>
                                      </p:tavLst>
                                    </p:anim>
                                    <p:anim calcmode="lin" valueType="num">
                                      <p:cBhvr>
                                        <p:cTn id="21"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1000"/>
                                        <p:tgtEl>
                                          <p:spTgt spid="14"/>
                                        </p:tgtEl>
                                      </p:cBhvr>
                                    </p:animEffect>
                                    <p:anim calcmode="lin" valueType="num">
                                      <p:cBhvr>
                                        <p:cTn id="27" dur="1000" fill="hold"/>
                                        <p:tgtEl>
                                          <p:spTgt spid="14"/>
                                        </p:tgtEl>
                                        <p:attrNameLst>
                                          <p:attrName>ppt_x</p:attrName>
                                        </p:attrNameLst>
                                      </p:cBhvr>
                                      <p:tavLst>
                                        <p:tav tm="0">
                                          <p:val>
                                            <p:strVal val="#ppt_x"/>
                                          </p:val>
                                        </p:tav>
                                        <p:tav tm="100000">
                                          <p:val>
                                            <p:strVal val="#ppt_x"/>
                                          </p:val>
                                        </p:tav>
                                      </p:tavLst>
                                    </p:anim>
                                    <p:anim calcmode="lin" valueType="num">
                                      <p:cBhvr>
                                        <p:cTn id="28"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1000"/>
                                        <p:tgtEl>
                                          <p:spTgt spid="9"/>
                                        </p:tgtEl>
                                      </p:cBhvr>
                                    </p:animEffect>
                                    <p:anim calcmode="lin" valueType="num">
                                      <p:cBhvr>
                                        <p:cTn id="34" dur="1000" fill="hold"/>
                                        <p:tgtEl>
                                          <p:spTgt spid="9"/>
                                        </p:tgtEl>
                                        <p:attrNameLst>
                                          <p:attrName>ppt_x</p:attrName>
                                        </p:attrNameLst>
                                      </p:cBhvr>
                                      <p:tavLst>
                                        <p:tav tm="0">
                                          <p:val>
                                            <p:strVal val="#ppt_x"/>
                                          </p:val>
                                        </p:tav>
                                        <p:tav tm="100000">
                                          <p:val>
                                            <p:strVal val="#ppt_x"/>
                                          </p:val>
                                        </p:tav>
                                      </p:tavLst>
                                    </p:anim>
                                    <p:anim calcmode="lin" valueType="num">
                                      <p:cBhvr>
                                        <p:cTn id="3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fade">
                                      <p:cBhvr>
                                        <p:cTn id="40" dur="1000"/>
                                        <p:tgtEl>
                                          <p:spTgt spid="15"/>
                                        </p:tgtEl>
                                      </p:cBhvr>
                                    </p:animEffect>
                                    <p:anim calcmode="lin" valueType="num">
                                      <p:cBhvr>
                                        <p:cTn id="41" dur="1000" fill="hold"/>
                                        <p:tgtEl>
                                          <p:spTgt spid="15"/>
                                        </p:tgtEl>
                                        <p:attrNameLst>
                                          <p:attrName>ppt_x</p:attrName>
                                        </p:attrNameLst>
                                      </p:cBhvr>
                                      <p:tavLst>
                                        <p:tav tm="0">
                                          <p:val>
                                            <p:strVal val="#ppt_x"/>
                                          </p:val>
                                        </p:tav>
                                        <p:tav tm="100000">
                                          <p:val>
                                            <p:strVal val="#ppt_x"/>
                                          </p:val>
                                        </p:tav>
                                      </p:tavLst>
                                    </p:anim>
                                    <p:anim calcmode="lin" valueType="num">
                                      <p:cBhvr>
                                        <p:cTn id="42"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1000"/>
                                        <p:tgtEl>
                                          <p:spTgt spid="16"/>
                                        </p:tgtEl>
                                      </p:cBhvr>
                                    </p:animEffect>
                                    <p:anim calcmode="lin" valueType="num">
                                      <p:cBhvr>
                                        <p:cTn id="48" dur="1000" fill="hold"/>
                                        <p:tgtEl>
                                          <p:spTgt spid="16"/>
                                        </p:tgtEl>
                                        <p:attrNameLst>
                                          <p:attrName>ppt_x</p:attrName>
                                        </p:attrNameLst>
                                      </p:cBhvr>
                                      <p:tavLst>
                                        <p:tav tm="0">
                                          <p:val>
                                            <p:strVal val="#ppt_x"/>
                                          </p:val>
                                        </p:tav>
                                        <p:tav tm="100000">
                                          <p:val>
                                            <p:strVal val="#ppt_x"/>
                                          </p:val>
                                        </p:tav>
                                      </p:tavLst>
                                    </p:anim>
                                    <p:anim calcmode="lin" valueType="num">
                                      <p:cBhvr>
                                        <p:cTn id="4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10" grpId="0" animBg="1"/>
      <p:bldP spid="7" grpId="0" animBg="1"/>
      <p:bldP spid="9" grpId="0" animBg="1"/>
      <p:bldP spid="14" grpId="0" animBg="1"/>
      <p:bldP spid="15" grpId="0" animBg="1"/>
      <p:bldP spid="16"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69000"/>
          </a:blip>
          <a:srcRect/>
          <a:tile tx="0" ty="0" sx="100000" sy="100000" flip="none" algn="tl"/>
        </a:blipFill>
        <a:effectLst/>
      </p:bgPr>
    </p:bg>
    <p:spTree>
      <p:nvGrpSpPr>
        <p:cNvPr id="1" name=""/>
        <p:cNvGrpSpPr/>
        <p:nvPr/>
      </p:nvGrpSpPr>
      <p:grpSpPr>
        <a:xfrm>
          <a:off x="0" y="0"/>
          <a:ext cx="0" cy="0"/>
          <a:chOff x="0" y="0"/>
          <a:chExt cx="0" cy="0"/>
        </a:xfrm>
      </p:grpSpPr>
      <p:sp>
        <p:nvSpPr>
          <p:cNvPr id="30" name="Round Same Side Corner Rectangle 29"/>
          <p:cNvSpPr/>
          <p:nvPr/>
        </p:nvSpPr>
        <p:spPr>
          <a:xfrm>
            <a:off x="259307" y="1064528"/>
            <a:ext cx="11682484" cy="5699536"/>
          </a:xfrm>
          <a:prstGeom prst="round2SameRect">
            <a:avLst>
              <a:gd name="adj1" fmla="val 0"/>
              <a:gd name="adj2" fmla="val 4039"/>
            </a:avLst>
          </a:prstGeom>
          <a:solidFill>
            <a:srgbClr val="36B907"/>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dirty="0"/>
          </a:p>
        </p:txBody>
      </p:sp>
      <p:sp>
        <p:nvSpPr>
          <p:cNvPr id="10" name="Round Same Side Corner Rectangle 9"/>
          <p:cNvSpPr/>
          <p:nvPr/>
        </p:nvSpPr>
        <p:spPr>
          <a:xfrm rot="10800000">
            <a:off x="259307" y="84914"/>
            <a:ext cx="11682484" cy="897724"/>
          </a:xfrm>
          <a:prstGeom prst="round2SameRect">
            <a:avLst>
              <a:gd name="adj1" fmla="val 0"/>
              <a:gd name="adj2" fmla="val 41080"/>
            </a:avLst>
          </a:prstGeom>
          <a:solidFill>
            <a:schemeClr val="accent2">
              <a:lumMod val="40000"/>
              <a:lumOff val="60000"/>
            </a:schemeClr>
          </a:solidFill>
          <a:ln w="3175">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dirty="0"/>
          </a:p>
        </p:txBody>
      </p:sp>
      <p:sp>
        <p:nvSpPr>
          <p:cNvPr id="7" name="Rounded Rectangle 6"/>
          <p:cNvSpPr/>
          <p:nvPr/>
        </p:nvSpPr>
        <p:spPr>
          <a:xfrm>
            <a:off x="2999678" y="160977"/>
            <a:ext cx="6266985" cy="68313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20000"/>
              </a:lnSpc>
            </a:pPr>
            <a:r>
              <a:rPr lang="fa-IR" sz="2800" b="1" dirty="0" smtClean="0">
                <a:solidFill>
                  <a:schemeClr val="tx1"/>
                </a:solidFill>
                <a:cs typeface="B Titr" pitchFamily="2" charset="-78"/>
              </a:rPr>
              <a:t>ویژگی‌های </a:t>
            </a:r>
            <a:r>
              <a:rPr lang="fa-IR" sz="2800" b="1" dirty="0">
                <a:solidFill>
                  <a:schemeClr val="tx1"/>
                </a:solidFill>
                <a:cs typeface="B Titr" pitchFamily="2" charset="-78"/>
              </a:rPr>
              <a:t>مؤمن: </a:t>
            </a:r>
            <a:r>
              <a:rPr lang="fa-IR" sz="2800" b="1" dirty="0" smtClean="0">
                <a:solidFill>
                  <a:srgbClr val="0000CC"/>
                </a:solidFill>
                <a:cs typeface="B Titr" pitchFamily="2" charset="-78"/>
              </a:rPr>
              <a:t>14ـ </a:t>
            </a:r>
            <a:r>
              <a:rPr lang="fa-IR" sz="2800" b="1" dirty="0">
                <a:solidFill>
                  <a:srgbClr val="0000CC"/>
                </a:solidFill>
                <a:cs typeface="B Titr" pitchFamily="2" charset="-78"/>
              </a:rPr>
              <a:t>بیدار دلی و حق پذیری</a:t>
            </a:r>
            <a:endParaRPr lang="fa-IR" sz="2400" b="1" dirty="0" smtClean="0">
              <a:solidFill>
                <a:schemeClr val="tx1"/>
              </a:solidFill>
              <a:cs typeface="B Titr" pitchFamily="2" charset="-78"/>
            </a:endParaRPr>
          </a:p>
        </p:txBody>
      </p:sp>
      <p:sp>
        <p:nvSpPr>
          <p:cNvPr id="9" name="Rectangle 8"/>
          <p:cNvSpPr/>
          <p:nvPr/>
        </p:nvSpPr>
        <p:spPr>
          <a:xfrm>
            <a:off x="525438" y="1252253"/>
            <a:ext cx="11099279" cy="1348061"/>
          </a:xfrm>
          <a:prstGeom prst="rect">
            <a:avLst/>
          </a:prstGeom>
          <a:solidFill>
            <a:srgbClr val="E5FFE5"/>
          </a:solidFill>
          <a:ln w="44450">
            <a:solidFill>
              <a:srgbClr val="006600"/>
            </a:solidFill>
          </a:ln>
        </p:spPr>
        <p:txBody>
          <a:bodyPr wrap="square">
            <a:spAutoFit/>
          </a:bodyPr>
          <a:lstStyle/>
          <a:p>
            <a:pPr algn="just" rtl="1">
              <a:lnSpc>
                <a:spcPct val="120000"/>
              </a:lnSpc>
            </a:pPr>
            <a:r>
              <a:rPr lang="fa-IR" sz="2200" b="1" dirty="0">
                <a:latin typeface="Traditional Arabic" panose="02020603050405020304" pitchFamily="18" charset="-78"/>
                <a:cs typeface="B Titr" panose="00000700000000000000" pitchFamily="2" charset="-78"/>
              </a:rPr>
              <a:t>قلب مؤمن با یاد خدا سرشار از خوف الهی می‌گردد و با تلاوت کتاب الهی ایمانش رو به ازدیاد و کمال می‌گذارد. </a:t>
            </a:r>
          </a:p>
          <a:p>
            <a:pPr algn="just" rtl="1">
              <a:lnSpc>
                <a:spcPct val="120000"/>
              </a:lnSpc>
            </a:pPr>
            <a:r>
              <a:rPr lang="fa-IR" sz="2400" b="1" dirty="0">
                <a:latin typeface="Traditional Arabic" panose="02020603050405020304" pitchFamily="18" charset="-78"/>
                <a:cs typeface="B Titr" panose="00000700000000000000" pitchFamily="2" charset="-78"/>
              </a:rPr>
              <a:t>«</a:t>
            </a:r>
            <a:r>
              <a:rPr lang="fa-IR" sz="2400" b="1" dirty="0">
                <a:solidFill>
                  <a:srgbClr val="0000CC"/>
                </a:solidFill>
                <a:latin typeface="Traditional Arabic" panose="02020603050405020304" pitchFamily="18" charset="-78"/>
                <a:cs typeface="B Titr" panose="00000700000000000000" pitchFamily="2" charset="-78"/>
              </a:rPr>
              <a:t>إِنَّمَا الْمُؤْمِنُونَ الَّذينَ إِذا ذُكِرَ اللَّهُ وَجِلَتْ قُلُوبُهُمْ وَ إِذا تُلِيَتْ عَلَيْهِمْ آياتُهُ زادَتْهُمْ إيماناً وَ عَلى‏ رَبِّهِمْ </a:t>
            </a:r>
            <a:r>
              <a:rPr lang="fa-IR" sz="2400" b="1" dirty="0" smtClean="0">
                <a:solidFill>
                  <a:srgbClr val="0000CC"/>
                </a:solidFill>
                <a:latin typeface="Traditional Arabic" panose="02020603050405020304" pitchFamily="18" charset="-78"/>
                <a:cs typeface="B Titr" panose="00000700000000000000" pitchFamily="2" charset="-78"/>
              </a:rPr>
              <a:t>يَتَوَكَّلُونَ»</a:t>
            </a:r>
            <a:r>
              <a:rPr lang="fa-IR" sz="2200" b="1" dirty="0" smtClean="0">
                <a:solidFill>
                  <a:srgbClr val="0000CC"/>
                </a:solidFill>
                <a:latin typeface="Traditional Arabic" panose="02020603050405020304" pitchFamily="18" charset="-78"/>
                <a:cs typeface="B Titr" panose="00000700000000000000" pitchFamily="2" charset="-78"/>
              </a:rPr>
              <a:t> </a:t>
            </a:r>
            <a:r>
              <a:rPr lang="fa-IR" sz="2200" b="1" dirty="0">
                <a:latin typeface="Traditional Arabic" panose="02020603050405020304" pitchFamily="18" charset="-78"/>
                <a:cs typeface="B Titr" panose="00000700000000000000" pitchFamily="2" charset="-78"/>
              </a:rPr>
              <a:t>(انفال:2</a:t>
            </a:r>
            <a:r>
              <a:rPr lang="fa-IR" sz="2200" b="1" dirty="0" smtClean="0">
                <a:latin typeface="Traditional Arabic" panose="02020603050405020304" pitchFamily="18" charset="-78"/>
                <a:cs typeface="B Titr" panose="00000700000000000000" pitchFamily="2" charset="-78"/>
              </a:rPr>
              <a:t>)؛.» </a:t>
            </a:r>
            <a:endParaRPr lang="fa-IR" sz="2200" b="1" dirty="0">
              <a:latin typeface="Traditional Arabic" panose="02020603050405020304" pitchFamily="18" charset="-78"/>
              <a:cs typeface="B Titr" panose="00000700000000000000" pitchFamily="2" charset="-78"/>
            </a:endParaRPr>
          </a:p>
        </p:txBody>
      </p:sp>
      <p:sp>
        <p:nvSpPr>
          <p:cNvPr id="11" name="Rectangle 10"/>
          <p:cNvSpPr/>
          <p:nvPr/>
        </p:nvSpPr>
        <p:spPr>
          <a:xfrm>
            <a:off x="525438" y="2918423"/>
            <a:ext cx="11099279" cy="1421928"/>
          </a:xfrm>
          <a:prstGeom prst="rect">
            <a:avLst/>
          </a:prstGeom>
          <a:solidFill>
            <a:srgbClr val="E5FFE5"/>
          </a:solidFill>
          <a:ln w="44450">
            <a:solidFill>
              <a:srgbClr val="006600"/>
            </a:solidFill>
          </a:ln>
        </p:spPr>
        <p:txBody>
          <a:bodyPr wrap="square">
            <a:spAutoFit/>
          </a:bodyPr>
          <a:lstStyle/>
          <a:p>
            <a:pPr algn="just" rtl="1">
              <a:lnSpc>
                <a:spcPct val="120000"/>
              </a:lnSpc>
            </a:pPr>
            <a:r>
              <a:rPr lang="fa-IR" sz="2400" b="1" dirty="0">
                <a:latin typeface="Traditional Arabic" panose="02020603050405020304" pitchFamily="18" charset="-78"/>
                <a:cs typeface="B Titr" panose="00000700000000000000" pitchFamily="2" charset="-78"/>
              </a:rPr>
              <a:t>خدای سبحان از کسانی یاد می کند که با شنیدن پیام الهی بواسطه داشتن دل‌های آماده، اشگ شان جاری و اعتراف به ایمان می‌کنند. «</a:t>
            </a:r>
            <a:r>
              <a:rPr lang="fa-IR" sz="2400" b="1" dirty="0">
                <a:solidFill>
                  <a:srgbClr val="0000CC"/>
                </a:solidFill>
                <a:latin typeface="Traditional Arabic" panose="02020603050405020304" pitchFamily="18" charset="-78"/>
                <a:cs typeface="B Titr" panose="00000700000000000000" pitchFamily="2" charset="-78"/>
              </a:rPr>
              <a:t>وَ إِذا سَمِعُوا ما أُنْزِلَ إِلَى الرَّسُولِ تَرى‏ أَعْيُنَهُمْ تَفيضُ مِنَ الدَّمْعِ‏ مِمَّا عَرَفُوا مِنَ الْحَقِّ يَقُولُونَ رَبَّنا آمَنَّا فَاكْتُبْنا مَعَ </a:t>
            </a:r>
            <a:r>
              <a:rPr lang="fa-IR" sz="2400" b="1" dirty="0" smtClean="0">
                <a:solidFill>
                  <a:srgbClr val="0000CC"/>
                </a:solidFill>
                <a:latin typeface="Traditional Arabic" panose="02020603050405020304" pitchFamily="18" charset="-78"/>
                <a:cs typeface="B Titr" panose="00000700000000000000" pitchFamily="2" charset="-78"/>
              </a:rPr>
              <a:t>الشَّاهِدينَ» </a:t>
            </a:r>
            <a:r>
              <a:rPr lang="fa-IR" sz="2400" b="1" dirty="0">
                <a:latin typeface="Traditional Arabic" panose="02020603050405020304" pitchFamily="18" charset="-78"/>
                <a:cs typeface="B Titr" panose="00000700000000000000" pitchFamily="2" charset="-78"/>
              </a:rPr>
              <a:t>(مائده: 83</a:t>
            </a:r>
            <a:r>
              <a:rPr lang="fa-IR" sz="2400" b="1" dirty="0" smtClean="0">
                <a:latin typeface="Traditional Arabic" panose="02020603050405020304" pitchFamily="18" charset="-78"/>
                <a:cs typeface="B Titr" panose="00000700000000000000" pitchFamily="2" charset="-78"/>
              </a:rPr>
              <a:t>)؛.</a:t>
            </a:r>
            <a:endParaRPr lang="fa-IR" sz="2400" b="1" dirty="0">
              <a:latin typeface="Traditional Arabic" panose="02020603050405020304" pitchFamily="18" charset="-78"/>
              <a:cs typeface="B Titr" panose="00000700000000000000" pitchFamily="2" charset="-78"/>
            </a:endParaRPr>
          </a:p>
        </p:txBody>
      </p:sp>
      <p:sp>
        <p:nvSpPr>
          <p:cNvPr id="12" name="Rectangle 11"/>
          <p:cNvSpPr/>
          <p:nvPr/>
        </p:nvSpPr>
        <p:spPr>
          <a:xfrm>
            <a:off x="525438" y="4631478"/>
            <a:ext cx="11099280" cy="1661993"/>
          </a:xfrm>
          <a:prstGeom prst="rect">
            <a:avLst/>
          </a:prstGeom>
          <a:solidFill>
            <a:srgbClr val="E5FFE5"/>
          </a:solidFill>
          <a:ln w="44450">
            <a:solidFill>
              <a:srgbClr val="006600"/>
            </a:solidFill>
          </a:ln>
        </p:spPr>
        <p:txBody>
          <a:bodyPr wrap="square">
            <a:spAutoFit/>
          </a:bodyPr>
          <a:lstStyle/>
          <a:p>
            <a:pPr algn="just" rtl="1">
              <a:lnSpc>
                <a:spcPct val="150000"/>
              </a:lnSpc>
            </a:pPr>
            <a:r>
              <a:rPr lang="fa-IR" sz="2000" b="1" dirty="0" smtClean="0">
                <a:latin typeface="Traditional Arabic" panose="02020603050405020304" pitchFamily="18" charset="-78"/>
                <a:cs typeface="B Titr" panose="00000700000000000000" pitchFamily="2" charset="-78"/>
              </a:rPr>
              <a:t>امام علی علیه السلام در </a:t>
            </a:r>
            <a:r>
              <a:rPr lang="fa-IR" sz="2000" b="1" dirty="0">
                <a:latin typeface="Traditional Arabic" panose="02020603050405020304" pitchFamily="18" charset="-78"/>
                <a:cs typeface="B Titr" panose="00000700000000000000" pitchFamily="2" charset="-78"/>
              </a:rPr>
              <a:t>توصیف این مؤمنان بیدار دل و بینا می فرماید: </a:t>
            </a:r>
            <a:r>
              <a:rPr lang="fa-IR" sz="2400" b="1" dirty="0" smtClean="0">
                <a:latin typeface="Traditional Arabic" panose="02020603050405020304" pitchFamily="18" charset="-78"/>
                <a:cs typeface="B Titr" panose="00000700000000000000" pitchFamily="2" charset="-78"/>
              </a:rPr>
              <a:t>«</a:t>
            </a:r>
            <a:r>
              <a:rPr lang="fa-IR" sz="2400" b="1" dirty="0">
                <a:solidFill>
                  <a:srgbClr val="0000CC"/>
                </a:solidFill>
                <a:latin typeface="Traditional Arabic" panose="02020603050405020304" pitchFamily="18" charset="-78"/>
                <a:cs typeface="B Titr" panose="00000700000000000000" pitchFamily="2" charset="-78"/>
              </a:rPr>
              <a:t>وَ اللَّهِ لَقَدْ أَدْرَكْتُ أَقْوَاماً ... إِذَا ذُكِرَ اللَّهُ‏ عِنْدَهُمْ‏ مَادُوا كَمَا يَمِيدُ الشَّجَرُ</a:t>
            </a:r>
            <a:r>
              <a:rPr lang="fa-IR" sz="2400" b="1" dirty="0">
                <a:latin typeface="Traditional Arabic" panose="02020603050405020304" pitchFamily="18" charset="-78"/>
                <a:cs typeface="B Titr" panose="00000700000000000000" pitchFamily="2" charset="-78"/>
              </a:rPr>
              <a:t>؛  </a:t>
            </a:r>
            <a:r>
              <a:rPr lang="fa-IR" sz="2000" b="1" dirty="0">
                <a:latin typeface="Traditional Arabic" panose="02020603050405020304" pitchFamily="18" charset="-78"/>
                <a:cs typeface="B Titr" panose="00000700000000000000" pitchFamily="2" charset="-78"/>
              </a:rPr>
              <a:t>به خدا قسم من مردمانی را دیده ام که چون در نزد آنان خدا یاد می شد همچون درختی (که در تند باد می </a:t>
            </a:r>
            <a:r>
              <a:rPr lang="fa-IR" sz="2000" b="1" dirty="0" smtClean="0">
                <a:latin typeface="Traditional Arabic" panose="02020603050405020304" pitchFamily="18" charset="-78"/>
                <a:cs typeface="B Titr" panose="00000700000000000000" pitchFamily="2" charset="-78"/>
              </a:rPr>
              <a:t>لرزد) می </a:t>
            </a:r>
            <a:r>
              <a:rPr lang="fa-IR" sz="2000" b="1" dirty="0">
                <a:latin typeface="Traditional Arabic" panose="02020603050405020304" pitchFamily="18" charset="-78"/>
                <a:cs typeface="B Titr" panose="00000700000000000000" pitchFamily="2" charset="-78"/>
              </a:rPr>
              <a:t>ترسیدند و می لرزیدند. </a:t>
            </a:r>
          </a:p>
        </p:txBody>
      </p:sp>
    </p:spTree>
    <p:extLst>
      <p:ext uri="{BB962C8B-B14F-4D97-AF65-F5344CB8AC3E}">
        <p14:creationId xmlns:p14="http://schemas.microsoft.com/office/powerpoint/2010/main" val="4241570591"/>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1000"/>
                                        <p:tgtEl>
                                          <p:spTgt spid="30"/>
                                        </p:tgtEl>
                                      </p:cBhvr>
                                    </p:animEffect>
                                    <p:anim calcmode="lin" valueType="num">
                                      <p:cBhvr>
                                        <p:cTn id="20" dur="1000" fill="hold"/>
                                        <p:tgtEl>
                                          <p:spTgt spid="30"/>
                                        </p:tgtEl>
                                        <p:attrNameLst>
                                          <p:attrName>ppt_x</p:attrName>
                                        </p:attrNameLst>
                                      </p:cBhvr>
                                      <p:tavLst>
                                        <p:tav tm="0">
                                          <p:val>
                                            <p:strVal val="#ppt_x"/>
                                          </p:val>
                                        </p:tav>
                                        <p:tav tm="100000">
                                          <p:val>
                                            <p:strVal val="#ppt_x"/>
                                          </p:val>
                                        </p:tav>
                                      </p:tavLst>
                                    </p:anim>
                                    <p:anim calcmode="lin" valueType="num">
                                      <p:cBhvr>
                                        <p:cTn id="21"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1000"/>
                                        <p:tgtEl>
                                          <p:spTgt spid="9"/>
                                        </p:tgtEl>
                                      </p:cBhvr>
                                    </p:animEffect>
                                    <p:anim calcmode="lin" valueType="num">
                                      <p:cBhvr>
                                        <p:cTn id="27" dur="1000" fill="hold"/>
                                        <p:tgtEl>
                                          <p:spTgt spid="9"/>
                                        </p:tgtEl>
                                        <p:attrNameLst>
                                          <p:attrName>ppt_x</p:attrName>
                                        </p:attrNameLst>
                                      </p:cBhvr>
                                      <p:tavLst>
                                        <p:tav tm="0">
                                          <p:val>
                                            <p:strVal val="#ppt_x"/>
                                          </p:val>
                                        </p:tav>
                                        <p:tav tm="100000">
                                          <p:val>
                                            <p:strVal val="#ppt_x"/>
                                          </p:val>
                                        </p:tav>
                                      </p:tavLst>
                                    </p:anim>
                                    <p:anim calcmode="lin" valueType="num">
                                      <p:cBhvr>
                                        <p:cTn id="28"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1000"/>
                                        <p:tgtEl>
                                          <p:spTgt spid="11"/>
                                        </p:tgtEl>
                                      </p:cBhvr>
                                    </p:animEffect>
                                    <p:anim calcmode="lin" valueType="num">
                                      <p:cBhvr>
                                        <p:cTn id="34" dur="1000" fill="hold"/>
                                        <p:tgtEl>
                                          <p:spTgt spid="11"/>
                                        </p:tgtEl>
                                        <p:attrNameLst>
                                          <p:attrName>ppt_x</p:attrName>
                                        </p:attrNameLst>
                                      </p:cBhvr>
                                      <p:tavLst>
                                        <p:tav tm="0">
                                          <p:val>
                                            <p:strVal val="#ppt_x"/>
                                          </p:val>
                                        </p:tav>
                                        <p:tav tm="100000">
                                          <p:val>
                                            <p:strVal val="#ppt_x"/>
                                          </p:val>
                                        </p:tav>
                                      </p:tavLst>
                                    </p:anim>
                                    <p:anim calcmode="lin" valueType="num">
                                      <p:cBhvr>
                                        <p:cTn id="3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1000"/>
                                        <p:tgtEl>
                                          <p:spTgt spid="12"/>
                                        </p:tgtEl>
                                      </p:cBhvr>
                                    </p:animEffect>
                                    <p:anim calcmode="lin" valueType="num">
                                      <p:cBhvr>
                                        <p:cTn id="41" dur="1000" fill="hold"/>
                                        <p:tgtEl>
                                          <p:spTgt spid="12"/>
                                        </p:tgtEl>
                                        <p:attrNameLst>
                                          <p:attrName>ppt_x</p:attrName>
                                        </p:attrNameLst>
                                      </p:cBhvr>
                                      <p:tavLst>
                                        <p:tav tm="0">
                                          <p:val>
                                            <p:strVal val="#ppt_x"/>
                                          </p:val>
                                        </p:tav>
                                        <p:tav tm="100000">
                                          <p:val>
                                            <p:strVal val="#ppt_x"/>
                                          </p:val>
                                        </p:tav>
                                      </p:tavLst>
                                    </p:anim>
                                    <p:anim calcmode="lin" valueType="num">
                                      <p:cBhvr>
                                        <p:cTn id="42"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10" grpId="0" animBg="1"/>
      <p:bldP spid="7" grpId="0" animBg="1"/>
      <p:bldP spid="9" grpId="0" animBg="1"/>
      <p:bldP spid="11" grpId="0" animBg="1"/>
      <p:bldP spid="12"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69000"/>
          </a:blip>
          <a:srcRect/>
          <a:tile tx="0" ty="0" sx="100000" sy="100000" flip="none" algn="tl"/>
        </a:blipFill>
        <a:effectLst/>
      </p:bgPr>
    </p:bg>
    <p:spTree>
      <p:nvGrpSpPr>
        <p:cNvPr id="1" name=""/>
        <p:cNvGrpSpPr/>
        <p:nvPr/>
      </p:nvGrpSpPr>
      <p:grpSpPr>
        <a:xfrm>
          <a:off x="0" y="0"/>
          <a:ext cx="0" cy="0"/>
          <a:chOff x="0" y="0"/>
          <a:chExt cx="0" cy="0"/>
        </a:xfrm>
      </p:grpSpPr>
      <p:sp>
        <p:nvSpPr>
          <p:cNvPr id="30" name="Round Same Side Corner Rectangle 29"/>
          <p:cNvSpPr/>
          <p:nvPr/>
        </p:nvSpPr>
        <p:spPr>
          <a:xfrm>
            <a:off x="259307" y="1064528"/>
            <a:ext cx="11682484" cy="5699536"/>
          </a:xfrm>
          <a:prstGeom prst="round2SameRect">
            <a:avLst>
              <a:gd name="adj1" fmla="val 0"/>
              <a:gd name="adj2" fmla="val 4039"/>
            </a:avLst>
          </a:prstGeom>
          <a:solidFill>
            <a:srgbClr val="36B907"/>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b="1" dirty="0"/>
          </a:p>
        </p:txBody>
      </p:sp>
      <p:sp>
        <p:nvSpPr>
          <p:cNvPr id="9" name="Rectangle 8"/>
          <p:cNvSpPr/>
          <p:nvPr/>
        </p:nvSpPr>
        <p:spPr>
          <a:xfrm>
            <a:off x="423080" y="1310468"/>
            <a:ext cx="11382232" cy="1200329"/>
          </a:xfrm>
          <a:prstGeom prst="rect">
            <a:avLst/>
          </a:prstGeom>
          <a:solidFill>
            <a:srgbClr val="E5FFE5"/>
          </a:solidFill>
          <a:ln w="44450">
            <a:solidFill>
              <a:srgbClr val="006600"/>
            </a:solidFill>
          </a:ln>
        </p:spPr>
        <p:txBody>
          <a:bodyPr wrap="square">
            <a:spAutoFit/>
          </a:bodyPr>
          <a:lstStyle/>
          <a:p>
            <a:pPr algn="ctr" rtl="1">
              <a:lnSpc>
                <a:spcPct val="120000"/>
              </a:lnSpc>
            </a:pPr>
            <a:r>
              <a:rPr lang="fa-IR" sz="3200" b="1" dirty="0">
                <a:latin typeface="Traditional Arabic" panose="02020603050405020304" pitchFamily="18" charset="-78"/>
                <a:cs typeface="B Titr" panose="00000700000000000000" pitchFamily="2" charset="-78"/>
              </a:rPr>
              <a:t>«</a:t>
            </a:r>
            <a:r>
              <a:rPr lang="fa-IR" sz="3200" b="1" dirty="0">
                <a:solidFill>
                  <a:srgbClr val="0000CC"/>
                </a:solidFill>
                <a:latin typeface="Traditional Arabic" panose="02020603050405020304" pitchFamily="18" charset="-78"/>
                <a:cs typeface="B Titr" panose="00000700000000000000" pitchFamily="2" charset="-78"/>
              </a:rPr>
              <a:t>قَدْ أَفْلَحَ الْمُؤْمِنُونَ </a:t>
            </a:r>
            <a:r>
              <a:rPr lang="fa-IR" sz="3200" b="1" dirty="0">
                <a:latin typeface="Traditional Arabic" panose="02020603050405020304" pitchFamily="18" charset="-78"/>
                <a:cs typeface="B Titr" panose="00000700000000000000" pitchFamily="2" charset="-78"/>
              </a:rPr>
              <a:t>* ... </a:t>
            </a:r>
            <a:r>
              <a:rPr lang="fa-IR" sz="3200" b="1" dirty="0">
                <a:solidFill>
                  <a:srgbClr val="0000CC"/>
                </a:solidFill>
                <a:latin typeface="Traditional Arabic" panose="02020603050405020304" pitchFamily="18" charset="-78"/>
                <a:cs typeface="B Titr" panose="00000700000000000000" pitchFamily="2" charset="-78"/>
              </a:rPr>
              <a:t>الَّذينَ هُمْ عَنِ اللَّغْوِ </a:t>
            </a:r>
            <a:r>
              <a:rPr lang="fa-IR" sz="3200" b="1" dirty="0" smtClean="0">
                <a:solidFill>
                  <a:srgbClr val="0000CC"/>
                </a:solidFill>
                <a:latin typeface="Traditional Arabic" panose="02020603050405020304" pitchFamily="18" charset="-78"/>
                <a:cs typeface="B Titr" panose="00000700000000000000" pitchFamily="2" charset="-78"/>
              </a:rPr>
              <a:t>مُعْرِضُونَ» </a:t>
            </a:r>
            <a:r>
              <a:rPr lang="fa-IR" sz="2400" b="1" dirty="0">
                <a:solidFill>
                  <a:srgbClr val="C00000"/>
                </a:solidFill>
                <a:latin typeface="Traditional Arabic" panose="02020603050405020304" pitchFamily="18" charset="-78"/>
                <a:cs typeface="B Titr" panose="00000700000000000000" pitchFamily="2" charset="-78"/>
              </a:rPr>
              <a:t>(مؤمنون: 1 و3)</a:t>
            </a:r>
            <a:r>
              <a:rPr lang="fa-IR" sz="3200" b="1" dirty="0">
                <a:latin typeface="Traditional Arabic" panose="02020603050405020304" pitchFamily="18" charset="-78"/>
                <a:cs typeface="B Titr" panose="00000700000000000000" pitchFamily="2" charset="-78"/>
              </a:rPr>
              <a:t>؛ </a:t>
            </a:r>
            <a:endParaRPr lang="fa-IR" sz="3200" b="1" dirty="0" smtClean="0">
              <a:latin typeface="Traditional Arabic" panose="02020603050405020304" pitchFamily="18" charset="-78"/>
              <a:cs typeface="B Titr" panose="00000700000000000000" pitchFamily="2" charset="-78"/>
            </a:endParaRPr>
          </a:p>
          <a:p>
            <a:pPr algn="ctr" rtl="1">
              <a:lnSpc>
                <a:spcPct val="120000"/>
              </a:lnSpc>
            </a:pPr>
            <a:r>
              <a:rPr lang="fa-IR" sz="2800" b="1" dirty="0" smtClean="0">
                <a:latin typeface="Traditional Arabic" panose="02020603050405020304" pitchFamily="18" charset="-78"/>
                <a:cs typeface="B Titr" panose="00000700000000000000" pitchFamily="2" charset="-78"/>
              </a:rPr>
              <a:t>همانا </a:t>
            </a:r>
            <a:r>
              <a:rPr lang="fa-IR" sz="2800" b="1" dirty="0">
                <a:latin typeface="Traditional Arabic" panose="02020603050405020304" pitchFamily="18" charset="-78"/>
                <a:cs typeface="B Titr" panose="00000700000000000000" pitchFamily="2" charset="-78"/>
              </a:rPr>
              <a:t>مؤمنان به رستگاری رسیدند ... همانان که از بیهودگی ها دوری می کنند.</a:t>
            </a:r>
          </a:p>
        </p:txBody>
      </p:sp>
      <p:sp>
        <p:nvSpPr>
          <p:cNvPr id="13" name="Rectangle 12"/>
          <p:cNvSpPr/>
          <p:nvPr/>
        </p:nvSpPr>
        <p:spPr>
          <a:xfrm>
            <a:off x="541104" y="4602646"/>
            <a:ext cx="11155026" cy="1569660"/>
          </a:xfrm>
          <a:prstGeom prst="rect">
            <a:avLst/>
          </a:prstGeom>
          <a:solidFill>
            <a:srgbClr val="E5FFE5"/>
          </a:solidFill>
          <a:ln w="44450">
            <a:solidFill>
              <a:srgbClr val="006600"/>
            </a:solidFill>
          </a:ln>
        </p:spPr>
        <p:txBody>
          <a:bodyPr wrap="square">
            <a:spAutoFit/>
          </a:bodyPr>
          <a:lstStyle/>
          <a:p>
            <a:pPr algn="just" rtl="1">
              <a:lnSpc>
                <a:spcPct val="120000"/>
              </a:lnSpc>
            </a:pPr>
            <a:r>
              <a:rPr lang="fa-IR" sz="2400" b="1" dirty="0">
                <a:latin typeface="Traditional Arabic" panose="02020603050405020304" pitchFamily="18" charset="-78"/>
                <a:cs typeface="B Titr" panose="00000700000000000000" pitchFamily="2" charset="-78"/>
              </a:rPr>
              <a:t>مؤمن بقدری اشتغال به امور اساسی و ضروری دارد که وقتی برای امور لغوی و بیهوده ندارد. امام صادق </a:t>
            </a:r>
            <a:r>
              <a:rPr lang="fa-IR" sz="2400" b="1" dirty="0" smtClean="0">
                <a:latin typeface="Traditional Arabic" panose="02020603050405020304" pitchFamily="18" charset="-78"/>
                <a:cs typeface="B Titr" panose="00000700000000000000" pitchFamily="2" charset="-78"/>
              </a:rPr>
              <a:t>علیه السلام </a:t>
            </a:r>
            <a:r>
              <a:rPr lang="fa-IR" sz="2400" b="1" dirty="0">
                <a:latin typeface="Traditional Arabic" panose="02020603050405020304" pitchFamily="18" charset="-78"/>
                <a:cs typeface="B Titr" panose="00000700000000000000" pitchFamily="2" charset="-78"/>
              </a:rPr>
              <a:t>فرمود</a:t>
            </a:r>
            <a:r>
              <a:rPr lang="fa-IR" sz="2400" b="1" dirty="0" smtClean="0">
                <a:latin typeface="Traditional Arabic" panose="02020603050405020304" pitchFamily="18" charset="-78"/>
                <a:cs typeface="B Titr" panose="00000700000000000000" pitchFamily="2" charset="-78"/>
              </a:rPr>
              <a:t>:</a:t>
            </a:r>
            <a:r>
              <a:rPr lang="fa-IR" sz="3200" b="1" dirty="0" smtClean="0">
                <a:latin typeface="Traditional Arabic" panose="02020603050405020304" pitchFamily="18" charset="-78"/>
                <a:cs typeface="B Titr" panose="00000700000000000000" pitchFamily="2" charset="-78"/>
              </a:rPr>
              <a:t>«</a:t>
            </a:r>
            <a:r>
              <a:rPr lang="fa-IR" sz="2800" b="1" dirty="0">
                <a:solidFill>
                  <a:srgbClr val="0000CC"/>
                </a:solidFill>
                <a:latin typeface="Traditional Arabic" panose="02020603050405020304" pitchFamily="18" charset="-78"/>
                <a:cs typeface="B Titr" panose="00000700000000000000" pitchFamily="2" charset="-78"/>
              </a:rPr>
              <a:t>إِنَ‏ الْمُؤْمِنَ‏ لَفِي‏ شُغُلٍ‏ عَنِ‏ اللَّعِبِ</a:t>
            </a:r>
            <a:r>
              <a:rPr lang="fa-IR" sz="2800" b="1" dirty="0">
                <a:latin typeface="Traditional Arabic" panose="02020603050405020304" pitchFamily="18" charset="-78"/>
                <a:cs typeface="B Titr" panose="00000700000000000000" pitchFamily="2" charset="-78"/>
              </a:rPr>
              <a:t>‏»؛ </a:t>
            </a:r>
            <a:r>
              <a:rPr lang="fa-IR" sz="2400" b="1" dirty="0" smtClean="0">
                <a:latin typeface="Traditional Arabic" panose="02020603050405020304" pitchFamily="18" charset="-78"/>
                <a:cs typeface="B Titr" panose="00000700000000000000" pitchFamily="2" charset="-78"/>
              </a:rPr>
              <a:t>همانا </a:t>
            </a:r>
            <a:r>
              <a:rPr lang="fa-IR" sz="2400" b="1" dirty="0">
                <a:latin typeface="Traditional Arabic" panose="02020603050405020304" pitchFamily="18" charset="-78"/>
                <a:cs typeface="B Titr" panose="00000700000000000000" pitchFamily="2" charset="-78"/>
              </a:rPr>
              <a:t>مؤمن در کار(های اساسی چنان) مشغول است که او را از بازی و امور بیهوده باز می دارد</a:t>
            </a:r>
            <a:r>
              <a:rPr lang="fa-IR" sz="2400" b="1" dirty="0" smtClean="0">
                <a:latin typeface="Traditional Arabic" panose="02020603050405020304" pitchFamily="18" charset="-78"/>
                <a:cs typeface="B Titr" panose="00000700000000000000" pitchFamily="2" charset="-78"/>
              </a:rPr>
              <a:t>.</a:t>
            </a:r>
            <a:endParaRPr lang="fa-IR" sz="2400" b="1" dirty="0">
              <a:latin typeface="Traditional Arabic" panose="02020603050405020304" pitchFamily="18" charset="-78"/>
              <a:cs typeface="B Titr" panose="00000700000000000000" pitchFamily="2" charset="-78"/>
            </a:endParaRPr>
          </a:p>
        </p:txBody>
      </p:sp>
      <p:sp>
        <p:nvSpPr>
          <p:cNvPr id="14" name="Rectangle 13"/>
          <p:cNvSpPr/>
          <p:nvPr/>
        </p:nvSpPr>
        <p:spPr>
          <a:xfrm>
            <a:off x="477672" y="2896891"/>
            <a:ext cx="11273049" cy="1348061"/>
          </a:xfrm>
          <a:prstGeom prst="rect">
            <a:avLst/>
          </a:prstGeom>
          <a:solidFill>
            <a:srgbClr val="E5FFE5"/>
          </a:solidFill>
          <a:ln w="44450">
            <a:solidFill>
              <a:srgbClr val="006600"/>
            </a:solidFill>
          </a:ln>
        </p:spPr>
        <p:txBody>
          <a:bodyPr wrap="square">
            <a:spAutoFit/>
          </a:bodyPr>
          <a:lstStyle/>
          <a:p>
            <a:pPr algn="just" rtl="1">
              <a:lnSpc>
                <a:spcPct val="120000"/>
              </a:lnSpc>
            </a:pPr>
            <a:r>
              <a:rPr lang="fa-IR" sz="2000" b="1" dirty="0">
                <a:latin typeface="Traditional Arabic" panose="02020603050405020304" pitchFamily="18" charset="-78"/>
                <a:cs typeface="B Titr" panose="00000700000000000000" pitchFamily="2" charset="-78"/>
              </a:rPr>
              <a:t>مؤمن حقیقی در خودش چنان احساس وقار وشخصیتی می کند که هر گاه به امور بیهوده می رسد با کرامت و بزرگواری از کنار آن می گذرد و سرمایه گرانبهای عمر خود را صرف این امور نمی کند. خدای متعال در توصیف عباد الرحمن که همان مؤمنان حقیقی هستند می فرماید: </a:t>
            </a:r>
            <a:r>
              <a:rPr lang="fa-IR" sz="2800" b="1" dirty="0">
                <a:latin typeface="Traditional Arabic" panose="02020603050405020304" pitchFamily="18" charset="-78"/>
                <a:cs typeface="B Titr" panose="00000700000000000000" pitchFamily="2" charset="-78"/>
              </a:rPr>
              <a:t>«وَ عِبادُ الرَّحْمنِ‏ الَّذينَ ... * </a:t>
            </a:r>
            <a:r>
              <a:rPr lang="fa-IR" sz="2800" b="1" dirty="0">
                <a:solidFill>
                  <a:srgbClr val="0000CC"/>
                </a:solidFill>
                <a:latin typeface="Traditional Arabic" panose="02020603050405020304" pitchFamily="18" charset="-78"/>
                <a:cs typeface="B Titr" panose="00000700000000000000" pitchFamily="2" charset="-78"/>
              </a:rPr>
              <a:t>... إِذا مَرُّوا بِاللَّغْوِ مَرُّوا </a:t>
            </a:r>
            <a:r>
              <a:rPr lang="fa-IR" sz="2800" b="1" dirty="0" smtClean="0">
                <a:solidFill>
                  <a:srgbClr val="0000CC"/>
                </a:solidFill>
                <a:latin typeface="Traditional Arabic" panose="02020603050405020304" pitchFamily="18" charset="-78"/>
                <a:cs typeface="B Titr" panose="00000700000000000000" pitchFamily="2" charset="-78"/>
              </a:rPr>
              <a:t>كِراماً»</a:t>
            </a:r>
            <a:r>
              <a:rPr lang="fa-IR" sz="1600" b="1" dirty="0" smtClean="0">
                <a:latin typeface="Traditional Arabic" panose="02020603050405020304" pitchFamily="18" charset="-78"/>
                <a:cs typeface="B Titr" panose="00000700000000000000" pitchFamily="2" charset="-78"/>
              </a:rPr>
              <a:t>(</a:t>
            </a:r>
            <a:r>
              <a:rPr lang="fa-IR" sz="1600" b="1" dirty="0">
                <a:latin typeface="Traditional Arabic" panose="02020603050405020304" pitchFamily="18" charset="-78"/>
                <a:cs typeface="B Titr" panose="00000700000000000000" pitchFamily="2" charset="-78"/>
              </a:rPr>
              <a:t>الرحمن: 63 و72</a:t>
            </a:r>
            <a:r>
              <a:rPr lang="fa-IR" sz="1600" b="1" dirty="0" smtClean="0">
                <a:latin typeface="Traditional Arabic" panose="02020603050405020304" pitchFamily="18" charset="-78"/>
                <a:cs typeface="B Titr" panose="00000700000000000000" pitchFamily="2" charset="-78"/>
              </a:rPr>
              <a:t>)؛»</a:t>
            </a:r>
            <a:endParaRPr lang="fa-IR" sz="2000" b="1" dirty="0">
              <a:latin typeface="Traditional Arabic" panose="02020603050405020304" pitchFamily="18" charset="-78"/>
              <a:cs typeface="B Titr" panose="00000700000000000000" pitchFamily="2" charset="-78"/>
            </a:endParaRPr>
          </a:p>
        </p:txBody>
      </p:sp>
      <p:sp>
        <p:nvSpPr>
          <p:cNvPr id="8" name="Round Same Side Corner Rectangle 7"/>
          <p:cNvSpPr/>
          <p:nvPr/>
        </p:nvSpPr>
        <p:spPr>
          <a:xfrm rot="10800000">
            <a:off x="259307" y="43834"/>
            <a:ext cx="11682484" cy="897724"/>
          </a:xfrm>
          <a:prstGeom prst="round2SameRect">
            <a:avLst>
              <a:gd name="adj1" fmla="val 0"/>
              <a:gd name="adj2" fmla="val 41080"/>
            </a:avLst>
          </a:prstGeom>
          <a:solidFill>
            <a:schemeClr val="accent2">
              <a:lumMod val="40000"/>
              <a:lumOff val="60000"/>
            </a:schemeClr>
          </a:solidFill>
          <a:ln w="3175">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dirty="0"/>
          </a:p>
        </p:txBody>
      </p:sp>
      <p:sp>
        <p:nvSpPr>
          <p:cNvPr id="11" name="Rounded Rectangle 10"/>
          <p:cNvSpPr/>
          <p:nvPr/>
        </p:nvSpPr>
        <p:spPr>
          <a:xfrm>
            <a:off x="1817646" y="151126"/>
            <a:ext cx="8753708" cy="68313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20000"/>
              </a:lnSpc>
            </a:pPr>
            <a:r>
              <a:rPr lang="fa-IR" sz="2800" b="1" dirty="0" smtClean="0">
                <a:solidFill>
                  <a:schemeClr val="tx1"/>
                </a:solidFill>
                <a:cs typeface="B Titr" pitchFamily="2" charset="-78"/>
              </a:rPr>
              <a:t>ویژگی‌های </a:t>
            </a:r>
            <a:r>
              <a:rPr lang="fa-IR" sz="2800" b="1" dirty="0">
                <a:solidFill>
                  <a:schemeClr val="tx1"/>
                </a:solidFill>
                <a:cs typeface="B Titr" pitchFamily="2" charset="-78"/>
              </a:rPr>
              <a:t>مؤمن: </a:t>
            </a:r>
            <a:r>
              <a:rPr lang="fa-IR" sz="2800" b="1" dirty="0" smtClean="0">
                <a:solidFill>
                  <a:srgbClr val="0000CC"/>
                </a:solidFill>
                <a:cs typeface="B Titr" pitchFamily="2" charset="-78"/>
              </a:rPr>
              <a:t>15ـ </a:t>
            </a:r>
            <a:r>
              <a:rPr lang="fa-IR" sz="2800" b="1" dirty="0">
                <a:solidFill>
                  <a:srgbClr val="0000CC"/>
                </a:solidFill>
                <a:cs typeface="B Titr" pitchFamily="2" charset="-78"/>
              </a:rPr>
              <a:t>اعراض از بیهودگی و لغو</a:t>
            </a:r>
            <a:endParaRPr lang="fa-IR" sz="2400" b="1" dirty="0" smtClean="0">
              <a:solidFill>
                <a:schemeClr val="tx1"/>
              </a:solidFill>
              <a:cs typeface="B Titr" pitchFamily="2" charset="-78"/>
            </a:endParaRPr>
          </a:p>
        </p:txBody>
      </p:sp>
    </p:spTree>
    <p:extLst>
      <p:ext uri="{BB962C8B-B14F-4D97-AF65-F5344CB8AC3E}">
        <p14:creationId xmlns:p14="http://schemas.microsoft.com/office/powerpoint/2010/main" val="2005555202"/>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1000"/>
                                        <p:tgtEl>
                                          <p:spTgt spid="30"/>
                                        </p:tgtEl>
                                      </p:cBhvr>
                                    </p:animEffect>
                                    <p:anim calcmode="lin" valueType="num">
                                      <p:cBhvr>
                                        <p:cTn id="20" dur="1000" fill="hold"/>
                                        <p:tgtEl>
                                          <p:spTgt spid="30"/>
                                        </p:tgtEl>
                                        <p:attrNameLst>
                                          <p:attrName>ppt_x</p:attrName>
                                        </p:attrNameLst>
                                      </p:cBhvr>
                                      <p:tavLst>
                                        <p:tav tm="0">
                                          <p:val>
                                            <p:strVal val="#ppt_x"/>
                                          </p:val>
                                        </p:tav>
                                        <p:tav tm="100000">
                                          <p:val>
                                            <p:strVal val="#ppt_x"/>
                                          </p:val>
                                        </p:tav>
                                      </p:tavLst>
                                    </p:anim>
                                    <p:anim calcmode="lin" valueType="num">
                                      <p:cBhvr>
                                        <p:cTn id="21"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1000"/>
                                        <p:tgtEl>
                                          <p:spTgt spid="9"/>
                                        </p:tgtEl>
                                      </p:cBhvr>
                                    </p:animEffect>
                                    <p:anim calcmode="lin" valueType="num">
                                      <p:cBhvr>
                                        <p:cTn id="27" dur="1000" fill="hold"/>
                                        <p:tgtEl>
                                          <p:spTgt spid="9"/>
                                        </p:tgtEl>
                                        <p:attrNameLst>
                                          <p:attrName>ppt_x</p:attrName>
                                        </p:attrNameLst>
                                      </p:cBhvr>
                                      <p:tavLst>
                                        <p:tav tm="0">
                                          <p:val>
                                            <p:strVal val="#ppt_x"/>
                                          </p:val>
                                        </p:tav>
                                        <p:tav tm="100000">
                                          <p:val>
                                            <p:strVal val="#ppt_x"/>
                                          </p:val>
                                        </p:tav>
                                      </p:tavLst>
                                    </p:anim>
                                    <p:anim calcmode="lin" valueType="num">
                                      <p:cBhvr>
                                        <p:cTn id="28"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1000"/>
                                        <p:tgtEl>
                                          <p:spTgt spid="14"/>
                                        </p:tgtEl>
                                      </p:cBhvr>
                                    </p:animEffect>
                                    <p:anim calcmode="lin" valueType="num">
                                      <p:cBhvr>
                                        <p:cTn id="34" dur="1000" fill="hold"/>
                                        <p:tgtEl>
                                          <p:spTgt spid="14"/>
                                        </p:tgtEl>
                                        <p:attrNameLst>
                                          <p:attrName>ppt_x</p:attrName>
                                        </p:attrNameLst>
                                      </p:cBhvr>
                                      <p:tavLst>
                                        <p:tav tm="0">
                                          <p:val>
                                            <p:strVal val="#ppt_x"/>
                                          </p:val>
                                        </p:tav>
                                        <p:tav tm="100000">
                                          <p:val>
                                            <p:strVal val="#ppt_x"/>
                                          </p:val>
                                        </p:tav>
                                      </p:tavLst>
                                    </p:anim>
                                    <p:anim calcmode="lin" valueType="num">
                                      <p:cBhvr>
                                        <p:cTn id="35"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fade">
                                      <p:cBhvr>
                                        <p:cTn id="40" dur="1000"/>
                                        <p:tgtEl>
                                          <p:spTgt spid="13"/>
                                        </p:tgtEl>
                                      </p:cBhvr>
                                    </p:animEffect>
                                    <p:anim calcmode="lin" valueType="num">
                                      <p:cBhvr>
                                        <p:cTn id="41" dur="1000" fill="hold"/>
                                        <p:tgtEl>
                                          <p:spTgt spid="13"/>
                                        </p:tgtEl>
                                        <p:attrNameLst>
                                          <p:attrName>ppt_x</p:attrName>
                                        </p:attrNameLst>
                                      </p:cBhvr>
                                      <p:tavLst>
                                        <p:tav tm="0">
                                          <p:val>
                                            <p:strVal val="#ppt_x"/>
                                          </p:val>
                                        </p:tav>
                                        <p:tav tm="100000">
                                          <p:val>
                                            <p:strVal val="#ppt_x"/>
                                          </p:val>
                                        </p:tav>
                                      </p:tavLst>
                                    </p:anim>
                                    <p:anim calcmode="lin" valueType="num">
                                      <p:cBhvr>
                                        <p:cTn id="42"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9" grpId="0" animBg="1"/>
      <p:bldP spid="13" grpId="0" animBg="1"/>
      <p:bldP spid="14" grpId="0" animBg="1"/>
      <p:bldP spid="8" grpId="0" animBg="1"/>
      <p:bldP spid="11"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69000"/>
          </a:blip>
          <a:srcRect/>
          <a:tile tx="0" ty="0" sx="100000" sy="100000" flip="none" algn="tl"/>
        </a:blipFill>
        <a:effectLst/>
      </p:bgPr>
    </p:bg>
    <p:spTree>
      <p:nvGrpSpPr>
        <p:cNvPr id="1" name=""/>
        <p:cNvGrpSpPr/>
        <p:nvPr/>
      </p:nvGrpSpPr>
      <p:grpSpPr>
        <a:xfrm>
          <a:off x="0" y="0"/>
          <a:ext cx="0" cy="0"/>
          <a:chOff x="0" y="0"/>
          <a:chExt cx="0" cy="0"/>
        </a:xfrm>
      </p:grpSpPr>
      <p:sp>
        <p:nvSpPr>
          <p:cNvPr id="30" name="Round Same Side Corner Rectangle 29"/>
          <p:cNvSpPr/>
          <p:nvPr/>
        </p:nvSpPr>
        <p:spPr>
          <a:xfrm>
            <a:off x="136645" y="1064528"/>
            <a:ext cx="11932693" cy="5699536"/>
          </a:xfrm>
          <a:prstGeom prst="round2SameRect">
            <a:avLst>
              <a:gd name="adj1" fmla="val 0"/>
              <a:gd name="adj2" fmla="val 4039"/>
            </a:avLst>
          </a:prstGeom>
          <a:solidFill>
            <a:srgbClr val="36B907"/>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b="1" dirty="0"/>
          </a:p>
        </p:txBody>
      </p:sp>
      <p:sp>
        <p:nvSpPr>
          <p:cNvPr id="10" name="Round Same Side Corner Rectangle 9"/>
          <p:cNvSpPr/>
          <p:nvPr/>
        </p:nvSpPr>
        <p:spPr>
          <a:xfrm rot="10800000">
            <a:off x="259307" y="84914"/>
            <a:ext cx="11682484" cy="897724"/>
          </a:xfrm>
          <a:prstGeom prst="round2SameRect">
            <a:avLst>
              <a:gd name="adj1" fmla="val 0"/>
              <a:gd name="adj2" fmla="val 41080"/>
            </a:avLst>
          </a:prstGeom>
          <a:solidFill>
            <a:schemeClr val="accent2">
              <a:lumMod val="20000"/>
              <a:lumOff val="80000"/>
            </a:schemeClr>
          </a:solidFill>
          <a:ln w="3175">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dirty="0"/>
          </a:p>
        </p:txBody>
      </p:sp>
      <p:sp>
        <p:nvSpPr>
          <p:cNvPr id="7" name="Rounded Rectangle 6"/>
          <p:cNvSpPr/>
          <p:nvPr/>
        </p:nvSpPr>
        <p:spPr>
          <a:xfrm>
            <a:off x="2676293" y="205479"/>
            <a:ext cx="6367346" cy="68313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20000"/>
              </a:lnSpc>
            </a:pPr>
            <a:r>
              <a:rPr lang="fa-IR" sz="2800" b="1" dirty="0" smtClean="0">
                <a:solidFill>
                  <a:schemeClr val="tx1"/>
                </a:solidFill>
                <a:cs typeface="B Titr" pitchFamily="2" charset="-78"/>
              </a:rPr>
              <a:t>ویژگی‌های </a:t>
            </a:r>
            <a:r>
              <a:rPr lang="fa-IR" sz="2800" b="1" dirty="0">
                <a:solidFill>
                  <a:schemeClr val="tx1"/>
                </a:solidFill>
                <a:cs typeface="B Titr" pitchFamily="2" charset="-78"/>
              </a:rPr>
              <a:t>مؤمن: </a:t>
            </a:r>
            <a:r>
              <a:rPr lang="fa-IR" sz="2800" b="1" dirty="0" smtClean="0">
                <a:solidFill>
                  <a:srgbClr val="0000CC"/>
                </a:solidFill>
                <a:cs typeface="B Titr" pitchFamily="2" charset="-78"/>
              </a:rPr>
              <a:t>16ـ </a:t>
            </a:r>
            <a:r>
              <a:rPr lang="fa-IR" sz="2800" b="1" dirty="0">
                <a:solidFill>
                  <a:srgbClr val="0000CC"/>
                </a:solidFill>
                <a:cs typeface="B Titr" pitchFamily="2" charset="-78"/>
              </a:rPr>
              <a:t>هماهنگی ظاهر و باطن</a:t>
            </a:r>
            <a:endParaRPr lang="fa-IR" sz="2400" b="1" dirty="0" smtClean="0">
              <a:solidFill>
                <a:schemeClr val="tx1"/>
              </a:solidFill>
              <a:cs typeface="B Titr" pitchFamily="2" charset="-78"/>
            </a:endParaRPr>
          </a:p>
        </p:txBody>
      </p:sp>
      <p:sp>
        <p:nvSpPr>
          <p:cNvPr id="8" name="Rectangle 7"/>
          <p:cNvSpPr/>
          <p:nvPr/>
        </p:nvSpPr>
        <p:spPr>
          <a:xfrm>
            <a:off x="8557148" y="1146411"/>
            <a:ext cx="3220871" cy="5478423"/>
          </a:xfrm>
          <a:prstGeom prst="rect">
            <a:avLst/>
          </a:prstGeom>
          <a:solidFill>
            <a:srgbClr val="E5FFE5"/>
          </a:solidFill>
          <a:ln w="44450">
            <a:solidFill>
              <a:srgbClr val="006600"/>
            </a:solidFill>
          </a:ln>
        </p:spPr>
        <p:txBody>
          <a:bodyPr wrap="square">
            <a:spAutoFit/>
          </a:bodyPr>
          <a:lstStyle/>
          <a:p>
            <a:pPr algn="just" rtl="1">
              <a:lnSpc>
                <a:spcPct val="140000"/>
              </a:lnSpc>
            </a:pPr>
            <a:r>
              <a:rPr lang="fa-IR" sz="2000" b="1" dirty="0">
                <a:latin typeface="Traditional Arabic" panose="02020603050405020304" pitchFamily="18" charset="-78"/>
                <a:cs typeface="B Titr" panose="00000700000000000000" pitchFamily="2" charset="-78"/>
              </a:rPr>
              <a:t>رسول </a:t>
            </a:r>
            <a:r>
              <a:rPr lang="fa-IR" sz="2000" b="1" dirty="0" smtClean="0">
                <a:latin typeface="Traditional Arabic" panose="02020603050405020304" pitchFamily="18" charset="-78"/>
                <a:cs typeface="B Titr" panose="00000700000000000000" pitchFamily="2" charset="-78"/>
              </a:rPr>
              <a:t>خدا</a:t>
            </a:r>
            <a:r>
              <a:rPr lang="fa-IR" sz="1200" b="1" dirty="0" smtClean="0">
                <a:latin typeface="Traditional Arabic" panose="02020603050405020304" pitchFamily="18" charset="-78"/>
                <a:cs typeface="B Titr" panose="00000700000000000000" pitchFamily="2" charset="-78"/>
              </a:rPr>
              <a:t>(صلی الله علیه و آله وسلم) </a:t>
            </a:r>
            <a:r>
              <a:rPr lang="fa-IR" sz="2000" b="1" dirty="0">
                <a:latin typeface="Traditional Arabic" panose="02020603050405020304" pitchFamily="18" charset="-78"/>
                <a:cs typeface="B Titr" panose="00000700000000000000" pitchFamily="2" charset="-78"/>
              </a:rPr>
              <a:t>فرمود: </a:t>
            </a:r>
            <a:endParaRPr lang="fa-IR" sz="2000" b="1" dirty="0" smtClean="0">
              <a:latin typeface="Traditional Arabic" panose="02020603050405020304" pitchFamily="18" charset="-78"/>
              <a:cs typeface="B Titr" panose="00000700000000000000" pitchFamily="2" charset="-78"/>
            </a:endParaRPr>
          </a:p>
          <a:p>
            <a:pPr algn="just" rtl="1">
              <a:lnSpc>
                <a:spcPct val="140000"/>
              </a:lnSpc>
            </a:pPr>
            <a:r>
              <a:rPr lang="fa-IR" sz="2300" b="1" dirty="0" smtClean="0">
                <a:latin typeface="Traditional Arabic" panose="02020603050405020304" pitchFamily="18" charset="-78"/>
                <a:cs typeface="B Titr" panose="00000700000000000000" pitchFamily="2" charset="-78"/>
              </a:rPr>
              <a:t>«</a:t>
            </a:r>
            <a:r>
              <a:rPr lang="fa-IR" sz="2300" b="1" dirty="0">
                <a:latin typeface="Traditional Arabic" panose="02020603050405020304" pitchFamily="18" charset="-78"/>
                <a:cs typeface="B Titr" panose="00000700000000000000" pitchFamily="2" charset="-78"/>
              </a:rPr>
              <a:t>به درستى که خداى تعالى بر </a:t>
            </a:r>
            <a:r>
              <a:rPr lang="fa-IR" sz="2300" b="1" dirty="0" smtClean="0">
                <a:latin typeface="Traditional Arabic" panose="02020603050405020304" pitchFamily="18" charset="-78"/>
                <a:cs typeface="B Titr" panose="00000700000000000000" pitchFamily="2" charset="-78"/>
              </a:rPr>
              <a:t>موسى </a:t>
            </a:r>
            <a:r>
              <a:rPr lang="fa-IR" sz="2000" b="1" dirty="0" smtClean="0">
                <a:latin typeface="Traditional Arabic" panose="02020603050405020304" pitchFamily="18" charset="-78"/>
                <a:cs typeface="B Titr" panose="00000700000000000000" pitchFamily="2" charset="-78"/>
              </a:rPr>
              <a:t>(علیه السلام</a:t>
            </a:r>
            <a:r>
              <a:rPr lang="fa-IR" sz="2000" b="1" dirty="0">
                <a:latin typeface="Traditional Arabic" panose="02020603050405020304" pitchFamily="18" charset="-78"/>
                <a:cs typeface="B Titr" panose="00000700000000000000" pitchFamily="2" charset="-78"/>
              </a:rPr>
              <a:t>) </a:t>
            </a:r>
            <a:r>
              <a:rPr lang="fa-IR" sz="2300" b="1" dirty="0">
                <a:latin typeface="Traditional Arabic" panose="02020603050405020304" pitchFamily="18" charset="-78"/>
                <a:cs typeface="B Titr" panose="00000700000000000000" pitchFamily="2" charset="-78"/>
              </a:rPr>
              <a:t>وحى کرد: </a:t>
            </a:r>
            <a:r>
              <a:rPr lang="fa-IR" sz="2300" b="1" dirty="0" smtClean="0">
                <a:latin typeface="Traditional Arabic" panose="02020603050405020304" pitchFamily="18" charset="-78"/>
                <a:cs typeface="B Titr" panose="00000700000000000000" pitchFamily="2" charset="-78"/>
              </a:rPr>
              <a:t>«</a:t>
            </a:r>
            <a:r>
              <a:rPr lang="fa-IR" sz="2300" b="1" dirty="0">
                <a:solidFill>
                  <a:srgbClr val="0000CC"/>
                </a:solidFill>
                <a:latin typeface="Traditional Arabic" panose="02020603050405020304" pitchFamily="18" charset="-78"/>
                <a:cs typeface="B Titr" panose="00000700000000000000" pitchFamily="2" charset="-78"/>
              </a:rPr>
              <a:t>اى موسى هر کس ظاهر او نیکوتر از باطنش باشد، پس او حقیقتاً دشمن من است و هر که ظاهرش با باطنش برابر باشد، او مؤمن حقیقی است، و هر کس باطن او نیکوتر از ظاهرش باشد او دوست  حقیقی من است</a:t>
            </a:r>
            <a:r>
              <a:rPr lang="fa-IR" sz="2300" b="1" dirty="0">
                <a:latin typeface="Traditional Arabic" panose="02020603050405020304" pitchFamily="18" charset="-78"/>
                <a:cs typeface="B Titr" panose="00000700000000000000" pitchFamily="2" charset="-78"/>
              </a:rPr>
              <a:t>.» </a:t>
            </a:r>
          </a:p>
        </p:txBody>
      </p:sp>
      <p:sp>
        <p:nvSpPr>
          <p:cNvPr id="13" name="Rectangle 12"/>
          <p:cNvSpPr/>
          <p:nvPr/>
        </p:nvSpPr>
        <p:spPr>
          <a:xfrm>
            <a:off x="3452885" y="1185028"/>
            <a:ext cx="4940491" cy="5189113"/>
          </a:xfrm>
          <a:prstGeom prst="rect">
            <a:avLst/>
          </a:prstGeom>
          <a:solidFill>
            <a:srgbClr val="E5FFE5"/>
          </a:solidFill>
          <a:ln w="44450">
            <a:solidFill>
              <a:srgbClr val="006600"/>
            </a:solidFill>
          </a:ln>
        </p:spPr>
        <p:txBody>
          <a:bodyPr wrap="square">
            <a:spAutoFit/>
          </a:bodyPr>
          <a:lstStyle/>
          <a:p>
            <a:pPr algn="just" rtl="1">
              <a:lnSpc>
                <a:spcPct val="120000"/>
              </a:lnSpc>
            </a:pPr>
            <a:r>
              <a:rPr lang="fa-IR" sz="2300" b="1" dirty="0" smtClean="0">
                <a:latin typeface="Traditional Arabic" panose="02020603050405020304" pitchFamily="18" charset="-78"/>
                <a:cs typeface="B Titr" panose="00000700000000000000" pitchFamily="2" charset="-78"/>
              </a:rPr>
              <a:t>باید توجه کرد میان ظاهر و باطن تاثیری دوجانبه وجود دارد. معرفت و محبت، عوامل باطنی‌اند که در ظاهر عبادت تأثیر می‌گذارند. اگر این موتورهای داخلی خاموش باشد، مراعات مستحبات و توجه به آداب و سنن در عبادت، به‌مثابه هُل دادنی است که موتور درون را روشن می‌کند و معرفت و محبت را می‌افزاید. همچنین خضوع جسم، به پیدایش خشوع قلب، و خشوع قلب به خضوع جسم کمک می‌کند. امام علی (علیه السلام) فرموده است: </a:t>
            </a:r>
            <a:r>
              <a:rPr lang="fa-IR" sz="2000" b="1" dirty="0" smtClean="0">
                <a:latin typeface="Traditional Arabic" panose="02020603050405020304" pitchFamily="18" charset="-78"/>
                <a:cs typeface="B Titr" panose="00000700000000000000" pitchFamily="2" charset="-78"/>
              </a:rPr>
              <a:t>«</a:t>
            </a:r>
            <a:r>
              <a:rPr lang="fa-IR" sz="2000" b="1" dirty="0" smtClean="0">
                <a:solidFill>
                  <a:srgbClr val="660066"/>
                </a:solidFill>
                <a:latin typeface="Traditional Arabic" panose="02020603050405020304" pitchFamily="18" charset="-78"/>
                <a:cs typeface="B Titr" panose="00000700000000000000" pitchFamily="2" charset="-78"/>
              </a:rPr>
              <a:t>مَنْ خَشَعَ قَلْبُهُ خَشَعَتْ جَوَارِحُه</a:t>
            </a:r>
            <a:r>
              <a:rPr lang="fa-IR" sz="2000" b="1" dirty="0" smtClean="0">
                <a:latin typeface="Traditional Arabic" panose="02020603050405020304" pitchFamily="18" charset="-78"/>
                <a:cs typeface="B Titr" panose="00000700000000000000" pitchFamily="2" charset="-78"/>
              </a:rPr>
              <a:t>ُ</a:t>
            </a:r>
            <a:r>
              <a:rPr lang="fa-IR" sz="2000" b="1" dirty="0" smtClean="0">
                <a:solidFill>
                  <a:srgbClr val="0000CC"/>
                </a:solidFill>
                <a:latin typeface="Traditional Arabic" panose="02020603050405020304" pitchFamily="18" charset="-78"/>
                <a:cs typeface="B Titr" panose="00000700000000000000" pitchFamily="2" charset="-78"/>
              </a:rPr>
              <a:t>؛  </a:t>
            </a:r>
            <a:r>
              <a:rPr lang="fa-IR" sz="2300" b="1" dirty="0" smtClean="0">
                <a:solidFill>
                  <a:srgbClr val="0000CC"/>
                </a:solidFill>
                <a:latin typeface="Traditional Arabic" panose="02020603050405020304" pitchFamily="18" charset="-78"/>
                <a:cs typeface="B Titr" panose="00000700000000000000" pitchFamily="2" charset="-78"/>
              </a:rPr>
              <a:t>کسی که قلبش خاشع باشد اعضا و جوارحش</a:t>
            </a:r>
            <a:r>
              <a:rPr lang="fa-IR" sz="2300" b="1" dirty="0">
                <a:solidFill>
                  <a:srgbClr val="0000CC"/>
                </a:solidFill>
                <a:latin typeface="Traditional Arabic" panose="02020603050405020304" pitchFamily="18" charset="-78"/>
                <a:cs typeface="B Titr" panose="00000700000000000000" pitchFamily="2" charset="-78"/>
              </a:rPr>
              <a:t> نیز خاشع است</a:t>
            </a:r>
            <a:r>
              <a:rPr lang="fa-IR" sz="2300" b="1" dirty="0">
                <a:latin typeface="Traditional Arabic" panose="02020603050405020304" pitchFamily="18" charset="-78"/>
                <a:cs typeface="B Titr" panose="00000700000000000000" pitchFamily="2" charset="-78"/>
              </a:rPr>
              <a:t>.»</a:t>
            </a:r>
          </a:p>
        </p:txBody>
      </p:sp>
      <p:sp>
        <p:nvSpPr>
          <p:cNvPr id="14" name="Rectangle 13"/>
          <p:cNvSpPr/>
          <p:nvPr/>
        </p:nvSpPr>
        <p:spPr>
          <a:xfrm>
            <a:off x="382136" y="1187355"/>
            <a:ext cx="2947918" cy="5454185"/>
          </a:xfrm>
          <a:prstGeom prst="rect">
            <a:avLst/>
          </a:prstGeom>
          <a:solidFill>
            <a:srgbClr val="E5FFE5"/>
          </a:solidFill>
          <a:ln w="44450">
            <a:solidFill>
              <a:srgbClr val="006600"/>
            </a:solidFill>
          </a:ln>
        </p:spPr>
        <p:txBody>
          <a:bodyPr wrap="square">
            <a:spAutoFit/>
          </a:bodyPr>
          <a:lstStyle/>
          <a:p>
            <a:pPr algn="just" rtl="1">
              <a:lnSpc>
                <a:spcPct val="145000"/>
              </a:lnSpc>
            </a:pPr>
            <a:r>
              <a:rPr lang="fa-IR" sz="2200" b="1" dirty="0">
                <a:latin typeface="Traditional Arabic" panose="02020603050405020304" pitchFamily="18" charset="-78"/>
                <a:cs typeface="B Titr" panose="00000700000000000000" pitchFamily="2" charset="-78"/>
              </a:rPr>
              <a:t>مؤمن واقعی کسی است که سعی نماید ظاهر و باطن و زبان و عملش را با اعتقادات و باورهایش هماهنگ کند. </a:t>
            </a:r>
          </a:p>
          <a:p>
            <a:pPr algn="just" rtl="1">
              <a:lnSpc>
                <a:spcPct val="145000"/>
              </a:lnSpc>
            </a:pPr>
            <a:r>
              <a:rPr lang="fa-IR" sz="2200" b="1" dirty="0">
                <a:latin typeface="Traditional Arabic" panose="02020603050405020304" pitchFamily="18" charset="-78"/>
                <a:cs typeface="B Titr" panose="00000700000000000000" pitchFamily="2" charset="-78"/>
              </a:rPr>
              <a:t> </a:t>
            </a:r>
            <a:r>
              <a:rPr lang="fa-IR" sz="2200" b="1" spc="-100" dirty="0">
                <a:latin typeface="Traditional Arabic" panose="02020603050405020304" pitchFamily="18" charset="-78"/>
                <a:cs typeface="B Titr" panose="00000700000000000000" pitchFamily="2" charset="-78"/>
              </a:rPr>
              <a:t>امام </a:t>
            </a:r>
            <a:r>
              <a:rPr lang="fa-IR" sz="2200" b="1" spc="-100" dirty="0" smtClean="0">
                <a:latin typeface="Traditional Arabic" panose="02020603050405020304" pitchFamily="18" charset="-78"/>
                <a:cs typeface="B Titr" panose="00000700000000000000" pitchFamily="2" charset="-78"/>
              </a:rPr>
              <a:t>باقر (علیه السلام) فرمود</a:t>
            </a:r>
            <a:r>
              <a:rPr lang="fa-IR" sz="2200" b="1" spc="-100" dirty="0">
                <a:latin typeface="Traditional Arabic" panose="02020603050405020304" pitchFamily="18" charset="-78"/>
                <a:cs typeface="B Titr" panose="00000700000000000000" pitchFamily="2" charset="-78"/>
              </a:rPr>
              <a:t>: </a:t>
            </a:r>
            <a:r>
              <a:rPr lang="fa-IR" sz="2200" b="1" dirty="0">
                <a:latin typeface="Traditional Arabic" panose="02020603050405020304" pitchFamily="18" charset="-78"/>
                <a:cs typeface="B Titr" panose="00000700000000000000" pitchFamily="2" charset="-78"/>
              </a:rPr>
              <a:t>«</a:t>
            </a:r>
            <a:r>
              <a:rPr lang="fa-IR" sz="2200" b="1" dirty="0">
                <a:solidFill>
                  <a:srgbClr val="0000CC"/>
                </a:solidFill>
                <a:latin typeface="Traditional Arabic" panose="02020603050405020304" pitchFamily="18" charset="-78"/>
                <a:cs typeface="B Titr" panose="00000700000000000000" pitchFamily="2" charset="-78"/>
              </a:rPr>
              <a:t>کسی که ظاهرش از باطنش بهتر باشد، ترازوی اعمالش سبک خواهد بود</a:t>
            </a:r>
            <a:r>
              <a:rPr lang="fa-IR" sz="2200" b="1" dirty="0">
                <a:latin typeface="Traditional Arabic" panose="02020603050405020304" pitchFamily="18" charset="-78"/>
                <a:cs typeface="B Titr" panose="00000700000000000000" pitchFamily="2" charset="-78"/>
              </a:rPr>
              <a:t>.» </a:t>
            </a:r>
          </a:p>
          <a:p>
            <a:pPr algn="just" rtl="1">
              <a:lnSpc>
                <a:spcPct val="145000"/>
              </a:lnSpc>
            </a:pPr>
            <a:r>
              <a:rPr lang="fa-IR" sz="2200" b="1" spc="-100" dirty="0">
                <a:latin typeface="Traditional Arabic" panose="02020603050405020304" pitchFamily="18" charset="-78"/>
                <a:cs typeface="B Titr" panose="00000700000000000000" pitchFamily="2" charset="-78"/>
              </a:rPr>
              <a:t>امام جواد (علیه السلام) فرمود: </a:t>
            </a:r>
            <a:r>
              <a:rPr lang="fa-IR" sz="2200" b="1" dirty="0">
                <a:solidFill>
                  <a:srgbClr val="0000CC"/>
                </a:solidFill>
                <a:latin typeface="Traditional Arabic" panose="02020603050405020304" pitchFamily="18" charset="-78"/>
                <a:cs typeface="B Titr" panose="00000700000000000000" pitchFamily="2" charset="-78"/>
              </a:rPr>
              <a:t>در ظاهر دوست خدا و در باطن دشمن خدا نباشید</a:t>
            </a:r>
            <a:r>
              <a:rPr lang="fa-IR" sz="2200" b="1" dirty="0">
                <a:latin typeface="Traditional Arabic" panose="02020603050405020304" pitchFamily="18" charset="-78"/>
                <a:cs typeface="B Titr" panose="00000700000000000000" pitchFamily="2" charset="-78"/>
              </a:rPr>
              <a:t>.» </a:t>
            </a:r>
          </a:p>
        </p:txBody>
      </p:sp>
    </p:spTree>
    <p:extLst>
      <p:ext uri="{BB962C8B-B14F-4D97-AF65-F5344CB8AC3E}">
        <p14:creationId xmlns:p14="http://schemas.microsoft.com/office/powerpoint/2010/main" val="3843566824"/>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fade">
                                      <p:cBhvr>
                                        <p:cTn id="21" dur="1000"/>
                                        <p:tgtEl>
                                          <p:spTgt spid="30"/>
                                        </p:tgtEl>
                                      </p:cBhvr>
                                    </p:animEffect>
                                    <p:anim calcmode="lin" valueType="num">
                                      <p:cBhvr>
                                        <p:cTn id="22" dur="1000" fill="hold"/>
                                        <p:tgtEl>
                                          <p:spTgt spid="30"/>
                                        </p:tgtEl>
                                        <p:attrNameLst>
                                          <p:attrName>ppt_x</p:attrName>
                                        </p:attrNameLst>
                                      </p:cBhvr>
                                      <p:tavLst>
                                        <p:tav tm="0">
                                          <p:val>
                                            <p:strVal val="#ppt_x"/>
                                          </p:val>
                                        </p:tav>
                                        <p:tav tm="100000">
                                          <p:val>
                                            <p:strVal val="#ppt_x"/>
                                          </p:val>
                                        </p:tav>
                                      </p:tavLst>
                                    </p:anim>
                                    <p:anim calcmode="lin" valueType="num">
                                      <p:cBhvr>
                                        <p:cTn id="23"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1000"/>
                                        <p:tgtEl>
                                          <p:spTgt spid="13"/>
                                        </p:tgtEl>
                                      </p:cBhvr>
                                    </p:animEffect>
                                    <p:anim calcmode="lin" valueType="num">
                                      <p:cBhvr>
                                        <p:cTn id="36" dur="1000" fill="hold"/>
                                        <p:tgtEl>
                                          <p:spTgt spid="13"/>
                                        </p:tgtEl>
                                        <p:attrNameLst>
                                          <p:attrName>ppt_x</p:attrName>
                                        </p:attrNameLst>
                                      </p:cBhvr>
                                      <p:tavLst>
                                        <p:tav tm="0">
                                          <p:val>
                                            <p:strVal val="#ppt_x"/>
                                          </p:val>
                                        </p:tav>
                                        <p:tav tm="100000">
                                          <p:val>
                                            <p:strVal val="#ppt_x"/>
                                          </p:val>
                                        </p:tav>
                                      </p:tavLst>
                                    </p:anim>
                                    <p:anim calcmode="lin" valueType="num">
                                      <p:cBhvr>
                                        <p:cTn id="37"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1000"/>
                                        <p:tgtEl>
                                          <p:spTgt spid="14"/>
                                        </p:tgtEl>
                                      </p:cBhvr>
                                    </p:animEffect>
                                    <p:anim calcmode="lin" valueType="num">
                                      <p:cBhvr>
                                        <p:cTn id="43" dur="1000" fill="hold"/>
                                        <p:tgtEl>
                                          <p:spTgt spid="14"/>
                                        </p:tgtEl>
                                        <p:attrNameLst>
                                          <p:attrName>ppt_x</p:attrName>
                                        </p:attrNameLst>
                                      </p:cBhvr>
                                      <p:tavLst>
                                        <p:tav tm="0">
                                          <p:val>
                                            <p:strVal val="#ppt_x"/>
                                          </p:val>
                                        </p:tav>
                                        <p:tav tm="100000">
                                          <p:val>
                                            <p:strVal val="#ppt_x"/>
                                          </p:val>
                                        </p:tav>
                                      </p:tavLst>
                                    </p:anim>
                                    <p:anim calcmode="lin" valueType="num">
                                      <p:cBhvr>
                                        <p:cTn id="44"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10" grpId="0" animBg="1"/>
      <p:bldP spid="7" grpId="0" animBg="1"/>
      <p:bldP spid="8" grpId="0" animBg="1"/>
      <p:bldP spid="13" grpId="0" animBg="1"/>
      <p:bldP spid="14"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ound Same Side Corner Rectangle 29"/>
          <p:cNvSpPr/>
          <p:nvPr/>
        </p:nvSpPr>
        <p:spPr>
          <a:xfrm>
            <a:off x="158947" y="1064528"/>
            <a:ext cx="11932693" cy="5699536"/>
          </a:xfrm>
          <a:prstGeom prst="round2SameRect">
            <a:avLst>
              <a:gd name="adj1" fmla="val 0"/>
              <a:gd name="adj2" fmla="val 4039"/>
            </a:avLst>
          </a:prstGeom>
          <a:solidFill>
            <a:srgbClr val="36B907"/>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b="1" dirty="0"/>
          </a:p>
        </p:txBody>
      </p:sp>
      <p:sp>
        <p:nvSpPr>
          <p:cNvPr id="10" name="Round Same Side Corner Rectangle 9"/>
          <p:cNvSpPr/>
          <p:nvPr/>
        </p:nvSpPr>
        <p:spPr>
          <a:xfrm rot="10800000">
            <a:off x="259307" y="84914"/>
            <a:ext cx="11682484" cy="897724"/>
          </a:xfrm>
          <a:prstGeom prst="round2SameRect">
            <a:avLst>
              <a:gd name="adj1" fmla="val 0"/>
              <a:gd name="adj2" fmla="val 41080"/>
            </a:avLst>
          </a:prstGeom>
          <a:solidFill>
            <a:schemeClr val="accent2">
              <a:lumMod val="40000"/>
              <a:lumOff val="60000"/>
            </a:schemeClr>
          </a:solidFill>
          <a:ln w="3175">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dirty="0"/>
          </a:p>
        </p:txBody>
      </p:sp>
      <p:sp>
        <p:nvSpPr>
          <p:cNvPr id="7" name="Rounded Rectangle 6"/>
          <p:cNvSpPr/>
          <p:nvPr/>
        </p:nvSpPr>
        <p:spPr>
          <a:xfrm>
            <a:off x="3345368" y="205479"/>
            <a:ext cx="5820936" cy="68313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20000"/>
              </a:lnSpc>
            </a:pPr>
            <a:r>
              <a:rPr lang="fa-IR" sz="2800" b="1" dirty="0" smtClean="0">
                <a:solidFill>
                  <a:schemeClr val="tx1"/>
                </a:solidFill>
                <a:cs typeface="B Titr" pitchFamily="2" charset="-78"/>
              </a:rPr>
              <a:t>ویژگی‌های </a:t>
            </a:r>
            <a:r>
              <a:rPr lang="fa-IR" sz="2800" b="1" dirty="0">
                <a:solidFill>
                  <a:schemeClr val="tx1"/>
                </a:solidFill>
                <a:cs typeface="B Titr" pitchFamily="2" charset="-78"/>
              </a:rPr>
              <a:t>مؤمن: </a:t>
            </a:r>
            <a:r>
              <a:rPr lang="fa-IR" sz="2800" b="1" dirty="0" smtClean="0">
                <a:solidFill>
                  <a:srgbClr val="0000CC"/>
                </a:solidFill>
                <a:cs typeface="B Titr" pitchFamily="2" charset="-78"/>
              </a:rPr>
              <a:t>17ـ </a:t>
            </a:r>
            <a:r>
              <a:rPr lang="fa-IR" sz="2800" b="1" dirty="0">
                <a:solidFill>
                  <a:srgbClr val="0000CC"/>
                </a:solidFill>
                <a:cs typeface="B Titr" pitchFamily="2" charset="-78"/>
              </a:rPr>
              <a:t>استقامت بر حق</a:t>
            </a:r>
            <a:endParaRPr lang="fa-IR" sz="2400" b="1" dirty="0" smtClean="0">
              <a:solidFill>
                <a:schemeClr val="tx1"/>
              </a:solidFill>
              <a:cs typeface="B Titr" pitchFamily="2" charset="-78"/>
            </a:endParaRPr>
          </a:p>
        </p:txBody>
      </p:sp>
      <p:sp>
        <p:nvSpPr>
          <p:cNvPr id="9" name="Rectangle 8"/>
          <p:cNvSpPr/>
          <p:nvPr/>
        </p:nvSpPr>
        <p:spPr>
          <a:xfrm>
            <a:off x="423081" y="1211310"/>
            <a:ext cx="11382232" cy="978729"/>
          </a:xfrm>
          <a:prstGeom prst="rect">
            <a:avLst/>
          </a:prstGeom>
          <a:solidFill>
            <a:srgbClr val="E5FFE5"/>
          </a:solidFill>
          <a:ln w="44450">
            <a:solidFill>
              <a:srgbClr val="006600"/>
            </a:solidFill>
          </a:ln>
        </p:spPr>
        <p:txBody>
          <a:bodyPr wrap="square">
            <a:spAutoFit/>
          </a:bodyPr>
          <a:lstStyle/>
          <a:p>
            <a:pPr algn="ctr" rtl="1">
              <a:lnSpc>
                <a:spcPct val="120000"/>
              </a:lnSpc>
            </a:pPr>
            <a:r>
              <a:rPr lang="fa-IR" sz="2800" b="1" dirty="0" smtClean="0">
                <a:solidFill>
                  <a:srgbClr val="0000CC"/>
                </a:solidFill>
                <a:latin typeface="Traditional Arabic" panose="02020603050405020304" pitchFamily="18" charset="-78"/>
                <a:cs typeface="B Titr" panose="00000700000000000000" pitchFamily="2" charset="-78"/>
              </a:rPr>
              <a:t>فَلِذَلِكَ </a:t>
            </a:r>
            <a:r>
              <a:rPr lang="fa-IR" sz="2800" b="1" dirty="0">
                <a:solidFill>
                  <a:srgbClr val="0000CC"/>
                </a:solidFill>
                <a:latin typeface="Traditional Arabic" panose="02020603050405020304" pitchFamily="18" charset="-78"/>
                <a:cs typeface="B Titr" panose="00000700000000000000" pitchFamily="2" charset="-78"/>
              </a:rPr>
              <a:t>فَادْعُ وَاسْتَقِمْ كَمَا أُمِرْتَ </a:t>
            </a:r>
            <a:r>
              <a:rPr lang="fa-IR" sz="2800" b="1" dirty="0" smtClean="0">
                <a:solidFill>
                  <a:srgbClr val="C00000"/>
                </a:solidFill>
                <a:latin typeface="Traditional Arabic" panose="02020603050405020304" pitchFamily="18" charset="-78"/>
                <a:cs typeface="B Nazanin" pitchFamily="2" charset="-78"/>
              </a:rPr>
              <a:t>(</a:t>
            </a:r>
            <a:r>
              <a:rPr lang="fa-IR" sz="2800" b="1" dirty="0">
                <a:solidFill>
                  <a:srgbClr val="C00000"/>
                </a:solidFill>
                <a:latin typeface="Traditional Arabic" panose="02020603050405020304" pitchFamily="18" charset="-78"/>
                <a:cs typeface="B Nazanin" pitchFamily="2" charset="-78"/>
              </a:rPr>
              <a:t>شوری:15) </a:t>
            </a:r>
            <a:endParaRPr lang="fa-IR" sz="2800" b="1" dirty="0" smtClean="0">
              <a:solidFill>
                <a:srgbClr val="C00000"/>
              </a:solidFill>
              <a:latin typeface="Traditional Arabic" panose="02020603050405020304" pitchFamily="18" charset="-78"/>
              <a:cs typeface="B Nazanin" pitchFamily="2" charset="-78"/>
            </a:endParaRPr>
          </a:p>
          <a:p>
            <a:pPr algn="ctr" rtl="1">
              <a:lnSpc>
                <a:spcPct val="120000"/>
              </a:lnSpc>
            </a:pPr>
            <a:r>
              <a:rPr lang="fa-IR" sz="2000" b="1" spc="-40" dirty="0" smtClean="0">
                <a:latin typeface="Traditional Arabic" panose="02020603050405020304" pitchFamily="18" charset="-78"/>
                <a:cs typeface="B Titr" panose="00000700000000000000" pitchFamily="2" charset="-78"/>
              </a:rPr>
              <a:t>آنان </a:t>
            </a:r>
            <a:r>
              <a:rPr lang="fa-IR" sz="2000" b="1" spc="-40" dirty="0">
                <a:latin typeface="Traditional Arabic" panose="02020603050405020304" pitchFamily="18" charset="-78"/>
                <a:cs typeface="B Titr" panose="00000700000000000000" pitchFamily="2" charset="-78"/>
              </a:rPr>
              <a:t>را به سوی این آیین واحد الهی دعوت کن و آنچنانکه مأمور شده ای، استقامت </a:t>
            </a:r>
            <a:r>
              <a:rPr lang="fa-IR" sz="2000" b="1" spc="-40" dirty="0" smtClean="0">
                <a:latin typeface="Traditional Arabic" panose="02020603050405020304" pitchFamily="18" charset="-78"/>
                <a:cs typeface="B Titr" panose="00000700000000000000" pitchFamily="2" charset="-78"/>
              </a:rPr>
              <a:t>نما</a:t>
            </a:r>
            <a:endParaRPr lang="fa-IR" sz="2000" b="1" spc="-40" dirty="0">
              <a:latin typeface="Traditional Arabic" panose="02020603050405020304" pitchFamily="18" charset="-78"/>
              <a:cs typeface="B Titr" panose="00000700000000000000" pitchFamily="2" charset="-78"/>
            </a:endParaRPr>
          </a:p>
        </p:txBody>
      </p:sp>
      <p:sp>
        <p:nvSpPr>
          <p:cNvPr id="13" name="Rectangle 12"/>
          <p:cNvSpPr/>
          <p:nvPr/>
        </p:nvSpPr>
        <p:spPr>
          <a:xfrm>
            <a:off x="423080" y="3459041"/>
            <a:ext cx="11382233" cy="2936188"/>
          </a:xfrm>
          <a:prstGeom prst="rect">
            <a:avLst/>
          </a:prstGeom>
          <a:solidFill>
            <a:srgbClr val="E5FFE5"/>
          </a:solidFill>
          <a:ln w="44450">
            <a:solidFill>
              <a:srgbClr val="006600"/>
            </a:solidFill>
          </a:ln>
        </p:spPr>
        <p:txBody>
          <a:bodyPr wrap="square">
            <a:spAutoFit/>
          </a:bodyPr>
          <a:lstStyle/>
          <a:p>
            <a:pPr indent="180000" algn="just" rtl="1">
              <a:lnSpc>
                <a:spcPct val="140000"/>
              </a:lnSpc>
            </a:pPr>
            <a:r>
              <a:rPr lang="fa-IR" sz="2000" b="1" dirty="0">
                <a:latin typeface="Traditional Arabic" panose="02020603050405020304" pitchFamily="18" charset="-78"/>
                <a:cs typeface="B Titr" panose="00000700000000000000" pitchFamily="2" charset="-78"/>
              </a:rPr>
              <a:t>از ابن عباس نقل شده است: </a:t>
            </a:r>
            <a:r>
              <a:rPr lang="fa-IR" sz="2400" b="1" dirty="0">
                <a:latin typeface="Traditional Arabic" panose="02020603050405020304" pitchFamily="18" charset="-78"/>
                <a:cs typeface="B Titr" panose="00000700000000000000" pitchFamily="2" charset="-78"/>
              </a:rPr>
              <a:t>«</a:t>
            </a:r>
            <a:r>
              <a:rPr lang="fa-IR" sz="2400" b="1" dirty="0">
                <a:solidFill>
                  <a:srgbClr val="0000CC"/>
                </a:solidFill>
                <a:latin typeface="Traditional Arabic" panose="02020603050405020304" pitchFamily="18" charset="-78"/>
                <a:cs typeface="B Titr" panose="00000700000000000000" pitchFamily="2" charset="-78"/>
              </a:rPr>
              <a:t>ما نَزَلَ على رسول </a:t>
            </a:r>
            <a:r>
              <a:rPr lang="fa-IR" sz="2400" b="1" dirty="0" smtClean="0">
                <a:solidFill>
                  <a:srgbClr val="0000CC"/>
                </a:solidFill>
                <a:latin typeface="Traditional Arabic" panose="02020603050405020304" pitchFamily="18" charset="-78"/>
                <a:cs typeface="B Titr" panose="00000700000000000000" pitchFamily="2" charset="-78"/>
              </a:rPr>
              <a:t>الله(صلی الله علیه و آله و سلم) </a:t>
            </a:r>
            <a:r>
              <a:rPr lang="fa-IR" sz="2400" b="1" dirty="0">
                <a:solidFill>
                  <a:srgbClr val="0000CC"/>
                </a:solidFill>
                <a:latin typeface="Traditional Arabic" panose="02020603050405020304" pitchFamily="18" charset="-78"/>
                <a:cs typeface="B Titr" panose="00000700000000000000" pitchFamily="2" charset="-78"/>
              </a:rPr>
              <a:t>آية كَانَ أَشَدَّ عَلَيْهِ و لا اَشقَ من آیة فَاسْتَقِمْ كَما أُمِرْتَ وَ مَنْ تابَ مَعَكَ</a:t>
            </a:r>
            <a:r>
              <a:rPr lang="fa-IR" sz="2000" b="1" dirty="0">
                <a:latin typeface="Traditional Arabic" panose="02020603050405020304" pitchFamily="18" charset="-78"/>
                <a:cs typeface="B Titr" panose="00000700000000000000" pitchFamily="2" charset="-78"/>
              </a:rPr>
              <a:t>؛ هیچ آیه اى بر پیغمبر(ص) شدیدتر و دشوارتر از آیه «استقامت کن آنچنان‌که دستور یافته‌اى و همچنین کسانى که با تو هستند»، نبود</a:t>
            </a:r>
            <a:r>
              <a:rPr lang="fa-IR" sz="2000" b="1" dirty="0" smtClean="0">
                <a:latin typeface="Traditional Arabic" panose="02020603050405020304" pitchFamily="18" charset="-78"/>
                <a:cs typeface="B Titr" panose="00000700000000000000" pitchFamily="2" charset="-78"/>
              </a:rPr>
              <a:t>.»</a:t>
            </a:r>
          </a:p>
          <a:p>
            <a:pPr indent="180000" algn="just" rtl="1">
              <a:lnSpc>
                <a:spcPct val="140000"/>
              </a:lnSpc>
            </a:pPr>
            <a:r>
              <a:rPr lang="fa-IR" sz="2000" b="1" dirty="0" smtClean="0">
                <a:solidFill>
                  <a:srgbClr val="824100"/>
                </a:solidFill>
                <a:latin typeface="Traditional Arabic" panose="02020603050405020304" pitchFamily="18" charset="-78"/>
                <a:cs typeface="B Titr" panose="00000700000000000000" pitchFamily="2" charset="-78"/>
              </a:rPr>
              <a:t>از </a:t>
            </a:r>
            <a:r>
              <a:rPr lang="fa-IR" sz="2000" b="1" dirty="0">
                <a:solidFill>
                  <a:srgbClr val="824100"/>
                </a:solidFill>
                <a:latin typeface="Traditional Arabic" panose="02020603050405020304" pitchFamily="18" charset="-78"/>
                <a:cs typeface="B Titr" panose="00000700000000000000" pitchFamily="2" charset="-78"/>
              </a:rPr>
              <a:t>آن حضرت پرسيدند كه چرا به يكباره موهاى شما اين مقدار سفيد شد و نشانه‏هاى پيرى در شما نمايان گشت؟ حضرت فرمود: </a:t>
            </a:r>
            <a:r>
              <a:rPr lang="fa-IR" sz="2400" b="1" dirty="0">
                <a:latin typeface="Traditional Arabic" panose="02020603050405020304" pitchFamily="18" charset="-78"/>
                <a:cs typeface="B Titr" panose="00000700000000000000" pitchFamily="2" charset="-78"/>
              </a:rPr>
              <a:t>«</a:t>
            </a:r>
            <a:r>
              <a:rPr lang="fa-IR" sz="2400" b="1" dirty="0">
                <a:solidFill>
                  <a:srgbClr val="0000CC"/>
                </a:solidFill>
                <a:latin typeface="Traditional Arabic" panose="02020603050405020304" pitchFamily="18" charset="-78"/>
                <a:cs typeface="B Titr" panose="00000700000000000000" pitchFamily="2" charset="-78"/>
              </a:rPr>
              <a:t>شَيَّبَتْنِي‏ سورة هُود وَ مَنْ تابَ مَعَكَ</a:t>
            </a:r>
            <a:r>
              <a:rPr lang="fa-IR" sz="2400" b="1" dirty="0">
                <a:latin typeface="Traditional Arabic" panose="02020603050405020304" pitchFamily="18" charset="-78"/>
                <a:cs typeface="B Titr" panose="00000700000000000000" pitchFamily="2" charset="-78"/>
              </a:rPr>
              <a:t>؛ </a:t>
            </a:r>
            <a:r>
              <a:rPr lang="fa-IR" sz="2000" b="1" dirty="0">
                <a:latin typeface="Traditional Arabic" panose="02020603050405020304" pitchFamily="18" charset="-78"/>
                <a:cs typeface="B Titr" panose="00000700000000000000" pitchFamily="2" charset="-78"/>
              </a:rPr>
              <a:t>سوره هود مرا پير كرد به جهت اين جمله كه مي فرمايد: و كسانى كه با تو به‌سوى خدا آمده‏اند (بايد استقامت كنند)» </a:t>
            </a:r>
          </a:p>
        </p:txBody>
      </p:sp>
      <p:sp>
        <p:nvSpPr>
          <p:cNvPr id="11" name="Rectangle 10"/>
          <p:cNvSpPr/>
          <p:nvPr/>
        </p:nvSpPr>
        <p:spPr>
          <a:xfrm>
            <a:off x="429904" y="2318604"/>
            <a:ext cx="11382232" cy="978729"/>
          </a:xfrm>
          <a:prstGeom prst="rect">
            <a:avLst/>
          </a:prstGeom>
          <a:solidFill>
            <a:srgbClr val="E5FFE5"/>
          </a:solidFill>
          <a:ln w="44450">
            <a:solidFill>
              <a:srgbClr val="006600"/>
            </a:solidFill>
          </a:ln>
        </p:spPr>
        <p:txBody>
          <a:bodyPr wrap="square">
            <a:spAutoFit/>
          </a:bodyPr>
          <a:lstStyle/>
          <a:p>
            <a:pPr algn="ctr" rtl="1">
              <a:lnSpc>
                <a:spcPct val="120000"/>
              </a:lnSpc>
            </a:pPr>
            <a:r>
              <a:rPr lang="fa-IR" sz="2800" b="1" dirty="0" smtClean="0">
                <a:solidFill>
                  <a:srgbClr val="0000CC"/>
                </a:solidFill>
                <a:latin typeface="Traditional Arabic" panose="02020603050405020304" pitchFamily="18" charset="-78"/>
                <a:cs typeface="B Titr" panose="00000700000000000000" pitchFamily="2" charset="-78"/>
              </a:rPr>
              <a:t>فَاسْتَقِمْ </a:t>
            </a:r>
            <a:r>
              <a:rPr lang="fa-IR" sz="2800" b="1" dirty="0">
                <a:solidFill>
                  <a:srgbClr val="0000CC"/>
                </a:solidFill>
                <a:latin typeface="Traditional Arabic" panose="02020603050405020304" pitchFamily="18" charset="-78"/>
                <a:cs typeface="B Titr" panose="00000700000000000000" pitchFamily="2" charset="-78"/>
              </a:rPr>
              <a:t>كَمَا أُمِرْتَ وَمَن تَابَ مَعَكَ </a:t>
            </a:r>
            <a:r>
              <a:rPr lang="fa-IR" sz="2800" b="1" dirty="0">
                <a:solidFill>
                  <a:srgbClr val="C00000"/>
                </a:solidFill>
                <a:latin typeface="Traditional Arabic" panose="02020603050405020304" pitchFamily="18" charset="-78"/>
                <a:cs typeface="B Nazanin" pitchFamily="2" charset="-78"/>
              </a:rPr>
              <a:t>(هود:112) </a:t>
            </a:r>
            <a:endParaRPr lang="fa-IR" sz="2800" b="1" dirty="0" smtClean="0">
              <a:solidFill>
                <a:srgbClr val="C00000"/>
              </a:solidFill>
              <a:latin typeface="Traditional Arabic" panose="02020603050405020304" pitchFamily="18" charset="-78"/>
              <a:cs typeface="B Nazanin" pitchFamily="2" charset="-78"/>
            </a:endParaRPr>
          </a:p>
          <a:p>
            <a:pPr algn="ctr" rtl="1">
              <a:lnSpc>
                <a:spcPct val="120000"/>
              </a:lnSpc>
            </a:pPr>
            <a:r>
              <a:rPr lang="fa-IR" sz="2000" b="1" dirty="0" smtClean="0">
                <a:latin typeface="Traditional Arabic" panose="02020603050405020304" pitchFamily="18" charset="-78"/>
                <a:cs typeface="B Titr" panose="00000700000000000000" pitchFamily="2" charset="-78"/>
              </a:rPr>
              <a:t>پس</a:t>
            </a:r>
            <a:r>
              <a:rPr lang="fa-IR" sz="2000" b="1" dirty="0">
                <a:latin typeface="Traditional Arabic" panose="02020603050405020304" pitchFamily="18" charset="-78"/>
                <a:cs typeface="B Titr" panose="00000700000000000000" pitchFamily="2" charset="-78"/>
              </a:rPr>
              <a:t>، همان گونه که فرمان یافته ای، استقامت کن  و همچنین کسانی که با تو به سوی خدا آمده اند، [باید استقامت کنند</a:t>
            </a:r>
            <a:r>
              <a:rPr lang="fa-IR" sz="2000" b="1" dirty="0" smtClean="0">
                <a:latin typeface="Traditional Arabic" panose="02020603050405020304" pitchFamily="18" charset="-78"/>
                <a:cs typeface="B Titr" panose="00000700000000000000" pitchFamily="2" charset="-78"/>
              </a:rPr>
              <a:t>] </a:t>
            </a:r>
            <a:endParaRPr lang="fa-IR" sz="2000" b="1" spc="-40" dirty="0">
              <a:latin typeface="Traditional Arabic" panose="02020603050405020304" pitchFamily="18" charset="-78"/>
              <a:cs typeface="B Titr" panose="00000700000000000000" pitchFamily="2" charset="-78"/>
            </a:endParaRPr>
          </a:p>
        </p:txBody>
      </p:sp>
    </p:spTree>
    <p:extLst>
      <p:ext uri="{BB962C8B-B14F-4D97-AF65-F5344CB8AC3E}">
        <p14:creationId xmlns:p14="http://schemas.microsoft.com/office/powerpoint/2010/main" val="1996992554"/>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1000"/>
                                        <p:tgtEl>
                                          <p:spTgt spid="30"/>
                                        </p:tgtEl>
                                      </p:cBhvr>
                                    </p:animEffect>
                                    <p:anim calcmode="lin" valueType="num">
                                      <p:cBhvr>
                                        <p:cTn id="20" dur="1000" fill="hold"/>
                                        <p:tgtEl>
                                          <p:spTgt spid="30"/>
                                        </p:tgtEl>
                                        <p:attrNameLst>
                                          <p:attrName>ppt_x</p:attrName>
                                        </p:attrNameLst>
                                      </p:cBhvr>
                                      <p:tavLst>
                                        <p:tav tm="0">
                                          <p:val>
                                            <p:strVal val="#ppt_x"/>
                                          </p:val>
                                        </p:tav>
                                        <p:tav tm="100000">
                                          <p:val>
                                            <p:strVal val="#ppt_x"/>
                                          </p:val>
                                        </p:tav>
                                      </p:tavLst>
                                    </p:anim>
                                    <p:anim calcmode="lin" valueType="num">
                                      <p:cBhvr>
                                        <p:cTn id="21"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1000"/>
                                        <p:tgtEl>
                                          <p:spTgt spid="9"/>
                                        </p:tgtEl>
                                      </p:cBhvr>
                                    </p:animEffect>
                                    <p:anim calcmode="lin" valueType="num">
                                      <p:cBhvr>
                                        <p:cTn id="27" dur="1000" fill="hold"/>
                                        <p:tgtEl>
                                          <p:spTgt spid="9"/>
                                        </p:tgtEl>
                                        <p:attrNameLst>
                                          <p:attrName>ppt_x</p:attrName>
                                        </p:attrNameLst>
                                      </p:cBhvr>
                                      <p:tavLst>
                                        <p:tav tm="0">
                                          <p:val>
                                            <p:strVal val="#ppt_x"/>
                                          </p:val>
                                        </p:tav>
                                        <p:tav tm="100000">
                                          <p:val>
                                            <p:strVal val="#ppt_x"/>
                                          </p:val>
                                        </p:tav>
                                      </p:tavLst>
                                    </p:anim>
                                    <p:anim calcmode="lin" valueType="num">
                                      <p:cBhvr>
                                        <p:cTn id="28"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1000"/>
                                        <p:tgtEl>
                                          <p:spTgt spid="11"/>
                                        </p:tgtEl>
                                      </p:cBhvr>
                                    </p:animEffect>
                                    <p:anim calcmode="lin" valueType="num">
                                      <p:cBhvr>
                                        <p:cTn id="34" dur="1000" fill="hold"/>
                                        <p:tgtEl>
                                          <p:spTgt spid="11"/>
                                        </p:tgtEl>
                                        <p:attrNameLst>
                                          <p:attrName>ppt_x</p:attrName>
                                        </p:attrNameLst>
                                      </p:cBhvr>
                                      <p:tavLst>
                                        <p:tav tm="0">
                                          <p:val>
                                            <p:strVal val="#ppt_x"/>
                                          </p:val>
                                        </p:tav>
                                        <p:tav tm="100000">
                                          <p:val>
                                            <p:strVal val="#ppt_x"/>
                                          </p:val>
                                        </p:tav>
                                      </p:tavLst>
                                    </p:anim>
                                    <p:anim calcmode="lin" valueType="num">
                                      <p:cBhvr>
                                        <p:cTn id="3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fade">
                                      <p:cBhvr>
                                        <p:cTn id="40" dur="1000"/>
                                        <p:tgtEl>
                                          <p:spTgt spid="13"/>
                                        </p:tgtEl>
                                      </p:cBhvr>
                                    </p:animEffect>
                                    <p:anim calcmode="lin" valueType="num">
                                      <p:cBhvr>
                                        <p:cTn id="41" dur="1000" fill="hold"/>
                                        <p:tgtEl>
                                          <p:spTgt spid="13"/>
                                        </p:tgtEl>
                                        <p:attrNameLst>
                                          <p:attrName>ppt_x</p:attrName>
                                        </p:attrNameLst>
                                      </p:cBhvr>
                                      <p:tavLst>
                                        <p:tav tm="0">
                                          <p:val>
                                            <p:strVal val="#ppt_x"/>
                                          </p:val>
                                        </p:tav>
                                        <p:tav tm="100000">
                                          <p:val>
                                            <p:strVal val="#ppt_x"/>
                                          </p:val>
                                        </p:tav>
                                      </p:tavLst>
                                    </p:anim>
                                    <p:anim calcmode="lin" valueType="num">
                                      <p:cBhvr>
                                        <p:cTn id="42"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10" grpId="0" animBg="1"/>
      <p:bldP spid="7" grpId="0" animBg="1"/>
      <p:bldP spid="9" grpId="0" animBg="1"/>
      <p:bldP spid="13" grpId="0" animBg="1"/>
      <p:bldP spid="11"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ound Same Side Corner Rectangle 29"/>
          <p:cNvSpPr/>
          <p:nvPr/>
        </p:nvSpPr>
        <p:spPr>
          <a:xfrm>
            <a:off x="147796" y="1064528"/>
            <a:ext cx="11932693" cy="5699536"/>
          </a:xfrm>
          <a:prstGeom prst="round2SameRect">
            <a:avLst>
              <a:gd name="adj1" fmla="val 0"/>
              <a:gd name="adj2" fmla="val 4039"/>
            </a:avLst>
          </a:prstGeom>
          <a:solidFill>
            <a:srgbClr val="36B907"/>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b="1" dirty="0"/>
          </a:p>
        </p:txBody>
      </p:sp>
      <p:sp>
        <p:nvSpPr>
          <p:cNvPr id="10" name="Round Same Side Corner Rectangle 9"/>
          <p:cNvSpPr/>
          <p:nvPr/>
        </p:nvSpPr>
        <p:spPr>
          <a:xfrm rot="10800000">
            <a:off x="259307" y="84914"/>
            <a:ext cx="11682484" cy="897724"/>
          </a:xfrm>
          <a:prstGeom prst="round2SameRect">
            <a:avLst>
              <a:gd name="adj1" fmla="val 0"/>
              <a:gd name="adj2" fmla="val 41080"/>
            </a:avLst>
          </a:prstGeom>
          <a:solidFill>
            <a:schemeClr val="accent2">
              <a:lumMod val="40000"/>
              <a:lumOff val="60000"/>
            </a:schemeClr>
          </a:solidFill>
          <a:ln w="3175">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dirty="0"/>
          </a:p>
        </p:txBody>
      </p:sp>
      <p:sp>
        <p:nvSpPr>
          <p:cNvPr id="7" name="Rounded Rectangle 6"/>
          <p:cNvSpPr/>
          <p:nvPr/>
        </p:nvSpPr>
        <p:spPr>
          <a:xfrm>
            <a:off x="2118732" y="205479"/>
            <a:ext cx="6757639" cy="68313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20000"/>
              </a:lnSpc>
            </a:pPr>
            <a:r>
              <a:rPr lang="fa-IR" sz="2800" b="1" dirty="0" smtClean="0">
                <a:solidFill>
                  <a:schemeClr val="tx1"/>
                </a:solidFill>
                <a:cs typeface="B Titr" pitchFamily="2" charset="-78"/>
              </a:rPr>
              <a:t>ویژگی‌های </a:t>
            </a:r>
            <a:r>
              <a:rPr lang="fa-IR" sz="2800" b="1" dirty="0">
                <a:solidFill>
                  <a:schemeClr val="tx1"/>
                </a:solidFill>
                <a:cs typeface="B Titr" pitchFamily="2" charset="-78"/>
              </a:rPr>
              <a:t>مؤمن: </a:t>
            </a:r>
            <a:r>
              <a:rPr lang="fa-IR" sz="2800" b="1" dirty="0" smtClean="0">
                <a:solidFill>
                  <a:srgbClr val="0000CC"/>
                </a:solidFill>
                <a:cs typeface="B Titr" pitchFamily="2" charset="-78"/>
              </a:rPr>
              <a:t>18ـ </a:t>
            </a:r>
            <a:r>
              <a:rPr lang="fa-IR" sz="2800" b="1" dirty="0">
                <a:solidFill>
                  <a:srgbClr val="0000CC"/>
                </a:solidFill>
                <a:cs typeface="B Titr" pitchFamily="2" charset="-78"/>
              </a:rPr>
              <a:t>پذیرش امتحان </a:t>
            </a:r>
            <a:r>
              <a:rPr lang="fa-IR" sz="2800" b="1" dirty="0" smtClean="0">
                <a:solidFill>
                  <a:srgbClr val="0000CC"/>
                </a:solidFill>
                <a:cs typeface="B Titr" pitchFamily="2" charset="-78"/>
              </a:rPr>
              <a:t>الهی </a:t>
            </a:r>
            <a:r>
              <a:rPr lang="fa-IR" sz="2800" b="1" dirty="0" smtClean="0">
                <a:solidFill>
                  <a:srgbClr val="663300"/>
                </a:solidFill>
                <a:cs typeface="B Titr" pitchFamily="2" charset="-78"/>
              </a:rPr>
              <a:t>ـ 1</a:t>
            </a:r>
            <a:endParaRPr lang="fa-IR" sz="2400" b="1" dirty="0" smtClean="0">
              <a:solidFill>
                <a:srgbClr val="663300"/>
              </a:solidFill>
              <a:cs typeface="B Titr" pitchFamily="2" charset="-78"/>
            </a:endParaRPr>
          </a:p>
        </p:txBody>
      </p:sp>
      <p:sp>
        <p:nvSpPr>
          <p:cNvPr id="9" name="Rectangle 8"/>
          <p:cNvSpPr/>
          <p:nvPr/>
        </p:nvSpPr>
        <p:spPr>
          <a:xfrm>
            <a:off x="333873" y="1128430"/>
            <a:ext cx="9592288" cy="1557349"/>
          </a:xfrm>
          <a:prstGeom prst="rect">
            <a:avLst/>
          </a:prstGeom>
          <a:solidFill>
            <a:srgbClr val="E5FFE5"/>
          </a:solidFill>
          <a:ln w="44450">
            <a:solidFill>
              <a:srgbClr val="006600"/>
            </a:solidFill>
          </a:ln>
        </p:spPr>
        <p:txBody>
          <a:bodyPr wrap="square">
            <a:spAutoFit/>
          </a:bodyPr>
          <a:lstStyle/>
          <a:p>
            <a:pPr algn="ctr" rtl="1">
              <a:lnSpc>
                <a:spcPct val="140000"/>
              </a:lnSpc>
            </a:pPr>
            <a:r>
              <a:rPr lang="fa-IR" sz="2000" b="1" dirty="0" smtClean="0">
                <a:latin typeface="Traditional Arabic" panose="02020603050405020304" pitchFamily="18" charset="-78"/>
                <a:cs typeface="B Titr" panose="00000700000000000000" pitchFamily="2" charset="-78"/>
              </a:rPr>
              <a:t>قرآن </a:t>
            </a:r>
            <a:r>
              <a:rPr lang="fa-IR" sz="2000" b="1" dirty="0">
                <a:latin typeface="Traditional Arabic" panose="02020603050405020304" pitchFamily="18" charset="-78"/>
                <a:cs typeface="B Titr" panose="00000700000000000000" pitchFamily="2" charset="-78"/>
              </a:rPr>
              <a:t>كريم همه مردم را در معرض فتنه می‌داند و مي‌فرمايد: </a:t>
            </a:r>
          </a:p>
          <a:p>
            <a:pPr algn="ctr" rtl="1">
              <a:lnSpc>
                <a:spcPct val="140000"/>
              </a:lnSpc>
            </a:pPr>
            <a:r>
              <a:rPr lang="fa-IR" sz="2800" b="1" dirty="0" smtClean="0">
                <a:solidFill>
                  <a:srgbClr val="0000CC"/>
                </a:solidFill>
                <a:latin typeface="Traditional Arabic" panose="02020603050405020304" pitchFamily="18" charset="-78"/>
                <a:cs typeface="B Titr" panose="00000700000000000000" pitchFamily="2" charset="-78"/>
              </a:rPr>
              <a:t>أَحَسِبَ </a:t>
            </a:r>
            <a:r>
              <a:rPr lang="fa-IR" sz="2800" b="1" dirty="0">
                <a:solidFill>
                  <a:srgbClr val="0000CC"/>
                </a:solidFill>
                <a:latin typeface="Traditional Arabic" panose="02020603050405020304" pitchFamily="18" charset="-78"/>
                <a:cs typeface="B Titr" panose="00000700000000000000" pitchFamily="2" charset="-78"/>
              </a:rPr>
              <a:t>النَّاسُ أَنْ يُتْرَكُوا أَنْ يَقُولُوا آمَنَّا وَ هُمْ لا </a:t>
            </a:r>
            <a:r>
              <a:rPr lang="fa-IR" sz="2800" b="1" dirty="0" smtClean="0">
                <a:solidFill>
                  <a:srgbClr val="0000CC"/>
                </a:solidFill>
                <a:latin typeface="Traditional Arabic" panose="02020603050405020304" pitchFamily="18" charset="-78"/>
                <a:cs typeface="B Titr" panose="00000700000000000000" pitchFamily="2" charset="-78"/>
              </a:rPr>
              <a:t>يُفْتَنُونَ </a:t>
            </a:r>
            <a:r>
              <a:rPr lang="fa-IR" b="1" dirty="0" smtClean="0">
                <a:solidFill>
                  <a:srgbClr val="C00000"/>
                </a:solidFill>
                <a:latin typeface="Traditional Arabic" panose="02020603050405020304" pitchFamily="18" charset="-78"/>
                <a:cs typeface="B Titr" panose="00000700000000000000" pitchFamily="2" charset="-78"/>
              </a:rPr>
              <a:t>(عنکبوت:2)</a:t>
            </a:r>
          </a:p>
          <a:p>
            <a:pPr algn="ctr" rtl="1">
              <a:lnSpc>
                <a:spcPct val="140000"/>
              </a:lnSpc>
            </a:pPr>
            <a:r>
              <a:rPr lang="fa-IR" sz="2000" b="1" dirty="0" smtClean="0">
                <a:latin typeface="Traditional Arabic" panose="02020603050405020304" pitchFamily="18" charset="-78"/>
                <a:cs typeface="B Titr" panose="00000700000000000000" pitchFamily="2" charset="-78"/>
              </a:rPr>
              <a:t>آيا مردم پنداشته‌اند كه با گفتن اينكه ايمان آورديم رها مي‌شوند و هرگز مورد آزمايش قرار نمي‌گيرند؟» </a:t>
            </a:r>
            <a:endParaRPr lang="fa-IR" sz="2000" b="1" dirty="0">
              <a:latin typeface="Traditional Arabic" panose="02020603050405020304" pitchFamily="18" charset="-78"/>
              <a:cs typeface="B Titr" panose="00000700000000000000" pitchFamily="2" charset="-78"/>
            </a:endParaRPr>
          </a:p>
        </p:txBody>
      </p:sp>
      <p:sp>
        <p:nvSpPr>
          <p:cNvPr id="8" name="Rectangle 7"/>
          <p:cNvSpPr/>
          <p:nvPr/>
        </p:nvSpPr>
        <p:spPr>
          <a:xfrm>
            <a:off x="333874" y="2782750"/>
            <a:ext cx="11501006" cy="3859518"/>
          </a:xfrm>
          <a:prstGeom prst="rect">
            <a:avLst/>
          </a:prstGeom>
          <a:solidFill>
            <a:srgbClr val="E5FFE5"/>
          </a:solidFill>
          <a:ln w="44450">
            <a:solidFill>
              <a:srgbClr val="006600"/>
            </a:solidFill>
          </a:ln>
        </p:spPr>
        <p:txBody>
          <a:bodyPr wrap="square">
            <a:spAutoFit/>
          </a:bodyPr>
          <a:lstStyle/>
          <a:p>
            <a:pPr algn="just" rtl="1">
              <a:lnSpc>
                <a:spcPct val="170000"/>
              </a:lnSpc>
            </a:pPr>
            <a:r>
              <a:rPr lang="fa-IR" b="1" dirty="0" smtClean="0">
                <a:solidFill>
                  <a:srgbClr val="C00000"/>
                </a:solidFill>
                <a:latin typeface="Traditional Arabic" panose="02020603050405020304" pitchFamily="18" charset="-78"/>
                <a:cs typeface="B Titr" panose="00000700000000000000" pitchFamily="2" charset="-78"/>
              </a:rPr>
              <a:t>1. اموال </a:t>
            </a:r>
            <a:r>
              <a:rPr lang="fa-IR" b="1" dirty="0">
                <a:solidFill>
                  <a:srgbClr val="C00000"/>
                </a:solidFill>
                <a:latin typeface="Traditional Arabic" panose="02020603050405020304" pitchFamily="18" charset="-78"/>
                <a:cs typeface="B Titr" panose="00000700000000000000" pitchFamily="2" charset="-78"/>
              </a:rPr>
              <a:t>و فرزندان:</a:t>
            </a:r>
            <a:r>
              <a:rPr lang="fa-IR" b="1" dirty="0">
                <a:latin typeface="Traditional Arabic" panose="02020603050405020304" pitchFamily="18" charset="-78"/>
                <a:cs typeface="B Titr" panose="00000700000000000000" pitchFamily="2" charset="-78"/>
              </a:rPr>
              <a:t> </a:t>
            </a:r>
            <a:r>
              <a:rPr lang="fa-IR" b="1" dirty="0" smtClean="0">
                <a:solidFill>
                  <a:srgbClr val="0000CC"/>
                </a:solidFill>
                <a:latin typeface="Traditional Arabic" panose="02020603050405020304" pitchFamily="18" charset="-78"/>
                <a:cs typeface="B Titr" panose="00000700000000000000" pitchFamily="2" charset="-78"/>
              </a:rPr>
              <a:t>إِنَّمَا </a:t>
            </a:r>
            <a:r>
              <a:rPr lang="fa-IR" b="1" dirty="0">
                <a:solidFill>
                  <a:srgbClr val="0000CC"/>
                </a:solidFill>
                <a:latin typeface="Traditional Arabic" panose="02020603050405020304" pitchFamily="18" charset="-78"/>
                <a:cs typeface="B Titr" panose="00000700000000000000" pitchFamily="2" charset="-78"/>
              </a:rPr>
              <a:t>أَمْوَالُکُمْ وَأَوْلادُکُمْ فِتْنَة </a:t>
            </a:r>
            <a:r>
              <a:rPr lang="fa-IR" b="1" dirty="0">
                <a:latin typeface="Traditional Arabic" panose="02020603050405020304" pitchFamily="18" charset="-78"/>
                <a:cs typeface="B Titr" panose="00000700000000000000" pitchFamily="2" charset="-78"/>
              </a:rPr>
              <a:t>(تغابن:15</a:t>
            </a:r>
            <a:r>
              <a:rPr lang="fa-IR" b="1" dirty="0" smtClean="0">
                <a:latin typeface="Traditional Arabic" panose="02020603050405020304" pitchFamily="18" charset="-78"/>
                <a:cs typeface="B Titr" panose="00000700000000000000" pitchFamily="2" charset="-78"/>
              </a:rPr>
              <a:t>) </a:t>
            </a:r>
          </a:p>
          <a:p>
            <a:pPr algn="just" rtl="1">
              <a:lnSpc>
                <a:spcPct val="170000"/>
              </a:lnSpc>
            </a:pPr>
            <a:r>
              <a:rPr lang="fa-IR" b="1" dirty="0">
                <a:solidFill>
                  <a:srgbClr val="C00000"/>
                </a:solidFill>
                <a:latin typeface="Traditional Arabic" panose="02020603050405020304" pitchFamily="18" charset="-78"/>
                <a:cs typeface="B Titr" panose="00000700000000000000" pitchFamily="2" charset="-78"/>
              </a:rPr>
              <a:t>2. نعمت‌های مادی: </a:t>
            </a:r>
            <a:r>
              <a:rPr lang="fa-IR" b="1" dirty="0">
                <a:solidFill>
                  <a:srgbClr val="0000CC"/>
                </a:solidFill>
                <a:latin typeface="Traditional Arabic" panose="02020603050405020304" pitchFamily="18" charset="-78"/>
                <a:cs typeface="B Titr" panose="00000700000000000000" pitchFamily="2" charset="-78"/>
              </a:rPr>
              <a:t>وَلا تَمُدَّنَّ عَیْنَیْکَ إِلَى مَا مَتَّعْنَا بِهِ أَزْوَاجًا مِنْهُمْ زَهْرَةَ الْحَیَاةِ الدُّنْیَا لِنَفْتِنَهُمْ فِیه</a:t>
            </a:r>
            <a:r>
              <a:rPr lang="fa-IR" b="1" dirty="0">
                <a:latin typeface="Traditional Arabic" panose="02020603050405020304" pitchFamily="18" charset="-78"/>
                <a:cs typeface="B Titr" panose="00000700000000000000" pitchFamily="2" charset="-78"/>
              </a:rPr>
              <a:t>(طه:131</a:t>
            </a:r>
            <a:r>
              <a:rPr lang="fa-IR" b="1" dirty="0" smtClean="0">
                <a:latin typeface="Traditional Arabic" panose="02020603050405020304" pitchFamily="18" charset="-78"/>
                <a:cs typeface="B Titr" panose="00000700000000000000" pitchFamily="2" charset="-78"/>
              </a:rPr>
              <a:t>) </a:t>
            </a:r>
          </a:p>
          <a:p>
            <a:pPr algn="just" rtl="1">
              <a:lnSpc>
                <a:spcPct val="170000"/>
              </a:lnSpc>
            </a:pPr>
            <a:r>
              <a:rPr lang="fa-IR" b="1" dirty="0" smtClean="0">
                <a:solidFill>
                  <a:srgbClr val="C00000"/>
                </a:solidFill>
                <a:latin typeface="Traditional Arabic" panose="02020603050405020304" pitchFamily="18" charset="-78"/>
                <a:cs typeface="B Titr" panose="00000700000000000000" pitchFamily="2" charset="-78"/>
              </a:rPr>
              <a:t>3 </a:t>
            </a:r>
            <a:r>
              <a:rPr lang="fa-IR" b="1" dirty="0">
                <a:solidFill>
                  <a:srgbClr val="C00000"/>
                </a:solidFill>
                <a:latin typeface="Traditional Arabic" panose="02020603050405020304" pitchFamily="18" charset="-78"/>
                <a:cs typeface="B Titr" panose="00000700000000000000" pitchFamily="2" charset="-78"/>
              </a:rPr>
              <a:t>. توانگری در مقابل فقیران: </a:t>
            </a:r>
            <a:r>
              <a:rPr lang="fa-IR" b="1" dirty="0">
                <a:solidFill>
                  <a:srgbClr val="0000CC"/>
                </a:solidFill>
                <a:latin typeface="Traditional Arabic" panose="02020603050405020304" pitchFamily="18" charset="-78"/>
                <a:cs typeface="B Titr" panose="00000700000000000000" pitchFamily="2" charset="-78"/>
              </a:rPr>
              <a:t>وَکَذَلِکَ فَتَنَّا بَعْضَهُمْ بِبَعْضٍ </a:t>
            </a:r>
            <a:r>
              <a:rPr lang="fa-IR" b="1" dirty="0">
                <a:latin typeface="Traditional Arabic" panose="02020603050405020304" pitchFamily="18" charset="-78"/>
                <a:cs typeface="B Titr" panose="00000700000000000000" pitchFamily="2" charset="-78"/>
              </a:rPr>
              <a:t>(انعام:53</a:t>
            </a:r>
            <a:r>
              <a:rPr lang="fa-IR" b="1" dirty="0" smtClean="0">
                <a:latin typeface="Traditional Arabic" panose="02020603050405020304" pitchFamily="18" charset="-78"/>
                <a:cs typeface="B Titr" panose="00000700000000000000" pitchFamily="2" charset="-78"/>
              </a:rPr>
              <a:t>) </a:t>
            </a:r>
          </a:p>
          <a:p>
            <a:pPr algn="just" rtl="1">
              <a:lnSpc>
                <a:spcPct val="170000"/>
              </a:lnSpc>
            </a:pPr>
            <a:r>
              <a:rPr lang="fa-IR" b="1" dirty="0" smtClean="0">
                <a:solidFill>
                  <a:srgbClr val="C00000"/>
                </a:solidFill>
                <a:latin typeface="Traditional Arabic" panose="02020603050405020304" pitchFamily="18" charset="-78"/>
                <a:cs typeface="B Titr" panose="00000700000000000000" pitchFamily="2" charset="-78"/>
              </a:rPr>
              <a:t>4</a:t>
            </a:r>
            <a:r>
              <a:rPr lang="fa-IR" b="1" dirty="0">
                <a:solidFill>
                  <a:srgbClr val="C00000"/>
                </a:solidFill>
                <a:latin typeface="Traditional Arabic" panose="02020603050405020304" pitchFamily="18" charset="-78"/>
                <a:cs typeface="B Titr" panose="00000700000000000000" pitchFamily="2" charset="-78"/>
              </a:rPr>
              <a:t>. نعمت: </a:t>
            </a:r>
            <a:r>
              <a:rPr lang="fa-IR" b="1" dirty="0">
                <a:solidFill>
                  <a:srgbClr val="0000CC"/>
                </a:solidFill>
                <a:latin typeface="Traditional Arabic" panose="02020603050405020304" pitchFamily="18" charset="-78"/>
                <a:cs typeface="B Titr" panose="00000700000000000000" pitchFamily="2" charset="-78"/>
              </a:rPr>
              <a:t>فَإِذَا مَسَّ الإنْسَانَ ضُرٌّ دَعَانَا ثُمَّ إِذَا خَوَّلْنَاهُ نِعْمَةً مِنَّا قَالَ إِنَّمَا أُوتِیتُهُ عَلَى عِلْمٍ بَلْ هِیَ فِتْنَةٌ وَلَکِنَّ أَکْثَرَهُمْ لا </a:t>
            </a:r>
            <a:r>
              <a:rPr lang="fa-IR" b="1" dirty="0" smtClean="0">
                <a:solidFill>
                  <a:srgbClr val="0000CC"/>
                </a:solidFill>
                <a:latin typeface="Traditional Arabic" panose="02020603050405020304" pitchFamily="18" charset="-78"/>
                <a:cs typeface="B Titr" panose="00000700000000000000" pitchFamily="2" charset="-78"/>
              </a:rPr>
              <a:t>یَعْلَمُون</a:t>
            </a:r>
            <a:r>
              <a:rPr lang="fa-IR" b="1" dirty="0" smtClean="0">
                <a:latin typeface="Traditional Arabic" panose="02020603050405020304" pitchFamily="18" charset="-78"/>
                <a:cs typeface="B Titr" panose="00000700000000000000" pitchFamily="2" charset="-78"/>
              </a:rPr>
              <a:t> </a:t>
            </a:r>
            <a:r>
              <a:rPr lang="fa-IR" b="1" dirty="0">
                <a:latin typeface="Traditional Arabic" panose="02020603050405020304" pitchFamily="18" charset="-78"/>
                <a:cs typeface="B Titr" panose="00000700000000000000" pitchFamily="2" charset="-78"/>
              </a:rPr>
              <a:t>(</a:t>
            </a:r>
            <a:r>
              <a:rPr lang="fa-IR" b="1" dirty="0" smtClean="0">
                <a:latin typeface="Traditional Arabic" panose="02020603050405020304" pitchFamily="18" charset="-78"/>
                <a:cs typeface="B Titr" panose="00000700000000000000" pitchFamily="2" charset="-78"/>
              </a:rPr>
              <a:t>زمر:49)</a:t>
            </a:r>
          </a:p>
          <a:p>
            <a:pPr algn="just" rtl="1">
              <a:lnSpc>
                <a:spcPct val="170000"/>
              </a:lnSpc>
            </a:pPr>
            <a:r>
              <a:rPr lang="fa-IR" b="1" dirty="0" smtClean="0">
                <a:solidFill>
                  <a:srgbClr val="C00000"/>
                </a:solidFill>
                <a:latin typeface="Traditional Arabic" panose="02020603050405020304" pitchFamily="18" charset="-78"/>
                <a:cs typeface="B Titr" panose="00000700000000000000" pitchFamily="2" charset="-78"/>
              </a:rPr>
              <a:t>5</a:t>
            </a:r>
            <a:r>
              <a:rPr lang="fa-IR" b="1" dirty="0">
                <a:solidFill>
                  <a:srgbClr val="C00000"/>
                </a:solidFill>
                <a:latin typeface="Traditional Arabic" panose="02020603050405020304" pitchFamily="18" charset="-78"/>
                <a:cs typeface="B Titr" panose="00000700000000000000" pitchFamily="2" charset="-78"/>
              </a:rPr>
              <a:t>. زینت زمین (همة موجودات): </a:t>
            </a:r>
            <a:r>
              <a:rPr lang="fa-IR" b="1" dirty="0" smtClean="0">
                <a:solidFill>
                  <a:srgbClr val="0000CC"/>
                </a:solidFill>
                <a:latin typeface="Traditional Arabic" panose="02020603050405020304" pitchFamily="18" charset="-78"/>
                <a:cs typeface="B Titr" panose="00000700000000000000" pitchFamily="2" charset="-78"/>
              </a:rPr>
              <a:t>إِنَّا </a:t>
            </a:r>
            <a:r>
              <a:rPr lang="fa-IR" b="1" dirty="0">
                <a:solidFill>
                  <a:srgbClr val="0000CC"/>
                </a:solidFill>
                <a:latin typeface="Traditional Arabic" panose="02020603050405020304" pitchFamily="18" charset="-78"/>
                <a:cs typeface="B Titr" panose="00000700000000000000" pitchFamily="2" charset="-78"/>
              </a:rPr>
              <a:t>جَعَلْنَا مَا عَلَى الأرْضِ زِینَةً لَهَا </a:t>
            </a:r>
            <a:r>
              <a:rPr lang="fa-IR" b="1" dirty="0" smtClean="0">
                <a:solidFill>
                  <a:srgbClr val="0000CC"/>
                </a:solidFill>
                <a:latin typeface="Traditional Arabic" panose="02020603050405020304" pitchFamily="18" charset="-78"/>
                <a:cs typeface="B Titr" panose="00000700000000000000" pitchFamily="2" charset="-78"/>
              </a:rPr>
              <a:t>لِنَبْلُوَهُمْ</a:t>
            </a:r>
            <a:r>
              <a:rPr lang="fa-IR" b="1" dirty="0" smtClean="0">
                <a:latin typeface="Traditional Arabic" panose="02020603050405020304" pitchFamily="18" charset="-78"/>
                <a:cs typeface="B Titr" panose="00000700000000000000" pitchFamily="2" charset="-78"/>
              </a:rPr>
              <a:t> </a:t>
            </a:r>
            <a:r>
              <a:rPr lang="fa-IR" b="1" dirty="0">
                <a:latin typeface="Traditional Arabic" panose="02020603050405020304" pitchFamily="18" charset="-78"/>
                <a:cs typeface="B Titr" panose="00000700000000000000" pitchFamily="2" charset="-78"/>
              </a:rPr>
              <a:t>(کهف/7</a:t>
            </a:r>
            <a:r>
              <a:rPr lang="fa-IR" b="1" dirty="0" smtClean="0">
                <a:latin typeface="Traditional Arabic" panose="02020603050405020304" pitchFamily="18" charset="-78"/>
                <a:cs typeface="B Titr" panose="00000700000000000000" pitchFamily="2" charset="-78"/>
              </a:rPr>
              <a:t>) </a:t>
            </a:r>
          </a:p>
          <a:p>
            <a:pPr algn="just" rtl="1">
              <a:lnSpc>
                <a:spcPct val="170000"/>
              </a:lnSpc>
            </a:pPr>
            <a:r>
              <a:rPr lang="fa-IR" b="1" dirty="0" smtClean="0">
                <a:solidFill>
                  <a:srgbClr val="C00000"/>
                </a:solidFill>
                <a:latin typeface="Traditional Arabic" panose="02020603050405020304" pitchFamily="18" charset="-78"/>
                <a:cs typeface="B Titr" panose="00000700000000000000" pitchFamily="2" charset="-78"/>
              </a:rPr>
              <a:t>6</a:t>
            </a:r>
            <a:r>
              <a:rPr lang="fa-IR" b="1" dirty="0">
                <a:solidFill>
                  <a:srgbClr val="C00000"/>
                </a:solidFill>
                <a:latin typeface="Traditional Arabic" panose="02020603050405020304" pitchFamily="18" charset="-78"/>
                <a:cs typeface="B Titr" panose="00000700000000000000" pitchFamily="2" charset="-78"/>
              </a:rPr>
              <a:t>. شر و خیر: </a:t>
            </a:r>
            <a:r>
              <a:rPr lang="fa-IR" b="1" dirty="0">
                <a:solidFill>
                  <a:srgbClr val="0000CC"/>
                </a:solidFill>
                <a:latin typeface="Traditional Arabic" panose="02020603050405020304" pitchFamily="18" charset="-78"/>
                <a:cs typeface="B Titr" panose="00000700000000000000" pitchFamily="2" charset="-78"/>
              </a:rPr>
              <a:t>وَنَبْلُوکُمْ بِالشَّرِّ وَالْخَیْرِ فِتْنَة </a:t>
            </a:r>
            <a:r>
              <a:rPr lang="fa-IR" b="1" dirty="0">
                <a:latin typeface="Traditional Arabic" panose="02020603050405020304" pitchFamily="18" charset="-78"/>
                <a:cs typeface="B Titr" panose="00000700000000000000" pitchFamily="2" charset="-78"/>
              </a:rPr>
              <a:t>(انبیا:35</a:t>
            </a:r>
            <a:r>
              <a:rPr lang="fa-IR" b="1" dirty="0" smtClean="0">
                <a:latin typeface="Traditional Arabic" panose="02020603050405020304" pitchFamily="18" charset="-78"/>
                <a:cs typeface="B Titr" panose="00000700000000000000" pitchFamily="2" charset="-78"/>
              </a:rPr>
              <a:t>)</a:t>
            </a:r>
          </a:p>
          <a:p>
            <a:pPr algn="just" rtl="1">
              <a:lnSpc>
                <a:spcPct val="170000"/>
              </a:lnSpc>
            </a:pPr>
            <a:r>
              <a:rPr lang="fa-IR" b="1" dirty="0" smtClean="0">
                <a:solidFill>
                  <a:srgbClr val="C00000"/>
                </a:solidFill>
                <a:latin typeface="Traditional Arabic" panose="02020603050405020304" pitchFamily="18" charset="-78"/>
                <a:cs typeface="B Titr" panose="00000700000000000000" pitchFamily="2" charset="-78"/>
              </a:rPr>
              <a:t>7</a:t>
            </a:r>
            <a:r>
              <a:rPr lang="fa-IR" b="1" dirty="0">
                <a:solidFill>
                  <a:srgbClr val="C00000"/>
                </a:solidFill>
                <a:latin typeface="Traditional Arabic" panose="02020603050405020304" pitchFamily="18" charset="-78"/>
                <a:cs typeface="B Titr" panose="00000700000000000000" pitchFamily="2" charset="-78"/>
              </a:rPr>
              <a:t>. خلقت خدا: </a:t>
            </a:r>
            <a:r>
              <a:rPr lang="fa-IR" b="1" dirty="0">
                <a:solidFill>
                  <a:srgbClr val="0000CC"/>
                </a:solidFill>
                <a:latin typeface="Traditional Arabic" panose="02020603050405020304" pitchFamily="18" charset="-78"/>
                <a:cs typeface="B Titr" panose="00000700000000000000" pitchFamily="2" charset="-78"/>
              </a:rPr>
              <a:t>وَ هُوَ الَّذِی خَلَقَ السَّمَاوَاتِ وَالأرْضَ فِی سِتَّةِ أَیَّامٍ وَکَانَ عَرْشُهُ عَلَى الْمَاءِ لِیَبْلُوَکُمْ </a:t>
            </a:r>
            <a:r>
              <a:rPr lang="fa-IR" b="1" dirty="0">
                <a:latin typeface="Traditional Arabic" panose="02020603050405020304" pitchFamily="18" charset="-78"/>
                <a:cs typeface="B Titr" panose="00000700000000000000" pitchFamily="2" charset="-78"/>
              </a:rPr>
              <a:t>(هود:7</a:t>
            </a:r>
            <a:r>
              <a:rPr lang="fa-IR" b="1" dirty="0" smtClean="0">
                <a:latin typeface="Traditional Arabic" panose="02020603050405020304" pitchFamily="18" charset="-78"/>
                <a:cs typeface="B Titr" panose="00000700000000000000" pitchFamily="2" charset="-78"/>
              </a:rPr>
              <a:t>)</a:t>
            </a:r>
          </a:p>
          <a:p>
            <a:pPr algn="just" rtl="1">
              <a:lnSpc>
                <a:spcPct val="170000"/>
              </a:lnSpc>
            </a:pPr>
            <a:r>
              <a:rPr lang="fa-IR" b="1" spc="-50" dirty="0" smtClean="0">
                <a:solidFill>
                  <a:srgbClr val="C00000"/>
                </a:solidFill>
                <a:latin typeface="Traditional Arabic" panose="02020603050405020304" pitchFamily="18" charset="-78"/>
                <a:cs typeface="B Titr" panose="00000700000000000000" pitchFamily="2" charset="-78"/>
              </a:rPr>
              <a:t>8</a:t>
            </a:r>
            <a:r>
              <a:rPr lang="fa-IR" b="1" spc="-50" dirty="0">
                <a:solidFill>
                  <a:srgbClr val="C00000"/>
                </a:solidFill>
                <a:latin typeface="Traditional Arabic" panose="02020603050405020304" pitchFamily="18" charset="-78"/>
                <a:cs typeface="B Titr" panose="00000700000000000000" pitchFamily="2" charset="-78"/>
              </a:rPr>
              <a:t>. گرسنگی، ترس، نقص اموال و انفس و ثمرات: </a:t>
            </a:r>
            <a:r>
              <a:rPr lang="fa-IR" b="1" spc="-50" dirty="0">
                <a:solidFill>
                  <a:srgbClr val="0000CC"/>
                </a:solidFill>
                <a:latin typeface="Traditional Arabic" panose="02020603050405020304" pitchFamily="18" charset="-78"/>
                <a:cs typeface="B Titr" panose="00000700000000000000" pitchFamily="2" charset="-78"/>
              </a:rPr>
              <a:t>وَلَنَبْلُوَنَّکُمْ بِشَیْءٍ مِنَ الْخَوْفِ وَالْجُوعِ وَنَقْصٍ مِنَ الأمْوَالِ وَالأنْفُسِ وَالثَّمَرَاتِ وَبَشِّرِ الصَّابِرِین </a:t>
            </a:r>
            <a:r>
              <a:rPr lang="fa-IR" b="1" spc="-50" dirty="0">
                <a:latin typeface="Traditional Arabic" panose="02020603050405020304" pitchFamily="18" charset="-78"/>
                <a:cs typeface="B Titr" panose="00000700000000000000" pitchFamily="2" charset="-78"/>
              </a:rPr>
              <a:t>(بقره:155</a:t>
            </a:r>
            <a:r>
              <a:rPr lang="fa-IR" b="1" spc="-50" dirty="0" smtClean="0">
                <a:latin typeface="Traditional Arabic" panose="02020603050405020304" pitchFamily="18" charset="-78"/>
                <a:cs typeface="B Titr" panose="00000700000000000000" pitchFamily="2" charset="-78"/>
              </a:rPr>
              <a:t>)</a:t>
            </a:r>
          </a:p>
        </p:txBody>
      </p:sp>
      <p:sp>
        <p:nvSpPr>
          <p:cNvPr id="2" name="Rectangular Callout 1"/>
          <p:cNvSpPr/>
          <p:nvPr/>
        </p:nvSpPr>
        <p:spPr>
          <a:xfrm>
            <a:off x="10071124" y="1184185"/>
            <a:ext cx="1819510" cy="1285747"/>
          </a:xfrm>
          <a:prstGeom prst="wedgeRectCallout">
            <a:avLst>
              <a:gd name="adj1" fmla="val -20833"/>
              <a:gd name="adj2" fmla="val 67520"/>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5600000" scaled="0"/>
          </a:gradFill>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rtl="1">
              <a:lnSpc>
                <a:spcPct val="140000"/>
              </a:lnSpc>
            </a:pPr>
            <a:r>
              <a:rPr lang="fa-IR" sz="2000" b="1" dirty="0">
                <a:solidFill>
                  <a:srgbClr val="660066"/>
                </a:solidFill>
                <a:latin typeface="Traditional Arabic" panose="02020603050405020304" pitchFamily="18" charset="-78"/>
                <a:cs typeface="B Titr" panose="00000700000000000000" pitchFamily="2" charset="-78"/>
              </a:rPr>
              <a:t>ابزارهای آزمایش الهی در قرآن</a:t>
            </a:r>
          </a:p>
        </p:txBody>
      </p:sp>
    </p:spTree>
    <p:extLst>
      <p:ext uri="{BB962C8B-B14F-4D97-AF65-F5344CB8AC3E}">
        <p14:creationId xmlns:p14="http://schemas.microsoft.com/office/powerpoint/2010/main" val="2670261200"/>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1000"/>
                                        <p:tgtEl>
                                          <p:spTgt spid="30"/>
                                        </p:tgtEl>
                                      </p:cBhvr>
                                    </p:animEffect>
                                    <p:anim calcmode="lin" valueType="num">
                                      <p:cBhvr>
                                        <p:cTn id="20" dur="1000" fill="hold"/>
                                        <p:tgtEl>
                                          <p:spTgt spid="30"/>
                                        </p:tgtEl>
                                        <p:attrNameLst>
                                          <p:attrName>ppt_x</p:attrName>
                                        </p:attrNameLst>
                                      </p:cBhvr>
                                      <p:tavLst>
                                        <p:tav tm="0">
                                          <p:val>
                                            <p:strVal val="#ppt_x"/>
                                          </p:val>
                                        </p:tav>
                                        <p:tav tm="100000">
                                          <p:val>
                                            <p:strVal val="#ppt_x"/>
                                          </p:val>
                                        </p:tav>
                                      </p:tavLst>
                                    </p:anim>
                                    <p:anim calcmode="lin" valueType="num">
                                      <p:cBhvr>
                                        <p:cTn id="21"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1000"/>
                                        <p:tgtEl>
                                          <p:spTgt spid="9"/>
                                        </p:tgtEl>
                                      </p:cBhvr>
                                    </p:animEffect>
                                    <p:anim calcmode="lin" valueType="num">
                                      <p:cBhvr>
                                        <p:cTn id="27" dur="1000" fill="hold"/>
                                        <p:tgtEl>
                                          <p:spTgt spid="9"/>
                                        </p:tgtEl>
                                        <p:attrNameLst>
                                          <p:attrName>ppt_x</p:attrName>
                                        </p:attrNameLst>
                                      </p:cBhvr>
                                      <p:tavLst>
                                        <p:tav tm="0">
                                          <p:val>
                                            <p:strVal val="#ppt_x"/>
                                          </p:val>
                                        </p:tav>
                                        <p:tav tm="100000">
                                          <p:val>
                                            <p:strVal val="#ppt_x"/>
                                          </p:val>
                                        </p:tav>
                                      </p:tavLst>
                                    </p:anim>
                                    <p:anim calcmode="lin" valueType="num">
                                      <p:cBhvr>
                                        <p:cTn id="28"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fade">
                                      <p:cBhvr>
                                        <p:cTn id="33" dur="1000"/>
                                        <p:tgtEl>
                                          <p:spTgt spid="2"/>
                                        </p:tgtEl>
                                      </p:cBhvr>
                                    </p:animEffect>
                                    <p:anim calcmode="lin" valueType="num">
                                      <p:cBhvr>
                                        <p:cTn id="34" dur="1000" fill="hold"/>
                                        <p:tgtEl>
                                          <p:spTgt spid="2"/>
                                        </p:tgtEl>
                                        <p:attrNameLst>
                                          <p:attrName>ppt_x</p:attrName>
                                        </p:attrNameLst>
                                      </p:cBhvr>
                                      <p:tavLst>
                                        <p:tav tm="0">
                                          <p:val>
                                            <p:strVal val="#ppt_x"/>
                                          </p:val>
                                        </p:tav>
                                        <p:tav tm="100000">
                                          <p:val>
                                            <p:strVal val="#ppt_x"/>
                                          </p:val>
                                        </p:tav>
                                      </p:tavLst>
                                    </p:anim>
                                    <p:anim calcmode="lin" valueType="num">
                                      <p:cBhvr>
                                        <p:cTn id="3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fade">
                                      <p:cBhvr>
                                        <p:cTn id="40" dur="1000"/>
                                        <p:tgtEl>
                                          <p:spTgt spid="8"/>
                                        </p:tgtEl>
                                      </p:cBhvr>
                                    </p:animEffect>
                                    <p:anim calcmode="lin" valueType="num">
                                      <p:cBhvr>
                                        <p:cTn id="41" dur="1000" fill="hold"/>
                                        <p:tgtEl>
                                          <p:spTgt spid="8"/>
                                        </p:tgtEl>
                                        <p:attrNameLst>
                                          <p:attrName>ppt_x</p:attrName>
                                        </p:attrNameLst>
                                      </p:cBhvr>
                                      <p:tavLst>
                                        <p:tav tm="0">
                                          <p:val>
                                            <p:strVal val="#ppt_x"/>
                                          </p:val>
                                        </p:tav>
                                        <p:tav tm="100000">
                                          <p:val>
                                            <p:strVal val="#ppt_x"/>
                                          </p:val>
                                        </p:tav>
                                      </p:tavLst>
                                    </p:anim>
                                    <p:anim calcmode="lin" valueType="num">
                                      <p:cBhvr>
                                        <p:cTn id="42"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nodeType="clickEffect">
                                  <p:stCondLst>
                                    <p:cond delay="0"/>
                                  </p:stCondLst>
                                  <p:childTnLst>
                                    <p:set>
                                      <p:cBhvr>
                                        <p:cTn id="46" dur="1" fill="hold">
                                          <p:stCondLst>
                                            <p:cond delay="0"/>
                                          </p:stCondLst>
                                        </p:cTn>
                                        <p:tgtEl>
                                          <p:spTgt spid="8">
                                            <p:txEl>
                                              <p:pRg st="0" end="0"/>
                                            </p:txEl>
                                          </p:spTgt>
                                        </p:tgtEl>
                                        <p:attrNameLst>
                                          <p:attrName>style.visibility</p:attrName>
                                        </p:attrNameLst>
                                      </p:cBhvr>
                                      <p:to>
                                        <p:strVal val="visible"/>
                                      </p:to>
                                    </p:set>
                                    <p:animEffect transition="in" filter="fade">
                                      <p:cBhvr>
                                        <p:cTn id="47" dur="1000"/>
                                        <p:tgtEl>
                                          <p:spTgt spid="8">
                                            <p:txEl>
                                              <p:pRg st="0" end="0"/>
                                            </p:txEl>
                                          </p:spTgt>
                                        </p:tgtEl>
                                      </p:cBhvr>
                                    </p:animEffect>
                                    <p:anim calcmode="lin" valueType="num">
                                      <p:cBhvr>
                                        <p:cTn id="48"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49" dur="1000" fill="hold"/>
                                        <p:tgtEl>
                                          <p:spTgt spid="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nodeType="clickEffect">
                                  <p:stCondLst>
                                    <p:cond delay="0"/>
                                  </p:stCondLst>
                                  <p:childTnLst>
                                    <p:set>
                                      <p:cBhvr>
                                        <p:cTn id="53" dur="1" fill="hold">
                                          <p:stCondLst>
                                            <p:cond delay="0"/>
                                          </p:stCondLst>
                                        </p:cTn>
                                        <p:tgtEl>
                                          <p:spTgt spid="8">
                                            <p:txEl>
                                              <p:pRg st="1" end="1"/>
                                            </p:txEl>
                                          </p:spTgt>
                                        </p:tgtEl>
                                        <p:attrNameLst>
                                          <p:attrName>style.visibility</p:attrName>
                                        </p:attrNameLst>
                                      </p:cBhvr>
                                      <p:to>
                                        <p:strVal val="visible"/>
                                      </p:to>
                                    </p:set>
                                    <p:animEffect transition="in" filter="fade">
                                      <p:cBhvr>
                                        <p:cTn id="54" dur="1000"/>
                                        <p:tgtEl>
                                          <p:spTgt spid="8">
                                            <p:txEl>
                                              <p:pRg st="1" end="1"/>
                                            </p:txEl>
                                          </p:spTgt>
                                        </p:tgtEl>
                                      </p:cBhvr>
                                    </p:animEffect>
                                    <p:anim calcmode="lin" valueType="num">
                                      <p:cBhvr>
                                        <p:cTn id="55" dur="1000" fill="hold"/>
                                        <p:tgtEl>
                                          <p:spTgt spid="8">
                                            <p:txEl>
                                              <p:pRg st="1" end="1"/>
                                            </p:txEl>
                                          </p:spTgt>
                                        </p:tgtEl>
                                        <p:attrNameLst>
                                          <p:attrName>ppt_x</p:attrName>
                                        </p:attrNameLst>
                                      </p:cBhvr>
                                      <p:tavLst>
                                        <p:tav tm="0">
                                          <p:val>
                                            <p:strVal val="#ppt_x"/>
                                          </p:val>
                                        </p:tav>
                                        <p:tav tm="100000">
                                          <p:val>
                                            <p:strVal val="#ppt_x"/>
                                          </p:val>
                                        </p:tav>
                                      </p:tavLst>
                                    </p:anim>
                                    <p:anim calcmode="lin" valueType="num">
                                      <p:cBhvr>
                                        <p:cTn id="56" dur="1000" fill="hold"/>
                                        <p:tgtEl>
                                          <p:spTgt spid="8">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42" presetClass="entr" presetSubtype="0" fill="hold" nodeType="clickEffect">
                                  <p:stCondLst>
                                    <p:cond delay="0"/>
                                  </p:stCondLst>
                                  <p:childTnLst>
                                    <p:set>
                                      <p:cBhvr>
                                        <p:cTn id="60" dur="1" fill="hold">
                                          <p:stCondLst>
                                            <p:cond delay="0"/>
                                          </p:stCondLst>
                                        </p:cTn>
                                        <p:tgtEl>
                                          <p:spTgt spid="8">
                                            <p:txEl>
                                              <p:pRg st="2" end="2"/>
                                            </p:txEl>
                                          </p:spTgt>
                                        </p:tgtEl>
                                        <p:attrNameLst>
                                          <p:attrName>style.visibility</p:attrName>
                                        </p:attrNameLst>
                                      </p:cBhvr>
                                      <p:to>
                                        <p:strVal val="visible"/>
                                      </p:to>
                                    </p:set>
                                    <p:animEffect transition="in" filter="fade">
                                      <p:cBhvr>
                                        <p:cTn id="61" dur="1000"/>
                                        <p:tgtEl>
                                          <p:spTgt spid="8">
                                            <p:txEl>
                                              <p:pRg st="2" end="2"/>
                                            </p:txEl>
                                          </p:spTgt>
                                        </p:tgtEl>
                                      </p:cBhvr>
                                    </p:animEffect>
                                    <p:anim calcmode="lin" valueType="num">
                                      <p:cBhvr>
                                        <p:cTn id="62" dur="1000" fill="hold"/>
                                        <p:tgtEl>
                                          <p:spTgt spid="8">
                                            <p:txEl>
                                              <p:pRg st="2" end="2"/>
                                            </p:txEl>
                                          </p:spTgt>
                                        </p:tgtEl>
                                        <p:attrNameLst>
                                          <p:attrName>ppt_x</p:attrName>
                                        </p:attrNameLst>
                                      </p:cBhvr>
                                      <p:tavLst>
                                        <p:tav tm="0">
                                          <p:val>
                                            <p:strVal val="#ppt_x"/>
                                          </p:val>
                                        </p:tav>
                                        <p:tav tm="100000">
                                          <p:val>
                                            <p:strVal val="#ppt_x"/>
                                          </p:val>
                                        </p:tav>
                                      </p:tavLst>
                                    </p:anim>
                                    <p:anim calcmode="lin" valueType="num">
                                      <p:cBhvr>
                                        <p:cTn id="63" dur="1000" fill="hold"/>
                                        <p:tgtEl>
                                          <p:spTgt spid="8">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nodeType="clickEffect">
                                  <p:stCondLst>
                                    <p:cond delay="0"/>
                                  </p:stCondLst>
                                  <p:childTnLst>
                                    <p:set>
                                      <p:cBhvr>
                                        <p:cTn id="67" dur="1" fill="hold">
                                          <p:stCondLst>
                                            <p:cond delay="0"/>
                                          </p:stCondLst>
                                        </p:cTn>
                                        <p:tgtEl>
                                          <p:spTgt spid="8">
                                            <p:txEl>
                                              <p:pRg st="3" end="3"/>
                                            </p:txEl>
                                          </p:spTgt>
                                        </p:tgtEl>
                                        <p:attrNameLst>
                                          <p:attrName>style.visibility</p:attrName>
                                        </p:attrNameLst>
                                      </p:cBhvr>
                                      <p:to>
                                        <p:strVal val="visible"/>
                                      </p:to>
                                    </p:set>
                                    <p:animEffect transition="in" filter="fade">
                                      <p:cBhvr>
                                        <p:cTn id="68" dur="1000"/>
                                        <p:tgtEl>
                                          <p:spTgt spid="8">
                                            <p:txEl>
                                              <p:pRg st="3" end="3"/>
                                            </p:txEl>
                                          </p:spTgt>
                                        </p:tgtEl>
                                      </p:cBhvr>
                                    </p:animEffect>
                                    <p:anim calcmode="lin" valueType="num">
                                      <p:cBhvr>
                                        <p:cTn id="69" dur="1000" fill="hold"/>
                                        <p:tgtEl>
                                          <p:spTgt spid="8">
                                            <p:txEl>
                                              <p:pRg st="3" end="3"/>
                                            </p:txEl>
                                          </p:spTgt>
                                        </p:tgtEl>
                                        <p:attrNameLst>
                                          <p:attrName>ppt_x</p:attrName>
                                        </p:attrNameLst>
                                      </p:cBhvr>
                                      <p:tavLst>
                                        <p:tav tm="0">
                                          <p:val>
                                            <p:strVal val="#ppt_x"/>
                                          </p:val>
                                        </p:tav>
                                        <p:tav tm="100000">
                                          <p:val>
                                            <p:strVal val="#ppt_x"/>
                                          </p:val>
                                        </p:tav>
                                      </p:tavLst>
                                    </p:anim>
                                    <p:anim calcmode="lin" valueType="num">
                                      <p:cBhvr>
                                        <p:cTn id="70" dur="1000" fill="hold"/>
                                        <p:tgtEl>
                                          <p:spTgt spid="8">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42" presetClass="entr" presetSubtype="0" fill="hold" nodeType="clickEffect">
                                  <p:stCondLst>
                                    <p:cond delay="0"/>
                                  </p:stCondLst>
                                  <p:childTnLst>
                                    <p:set>
                                      <p:cBhvr>
                                        <p:cTn id="74" dur="1" fill="hold">
                                          <p:stCondLst>
                                            <p:cond delay="0"/>
                                          </p:stCondLst>
                                        </p:cTn>
                                        <p:tgtEl>
                                          <p:spTgt spid="8">
                                            <p:txEl>
                                              <p:pRg st="4" end="4"/>
                                            </p:txEl>
                                          </p:spTgt>
                                        </p:tgtEl>
                                        <p:attrNameLst>
                                          <p:attrName>style.visibility</p:attrName>
                                        </p:attrNameLst>
                                      </p:cBhvr>
                                      <p:to>
                                        <p:strVal val="visible"/>
                                      </p:to>
                                    </p:set>
                                    <p:animEffect transition="in" filter="fade">
                                      <p:cBhvr>
                                        <p:cTn id="75" dur="1000"/>
                                        <p:tgtEl>
                                          <p:spTgt spid="8">
                                            <p:txEl>
                                              <p:pRg st="4" end="4"/>
                                            </p:txEl>
                                          </p:spTgt>
                                        </p:tgtEl>
                                      </p:cBhvr>
                                    </p:animEffect>
                                    <p:anim calcmode="lin" valueType="num">
                                      <p:cBhvr>
                                        <p:cTn id="76" dur="1000" fill="hold"/>
                                        <p:tgtEl>
                                          <p:spTgt spid="8">
                                            <p:txEl>
                                              <p:pRg st="4" end="4"/>
                                            </p:txEl>
                                          </p:spTgt>
                                        </p:tgtEl>
                                        <p:attrNameLst>
                                          <p:attrName>ppt_x</p:attrName>
                                        </p:attrNameLst>
                                      </p:cBhvr>
                                      <p:tavLst>
                                        <p:tav tm="0">
                                          <p:val>
                                            <p:strVal val="#ppt_x"/>
                                          </p:val>
                                        </p:tav>
                                        <p:tav tm="100000">
                                          <p:val>
                                            <p:strVal val="#ppt_x"/>
                                          </p:val>
                                        </p:tav>
                                      </p:tavLst>
                                    </p:anim>
                                    <p:anim calcmode="lin" valueType="num">
                                      <p:cBhvr>
                                        <p:cTn id="77" dur="1000" fill="hold"/>
                                        <p:tgtEl>
                                          <p:spTgt spid="8">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78" fill="hold">
                      <p:stCondLst>
                        <p:cond delay="indefinite"/>
                      </p:stCondLst>
                      <p:childTnLst>
                        <p:par>
                          <p:cTn id="79" fill="hold">
                            <p:stCondLst>
                              <p:cond delay="0"/>
                            </p:stCondLst>
                            <p:childTnLst>
                              <p:par>
                                <p:cTn id="80" presetID="42" presetClass="entr" presetSubtype="0" fill="hold" nodeType="clickEffect">
                                  <p:stCondLst>
                                    <p:cond delay="0"/>
                                  </p:stCondLst>
                                  <p:childTnLst>
                                    <p:set>
                                      <p:cBhvr>
                                        <p:cTn id="81" dur="1" fill="hold">
                                          <p:stCondLst>
                                            <p:cond delay="0"/>
                                          </p:stCondLst>
                                        </p:cTn>
                                        <p:tgtEl>
                                          <p:spTgt spid="8">
                                            <p:txEl>
                                              <p:pRg st="5" end="5"/>
                                            </p:txEl>
                                          </p:spTgt>
                                        </p:tgtEl>
                                        <p:attrNameLst>
                                          <p:attrName>style.visibility</p:attrName>
                                        </p:attrNameLst>
                                      </p:cBhvr>
                                      <p:to>
                                        <p:strVal val="visible"/>
                                      </p:to>
                                    </p:set>
                                    <p:animEffect transition="in" filter="fade">
                                      <p:cBhvr>
                                        <p:cTn id="82" dur="1000"/>
                                        <p:tgtEl>
                                          <p:spTgt spid="8">
                                            <p:txEl>
                                              <p:pRg st="5" end="5"/>
                                            </p:txEl>
                                          </p:spTgt>
                                        </p:tgtEl>
                                      </p:cBhvr>
                                    </p:animEffect>
                                    <p:anim calcmode="lin" valueType="num">
                                      <p:cBhvr>
                                        <p:cTn id="83" dur="1000" fill="hold"/>
                                        <p:tgtEl>
                                          <p:spTgt spid="8">
                                            <p:txEl>
                                              <p:pRg st="5" end="5"/>
                                            </p:txEl>
                                          </p:spTgt>
                                        </p:tgtEl>
                                        <p:attrNameLst>
                                          <p:attrName>ppt_x</p:attrName>
                                        </p:attrNameLst>
                                      </p:cBhvr>
                                      <p:tavLst>
                                        <p:tav tm="0">
                                          <p:val>
                                            <p:strVal val="#ppt_x"/>
                                          </p:val>
                                        </p:tav>
                                        <p:tav tm="100000">
                                          <p:val>
                                            <p:strVal val="#ppt_x"/>
                                          </p:val>
                                        </p:tav>
                                      </p:tavLst>
                                    </p:anim>
                                    <p:anim calcmode="lin" valueType="num">
                                      <p:cBhvr>
                                        <p:cTn id="84" dur="1000" fill="hold"/>
                                        <p:tgtEl>
                                          <p:spTgt spid="8">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85" fill="hold">
                      <p:stCondLst>
                        <p:cond delay="indefinite"/>
                      </p:stCondLst>
                      <p:childTnLst>
                        <p:par>
                          <p:cTn id="86" fill="hold">
                            <p:stCondLst>
                              <p:cond delay="0"/>
                            </p:stCondLst>
                            <p:childTnLst>
                              <p:par>
                                <p:cTn id="87" presetID="42" presetClass="entr" presetSubtype="0" fill="hold" nodeType="clickEffect">
                                  <p:stCondLst>
                                    <p:cond delay="0"/>
                                  </p:stCondLst>
                                  <p:childTnLst>
                                    <p:set>
                                      <p:cBhvr>
                                        <p:cTn id="88" dur="1" fill="hold">
                                          <p:stCondLst>
                                            <p:cond delay="0"/>
                                          </p:stCondLst>
                                        </p:cTn>
                                        <p:tgtEl>
                                          <p:spTgt spid="8">
                                            <p:txEl>
                                              <p:pRg st="6" end="6"/>
                                            </p:txEl>
                                          </p:spTgt>
                                        </p:tgtEl>
                                        <p:attrNameLst>
                                          <p:attrName>style.visibility</p:attrName>
                                        </p:attrNameLst>
                                      </p:cBhvr>
                                      <p:to>
                                        <p:strVal val="visible"/>
                                      </p:to>
                                    </p:set>
                                    <p:animEffect transition="in" filter="fade">
                                      <p:cBhvr>
                                        <p:cTn id="89" dur="1000"/>
                                        <p:tgtEl>
                                          <p:spTgt spid="8">
                                            <p:txEl>
                                              <p:pRg st="6" end="6"/>
                                            </p:txEl>
                                          </p:spTgt>
                                        </p:tgtEl>
                                      </p:cBhvr>
                                    </p:animEffect>
                                    <p:anim calcmode="lin" valueType="num">
                                      <p:cBhvr>
                                        <p:cTn id="90" dur="1000" fill="hold"/>
                                        <p:tgtEl>
                                          <p:spTgt spid="8">
                                            <p:txEl>
                                              <p:pRg st="6" end="6"/>
                                            </p:txEl>
                                          </p:spTgt>
                                        </p:tgtEl>
                                        <p:attrNameLst>
                                          <p:attrName>ppt_x</p:attrName>
                                        </p:attrNameLst>
                                      </p:cBhvr>
                                      <p:tavLst>
                                        <p:tav tm="0">
                                          <p:val>
                                            <p:strVal val="#ppt_x"/>
                                          </p:val>
                                        </p:tav>
                                        <p:tav tm="100000">
                                          <p:val>
                                            <p:strVal val="#ppt_x"/>
                                          </p:val>
                                        </p:tav>
                                      </p:tavLst>
                                    </p:anim>
                                    <p:anim calcmode="lin" valueType="num">
                                      <p:cBhvr>
                                        <p:cTn id="91" dur="1000" fill="hold"/>
                                        <p:tgtEl>
                                          <p:spTgt spid="8">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92" fill="hold">
                      <p:stCondLst>
                        <p:cond delay="indefinite"/>
                      </p:stCondLst>
                      <p:childTnLst>
                        <p:par>
                          <p:cTn id="93" fill="hold">
                            <p:stCondLst>
                              <p:cond delay="0"/>
                            </p:stCondLst>
                            <p:childTnLst>
                              <p:par>
                                <p:cTn id="94" presetID="42" presetClass="entr" presetSubtype="0" fill="hold" nodeType="clickEffect">
                                  <p:stCondLst>
                                    <p:cond delay="0"/>
                                  </p:stCondLst>
                                  <p:childTnLst>
                                    <p:set>
                                      <p:cBhvr>
                                        <p:cTn id="95" dur="1" fill="hold">
                                          <p:stCondLst>
                                            <p:cond delay="0"/>
                                          </p:stCondLst>
                                        </p:cTn>
                                        <p:tgtEl>
                                          <p:spTgt spid="8">
                                            <p:txEl>
                                              <p:pRg st="7" end="7"/>
                                            </p:txEl>
                                          </p:spTgt>
                                        </p:tgtEl>
                                        <p:attrNameLst>
                                          <p:attrName>style.visibility</p:attrName>
                                        </p:attrNameLst>
                                      </p:cBhvr>
                                      <p:to>
                                        <p:strVal val="visible"/>
                                      </p:to>
                                    </p:set>
                                    <p:animEffect transition="in" filter="fade">
                                      <p:cBhvr>
                                        <p:cTn id="96" dur="1000"/>
                                        <p:tgtEl>
                                          <p:spTgt spid="8">
                                            <p:txEl>
                                              <p:pRg st="7" end="7"/>
                                            </p:txEl>
                                          </p:spTgt>
                                        </p:tgtEl>
                                      </p:cBhvr>
                                    </p:animEffect>
                                    <p:anim calcmode="lin" valueType="num">
                                      <p:cBhvr>
                                        <p:cTn id="97" dur="1000" fill="hold"/>
                                        <p:tgtEl>
                                          <p:spTgt spid="8">
                                            <p:txEl>
                                              <p:pRg st="7" end="7"/>
                                            </p:txEl>
                                          </p:spTgt>
                                        </p:tgtEl>
                                        <p:attrNameLst>
                                          <p:attrName>ppt_x</p:attrName>
                                        </p:attrNameLst>
                                      </p:cBhvr>
                                      <p:tavLst>
                                        <p:tav tm="0">
                                          <p:val>
                                            <p:strVal val="#ppt_x"/>
                                          </p:val>
                                        </p:tav>
                                        <p:tav tm="100000">
                                          <p:val>
                                            <p:strVal val="#ppt_x"/>
                                          </p:val>
                                        </p:tav>
                                      </p:tavLst>
                                    </p:anim>
                                    <p:anim calcmode="lin" valueType="num">
                                      <p:cBhvr>
                                        <p:cTn id="98" dur="1000" fill="hold"/>
                                        <p:tgtEl>
                                          <p:spTgt spid="8">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10" grpId="0" animBg="1"/>
      <p:bldP spid="7" grpId="0" animBg="1"/>
      <p:bldP spid="9" grpId="0" animBg="1"/>
      <p:bldP spid="8" grpId="0" animBg="1"/>
      <p:bldP spid="2"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ound Same Side Corner Rectangle 29"/>
          <p:cNvSpPr/>
          <p:nvPr/>
        </p:nvSpPr>
        <p:spPr>
          <a:xfrm>
            <a:off x="89210" y="1064528"/>
            <a:ext cx="11998712" cy="5699536"/>
          </a:xfrm>
          <a:prstGeom prst="round2SameRect">
            <a:avLst>
              <a:gd name="adj1" fmla="val 0"/>
              <a:gd name="adj2" fmla="val 4039"/>
            </a:avLst>
          </a:prstGeom>
          <a:solidFill>
            <a:srgbClr val="36B907"/>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b="1" dirty="0"/>
          </a:p>
        </p:txBody>
      </p:sp>
      <p:sp>
        <p:nvSpPr>
          <p:cNvPr id="10" name="Round Same Side Corner Rectangle 9"/>
          <p:cNvSpPr/>
          <p:nvPr/>
        </p:nvSpPr>
        <p:spPr>
          <a:xfrm rot="10800000">
            <a:off x="259307" y="84914"/>
            <a:ext cx="11682484" cy="897724"/>
          </a:xfrm>
          <a:prstGeom prst="round2SameRect">
            <a:avLst>
              <a:gd name="adj1" fmla="val 0"/>
              <a:gd name="adj2" fmla="val 41080"/>
            </a:avLst>
          </a:prstGeom>
          <a:solidFill>
            <a:schemeClr val="accent2">
              <a:lumMod val="40000"/>
              <a:lumOff val="60000"/>
            </a:schemeClr>
          </a:solidFill>
          <a:ln w="3175">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dirty="0"/>
          </a:p>
        </p:txBody>
      </p:sp>
      <p:sp>
        <p:nvSpPr>
          <p:cNvPr id="7" name="Rounded Rectangle 6"/>
          <p:cNvSpPr/>
          <p:nvPr/>
        </p:nvSpPr>
        <p:spPr>
          <a:xfrm>
            <a:off x="2464420" y="205479"/>
            <a:ext cx="6835697" cy="68313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20000"/>
              </a:lnSpc>
            </a:pPr>
            <a:r>
              <a:rPr lang="fa-IR" sz="2800" b="1" dirty="0" smtClean="0">
                <a:solidFill>
                  <a:schemeClr val="tx1"/>
                </a:solidFill>
                <a:cs typeface="B Titr" pitchFamily="2" charset="-78"/>
              </a:rPr>
              <a:t>ویژگی‌های مؤمن: </a:t>
            </a:r>
            <a:r>
              <a:rPr lang="fa-IR" sz="2800" b="1" dirty="0" smtClean="0">
                <a:solidFill>
                  <a:srgbClr val="0000CC"/>
                </a:solidFill>
                <a:cs typeface="B Titr" pitchFamily="2" charset="-78"/>
              </a:rPr>
              <a:t>19ـ پذیرش امتحان الهی </a:t>
            </a:r>
            <a:r>
              <a:rPr lang="fa-IR" sz="2800" b="1" dirty="0" smtClean="0">
                <a:solidFill>
                  <a:srgbClr val="663300"/>
                </a:solidFill>
                <a:cs typeface="B Titr" pitchFamily="2" charset="-78"/>
              </a:rPr>
              <a:t>ـ 2</a:t>
            </a:r>
            <a:endParaRPr lang="fa-IR" sz="2400" b="1" dirty="0" smtClean="0">
              <a:solidFill>
                <a:srgbClr val="663300"/>
              </a:solidFill>
              <a:cs typeface="B Titr" pitchFamily="2" charset="-78"/>
            </a:endParaRPr>
          </a:p>
        </p:txBody>
      </p:sp>
      <p:sp>
        <p:nvSpPr>
          <p:cNvPr id="9" name="Rectangle 8"/>
          <p:cNvSpPr/>
          <p:nvPr/>
        </p:nvSpPr>
        <p:spPr>
          <a:xfrm>
            <a:off x="10382535" y="1695943"/>
            <a:ext cx="1501252" cy="1643527"/>
          </a:xfrm>
          <a:prstGeom prst="rect">
            <a:avLst/>
          </a:prstGeom>
          <a:solidFill>
            <a:srgbClr val="E5FFE5"/>
          </a:solidFill>
          <a:ln w="44450">
            <a:solidFill>
              <a:srgbClr val="006600"/>
            </a:solidFill>
          </a:ln>
        </p:spPr>
        <p:txBody>
          <a:bodyPr wrap="square">
            <a:spAutoFit/>
          </a:bodyPr>
          <a:lstStyle/>
          <a:p>
            <a:pPr algn="ctr" rtl="1">
              <a:lnSpc>
                <a:spcPct val="140000"/>
              </a:lnSpc>
            </a:pPr>
            <a:r>
              <a:rPr lang="fa-IR" sz="2400" b="1" dirty="0">
                <a:solidFill>
                  <a:srgbClr val="660066"/>
                </a:solidFill>
                <a:latin typeface="Traditional Arabic" panose="02020603050405020304" pitchFamily="18" charset="-78"/>
                <a:cs typeface="B Titr" panose="00000700000000000000" pitchFamily="2" charset="-78"/>
              </a:rPr>
              <a:t>انگیزه‌های آزمایش الهی</a:t>
            </a:r>
          </a:p>
        </p:txBody>
      </p:sp>
      <p:sp>
        <p:nvSpPr>
          <p:cNvPr id="11" name="Rectangle 10"/>
          <p:cNvSpPr/>
          <p:nvPr/>
        </p:nvSpPr>
        <p:spPr>
          <a:xfrm>
            <a:off x="230350" y="1242358"/>
            <a:ext cx="9949219" cy="2550698"/>
          </a:xfrm>
          <a:prstGeom prst="rect">
            <a:avLst/>
          </a:prstGeom>
          <a:solidFill>
            <a:srgbClr val="E5FFE5"/>
          </a:solidFill>
          <a:ln w="44450">
            <a:solidFill>
              <a:srgbClr val="006600"/>
            </a:solidFill>
          </a:ln>
        </p:spPr>
        <p:txBody>
          <a:bodyPr wrap="square">
            <a:spAutoFit/>
          </a:bodyPr>
          <a:lstStyle/>
          <a:p>
            <a:pPr algn="just" rtl="1">
              <a:lnSpc>
                <a:spcPct val="150000"/>
              </a:lnSpc>
            </a:pPr>
            <a:r>
              <a:rPr lang="fa-IR" b="1" dirty="0">
                <a:solidFill>
                  <a:srgbClr val="C00000"/>
                </a:solidFill>
                <a:latin typeface="Traditional Arabic" panose="02020603050405020304" pitchFamily="18" charset="-78"/>
                <a:cs typeface="B Titr" panose="00000700000000000000" pitchFamily="2" charset="-78"/>
              </a:rPr>
              <a:t>1. ظهور حقیقی شخصیت افراد: </a:t>
            </a:r>
            <a:r>
              <a:rPr lang="fa-IR" b="1" dirty="0">
                <a:solidFill>
                  <a:srgbClr val="0000CC"/>
                </a:solidFill>
                <a:latin typeface="Traditional Arabic" panose="02020603050405020304" pitchFamily="18" charset="-78"/>
                <a:cs typeface="B Titr" panose="00000700000000000000" pitchFamily="2" charset="-78"/>
              </a:rPr>
              <a:t>وَلَنَبْلُوَنَّکُمْ حَتَّى نَعْلَمَ الْمُجَاهِدِینَ مِنْکُمْ وَالصَّابِرِینَ وَنَبْلُوَ أَخْبَارَکُمْ </a:t>
            </a:r>
            <a:r>
              <a:rPr lang="fa-IR" b="1" dirty="0">
                <a:latin typeface="Traditional Arabic" panose="02020603050405020304" pitchFamily="18" charset="-78"/>
                <a:cs typeface="B Titr" panose="00000700000000000000" pitchFamily="2" charset="-78"/>
              </a:rPr>
              <a:t>(محمد:31)</a:t>
            </a:r>
          </a:p>
          <a:p>
            <a:pPr algn="just" rtl="1">
              <a:lnSpc>
                <a:spcPct val="150000"/>
              </a:lnSpc>
            </a:pPr>
            <a:r>
              <a:rPr lang="fa-IR" b="1" dirty="0">
                <a:solidFill>
                  <a:srgbClr val="C00000"/>
                </a:solidFill>
                <a:latin typeface="Traditional Arabic" panose="02020603050405020304" pitchFamily="18" charset="-78"/>
                <a:cs typeface="B Titr" panose="00000700000000000000" pitchFamily="2" charset="-78"/>
              </a:rPr>
              <a:t>2. معیار ثواب و پاداش:</a:t>
            </a:r>
            <a:r>
              <a:rPr lang="fa-IR" b="1" dirty="0">
                <a:latin typeface="Traditional Arabic" panose="02020603050405020304" pitchFamily="18" charset="-78"/>
                <a:cs typeface="B Titr" panose="00000700000000000000" pitchFamily="2" charset="-78"/>
              </a:rPr>
              <a:t> امیرمؤمنان (علیه‌السلام) می‌فرماید: «گرچه خداوند به روحیات بندگانش از خودشان آگاه‌تر است، ولی آ‌‌ن‌ها را امتحان </a:t>
            </a:r>
            <a:r>
              <a:rPr lang="fa-IR" b="1" dirty="0">
                <a:solidFill>
                  <a:srgbClr val="0000CC"/>
                </a:solidFill>
                <a:latin typeface="Traditional Arabic" panose="02020603050405020304" pitchFamily="18" charset="-78"/>
                <a:cs typeface="B Titr" panose="00000700000000000000" pitchFamily="2" charset="-78"/>
              </a:rPr>
              <a:t>می‌کند</a:t>
            </a:r>
            <a:r>
              <a:rPr lang="fa-IR" b="1" dirty="0">
                <a:latin typeface="Traditional Arabic" panose="02020603050405020304" pitchFamily="18" charset="-78"/>
                <a:cs typeface="B Titr" panose="00000700000000000000" pitchFamily="2" charset="-78"/>
              </a:rPr>
              <a:t> تا کارهای خوب و بد که معیار پاداش و کیفر است از آن‌ها ظاهر گردد.  </a:t>
            </a:r>
          </a:p>
          <a:p>
            <a:pPr algn="just" rtl="1">
              <a:lnSpc>
                <a:spcPct val="150000"/>
              </a:lnSpc>
            </a:pPr>
            <a:r>
              <a:rPr lang="fa-IR" b="1" dirty="0">
                <a:solidFill>
                  <a:srgbClr val="C00000"/>
                </a:solidFill>
                <a:latin typeface="Traditional Arabic" panose="02020603050405020304" pitchFamily="18" charset="-78"/>
                <a:cs typeface="B Titr" panose="00000700000000000000" pitchFamily="2" charset="-78"/>
              </a:rPr>
              <a:t>3. مشخص شدن عمل احسن: </a:t>
            </a:r>
            <a:r>
              <a:rPr lang="fa-IR" b="1" dirty="0">
                <a:solidFill>
                  <a:srgbClr val="0000CC"/>
                </a:solidFill>
                <a:latin typeface="Traditional Arabic" panose="02020603050405020304" pitchFamily="18" charset="-78"/>
                <a:cs typeface="B Titr" panose="00000700000000000000" pitchFamily="2" charset="-78"/>
              </a:rPr>
              <a:t>الَّذِی خَلَقَ الْمَوْتَ وَالْحَیَاةَ لِیَبْلُوَکُمْ أَیُّکُمْ أَحْسَنُ عَمَلاً وَهُوَ الْعَزِیزُ الْغَفُورُ </a:t>
            </a:r>
            <a:r>
              <a:rPr lang="fa-IR" b="1" dirty="0">
                <a:latin typeface="Traditional Arabic" panose="02020603050405020304" pitchFamily="18" charset="-78"/>
                <a:cs typeface="B Titr" panose="00000700000000000000" pitchFamily="2" charset="-78"/>
              </a:rPr>
              <a:t>(ملک:2)</a:t>
            </a:r>
          </a:p>
          <a:p>
            <a:pPr algn="just" rtl="1">
              <a:lnSpc>
                <a:spcPct val="150000"/>
              </a:lnSpc>
            </a:pPr>
            <a:r>
              <a:rPr lang="fa-IR" b="1" dirty="0">
                <a:solidFill>
                  <a:srgbClr val="C00000"/>
                </a:solidFill>
                <a:latin typeface="Traditional Arabic" panose="02020603050405020304" pitchFamily="18" charset="-78"/>
                <a:cs typeface="B Titr" panose="00000700000000000000" pitchFamily="2" charset="-78"/>
              </a:rPr>
              <a:t>4. برگشت به‌سوی حق: </a:t>
            </a:r>
            <a:r>
              <a:rPr lang="fa-IR" b="1" dirty="0">
                <a:solidFill>
                  <a:srgbClr val="0000CC"/>
                </a:solidFill>
                <a:latin typeface="Traditional Arabic" panose="02020603050405020304" pitchFamily="18" charset="-78"/>
                <a:cs typeface="B Titr" panose="00000700000000000000" pitchFamily="2" charset="-78"/>
              </a:rPr>
              <a:t>وَقَطَّعْنَاهُمْ فِی الأرْضِ أُمَمًا مِنْهُمُ الصَّالِحُونَ وَمِنْهُمْ دُونَ ذَلِکَ وَبَلَوْنَاهُمْ بِالْحَسَنَاتِ وَالسَّیِّئَاتِ لَعَلَّهُمْ یَرْجِعُون </a:t>
            </a:r>
            <a:r>
              <a:rPr lang="fa-IR" b="1" dirty="0">
                <a:latin typeface="Traditional Arabic" panose="02020603050405020304" pitchFamily="18" charset="-78"/>
                <a:cs typeface="B Titr" panose="00000700000000000000" pitchFamily="2" charset="-78"/>
              </a:rPr>
              <a:t>(اعراف:168)</a:t>
            </a:r>
          </a:p>
        </p:txBody>
      </p:sp>
      <p:sp>
        <p:nvSpPr>
          <p:cNvPr id="12" name="Rectangle 11"/>
          <p:cNvSpPr/>
          <p:nvPr/>
        </p:nvSpPr>
        <p:spPr>
          <a:xfrm>
            <a:off x="230350" y="4023480"/>
            <a:ext cx="9949221" cy="2550698"/>
          </a:xfrm>
          <a:prstGeom prst="rect">
            <a:avLst/>
          </a:prstGeom>
          <a:solidFill>
            <a:srgbClr val="E5FFE5"/>
          </a:solidFill>
          <a:ln w="44450">
            <a:solidFill>
              <a:srgbClr val="006600"/>
            </a:solidFill>
          </a:ln>
        </p:spPr>
        <p:txBody>
          <a:bodyPr wrap="square">
            <a:spAutoFit/>
          </a:bodyPr>
          <a:lstStyle/>
          <a:p>
            <a:pPr algn="just" rtl="1">
              <a:lnSpc>
                <a:spcPct val="150000"/>
              </a:lnSpc>
            </a:pPr>
            <a:r>
              <a:rPr lang="fa-IR" b="1" dirty="0">
                <a:solidFill>
                  <a:srgbClr val="C00000"/>
                </a:solidFill>
                <a:latin typeface="Traditional Arabic" panose="02020603050405020304" pitchFamily="18" charset="-78"/>
                <a:cs typeface="B Titr" panose="00000700000000000000" pitchFamily="2" charset="-78"/>
              </a:rPr>
              <a:t>1. صبر و تقوا: </a:t>
            </a:r>
            <a:r>
              <a:rPr lang="fa-IR" b="1" dirty="0">
                <a:solidFill>
                  <a:srgbClr val="0000CC"/>
                </a:solidFill>
                <a:latin typeface="Traditional Arabic" panose="02020603050405020304" pitchFamily="18" charset="-78"/>
                <a:cs typeface="B Titr" panose="00000700000000000000" pitchFamily="2" charset="-78"/>
              </a:rPr>
              <a:t>وَإِنْ تَصْبِرُوا وَتَتَّقُوا فَإِنَّ ذَلِکَ مِنْ عَزْمِ الأمُور </a:t>
            </a:r>
            <a:r>
              <a:rPr lang="fa-IR" b="1" dirty="0" smtClean="0">
                <a:latin typeface="Traditional Arabic" panose="02020603050405020304" pitchFamily="18" charset="-78"/>
                <a:cs typeface="B Titr" panose="00000700000000000000" pitchFamily="2" charset="-78"/>
              </a:rPr>
              <a:t>(</a:t>
            </a:r>
            <a:r>
              <a:rPr lang="fa-IR" b="1" dirty="0">
                <a:latin typeface="Traditional Arabic" panose="02020603050405020304" pitchFamily="18" charset="-78"/>
                <a:cs typeface="B Titr" panose="00000700000000000000" pitchFamily="2" charset="-78"/>
              </a:rPr>
              <a:t>آل عمران:186)</a:t>
            </a:r>
          </a:p>
          <a:p>
            <a:pPr algn="just" rtl="1">
              <a:lnSpc>
                <a:spcPct val="150000"/>
              </a:lnSpc>
            </a:pPr>
            <a:r>
              <a:rPr lang="fa-IR" b="1" dirty="0">
                <a:solidFill>
                  <a:srgbClr val="C00000"/>
                </a:solidFill>
                <a:latin typeface="Traditional Arabic" panose="02020603050405020304" pitchFamily="18" charset="-78"/>
                <a:cs typeface="B Titr" panose="00000700000000000000" pitchFamily="2" charset="-78"/>
              </a:rPr>
              <a:t>2. تسلیم (فرمان‌برداری): </a:t>
            </a:r>
            <a:r>
              <a:rPr lang="fa-IR" b="1" dirty="0">
                <a:latin typeface="Traditional Arabic" panose="02020603050405020304" pitchFamily="18" charset="-78"/>
                <a:cs typeface="B Titr" panose="00000700000000000000" pitchFamily="2" charset="-78"/>
              </a:rPr>
              <a:t>از داستان حضرت ابراهیم (علیه‌السلام) و اسماعیل (علیه‌السلام) این پیام به خوبی فهمیده می‌شود که عامل مهم موفقیت حضرت ابراهیم (علیه‌السلام) در امتحان الهی، تسلیم و فرمان‌برداری او از خداوند بوده است. خداوند می فرماید: «هنگامی که هر دو تسلیم و آماده شدند و ابراهیم جبین او را به خاک نهاد، او را ندا دادیم که ای ابراهیم! آن‌چه را در خواب مأموریت یافتی انجام دادی، ما این‌گونه نیکوکاران را اجر می‌دهیم. این مسلماً امتحان مهم و آشکار بود. </a:t>
            </a:r>
            <a:r>
              <a:rPr lang="fa-IR" b="1" dirty="0" smtClean="0">
                <a:latin typeface="Traditional Arabic" panose="02020603050405020304" pitchFamily="18" charset="-78"/>
                <a:cs typeface="B Titr" panose="00000700000000000000" pitchFamily="2" charset="-78"/>
              </a:rPr>
              <a:t>(صافات:106-103</a:t>
            </a:r>
            <a:r>
              <a:rPr lang="fa-IR" b="1" dirty="0">
                <a:latin typeface="Traditional Arabic" panose="02020603050405020304" pitchFamily="18" charset="-78"/>
                <a:cs typeface="B Titr" panose="00000700000000000000" pitchFamily="2" charset="-78"/>
              </a:rPr>
              <a:t>).</a:t>
            </a:r>
          </a:p>
        </p:txBody>
      </p:sp>
      <p:sp>
        <p:nvSpPr>
          <p:cNvPr id="13" name="Rectangle 12"/>
          <p:cNvSpPr/>
          <p:nvPr/>
        </p:nvSpPr>
        <p:spPr>
          <a:xfrm>
            <a:off x="10395936" y="4169937"/>
            <a:ext cx="1501251" cy="2160591"/>
          </a:xfrm>
          <a:prstGeom prst="rect">
            <a:avLst/>
          </a:prstGeom>
          <a:solidFill>
            <a:srgbClr val="E5FFE5"/>
          </a:solidFill>
          <a:ln w="44450">
            <a:solidFill>
              <a:srgbClr val="006600"/>
            </a:solidFill>
          </a:ln>
        </p:spPr>
        <p:txBody>
          <a:bodyPr wrap="square">
            <a:spAutoFit/>
          </a:bodyPr>
          <a:lstStyle/>
          <a:p>
            <a:pPr algn="ctr" rtl="1">
              <a:lnSpc>
                <a:spcPct val="140000"/>
              </a:lnSpc>
            </a:pPr>
            <a:r>
              <a:rPr lang="fa-IR" sz="2400" b="1" dirty="0">
                <a:solidFill>
                  <a:srgbClr val="660066"/>
                </a:solidFill>
                <a:latin typeface="Traditional Arabic" panose="02020603050405020304" pitchFamily="18" charset="-78"/>
                <a:cs typeface="B Titr" panose="00000700000000000000" pitchFamily="2" charset="-78"/>
              </a:rPr>
              <a:t>عوامل پیروزی در آزمایش الهی</a:t>
            </a:r>
          </a:p>
        </p:txBody>
      </p:sp>
    </p:spTree>
    <p:extLst>
      <p:ext uri="{BB962C8B-B14F-4D97-AF65-F5344CB8AC3E}">
        <p14:creationId xmlns:p14="http://schemas.microsoft.com/office/powerpoint/2010/main" val="134137258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1000"/>
                                        <p:tgtEl>
                                          <p:spTgt spid="30"/>
                                        </p:tgtEl>
                                      </p:cBhvr>
                                    </p:animEffect>
                                    <p:anim calcmode="lin" valueType="num">
                                      <p:cBhvr>
                                        <p:cTn id="20" dur="1000" fill="hold"/>
                                        <p:tgtEl>
                                          <p:spTgt spid="30"/>
                                        </p:tgtEl>
                                        <p:attrNameLst>
                                          <p:attrName>ppt_x</p:attrName>
                                        </p:attrNameLst>
                                      </p:cBhvr>
                                      <p:tavLst>
                                        <p:tav tm="0">
                                          <p:val>
                                            <p:strVal val="#ppt_x"/>
                                          </p:val>
                                        </p:tav>
                                        <p:tav tm="100000">
                                          <p:val>
                                            <p:strVal val="#ppt_x"/>
                                          </p:val>
                                        </p:tav>
                                      </p:tavLst>
                                    </p:anim>
                                    <p:anim calcmode="lin" valueType="num">
                                      <p:cBhvr>
                                        <p:cTn id="21"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1000"/>
                                        <p:tgtEl>
                                          <p:spTgt spid="9"/>
                                        </p:tgtEl>
                                      </p:cBhvr>
                                    </p:animEffect>
                                    <p:anim calcmode="lin" valueType="num">
                                      <p:cBhvr>
                                        <p:cTn id="27" dur="1000" fill="hold"/>
                                        <p:tgtEl>
                                          <p:spTgt spid="9"/>
                                        </p:tgtEl>
                                        <p:attrNameLst>
                                          <p:attrName>ppt_x</p:attrName>
                                        </p:attrNameLst>
                                      </p:cBhvr>
                                      <p:tavLst>
                                        <p:tav tm="0">
                                          <p:val>
                                            <p:strVal val="#ppt_x"/>
                                          </p:val>
                                        </p:tav>
                                        <p:tav tm="100000">
                                          <p:val>
                                            <p:strVal val="#ppt_x"/>
                                          </p:val>
                                        </p:tav>
                                      </p:tavLst>
                                    </p:anim>
                                    <p:anim calcmode="lin" valueType="num">
                                      <p:cBhvr>
                                        <p:cTn id="28"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1000"/>
                                        <p:tgtEl>
                                          <p:spTgt spid="11"/>
                                        </p:tgtEl>
                                      </p:cBhvr>
                                    </p:animEffect>
                                    <p:anim calcmode="lin" valueType="num">
                                      <p:cBhvr>
                                        <p:cTn id="34" dur="1000" fill="hold"/>
                                        <p:tgtEl>
                                          <p:spTgt spid="11"/>
                                        </p:tgtEl>
                                        <p:attrNameLst>
                                          <p:attrName>ppt_x</p:attrName>
                                        </p:attrNameLst>
                                      </p:cBhvr>
                                      <p:tavLst>
                                        <p:tav tm="0">
                                          <p:val>
                                            <p:strVal val="#ppt_x"/>
                                          </p:val>
                                        </p:tav>
                                        <p:tav tm="100000">
                                          <p:val>
                                            <p:strVal val="#ppt_x"/>
                                          </p:val>
                                        </p:tav>
                                      </p:tavLst>
                                    </p:anim>
                                    <p:anim calcmode="lin" valueType="num">
                                      <p:cBhvr>
                                        <p:cTn id="3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fade">
                                      <p:cBhvr>
                                        <p:cTn id="40" dur="1000"/>
                                        <p:tgtEl>
                                          <p:spTgt spid="13"/>
                                        </p:tgtEl>
                                      </p:cBhvr>
                                    </p:animEffect>
                                    <p:anim calcmode="lin" valueType="num">
                                      <p:cBhvr>
                                        <p:cTn id="41" dur="1000" fill="hold"/>
                                        <p:tgtEl>
                                          <p:spTgt spid="13"/>
                                        </p:tgtEl>
                                        <p:attrNameLst>
                                          <p:attrName>ppt_x</p:attrName>
                                        </p:attrNameLst>
                                      </p:cBhvr>
                                      <p:tavLst>
                                        <p:tav tm="0">
                                          <p:val>
                                            <p:strVal val="#ppt_x"/>
                                          </p:val>
                                        </p:tav>
                                        <p:tav tm="100000">
                                          <p:val>
                                            <p:strVal val="#ppt_x"/>
                                          </p:val>
                                        </p:tav>
                                      </p:tavLst>
                                    </p:anim>
                                    <p:anim calcmode="lin" valueType="num">
                                      <p:cBhvr>
                                        <p:cTn id="42"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1000"/>
                                        <p:tgtEl>
                                          <p:spTgt spid="12"/>
                                        </p:tgtEl>
                                      </p:cBhvr>
                                    </p:animEffect>
                                    <p:anim calcmode="lin" valueType="num">
                                      <p:cBhvr>
                                        <p:cTn id="48" dur="1000" fill="hold"/>
                                        <p:tgtEl>
                                          <p:spTgt spid="12"/>
                                        </p:tgtEl>
                                        <p:attrNameLst>
                                          <p:attrName>ppt_x</p:attrName>
                                        </p:attrNameLst>
                                      </p:cBhvr>
                                      <p:tavLst>
                                        <p:tav tm="0">
                                          <p:val>
                                            <p:strVal val="#ppt_x"/>
                                          </p:val>
                                        </p:tav>
                                        <p:tav tm="100000">
                                          <p:val>
                                            <p:strVal val="#ppt_x"/>
                                          </p:val>
                                        </p:tav>
                                      </p:tavLst>
                                    </p:anim>
                                    <p:anim calcmode="lin" valueType="num">
                                      <p:cBhvr>
                                        <p:cTn id="4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10" grpId="0" animBg="1"/>
      <p:bldP spid="7" grpId="0" animBg="1"/>
      <p:bldP spid="9" grpId="0" animBg="1"/>
      <p:bldP spid="11" grpId="0" animBg="1"/>
      <p:bldP spid="12" grpId="0" animBg="1"/>
      <p:bldP spid="13"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ound Same Side Corner Rectangle 29"/>
          <p:cNvSpPr/>
          <p:nvPr/>
        </p:nvSpPr>
        <p:spPr>
          <a:xfrm>
            <a:off x="259307" y="1064528"/>
            <a:ext cx="11682484" cy="5699536"/>
          </a:xfrm>
          <a:prstGeom prst="round2SameRect">
            <a:avLst>
              <a:gd name="adj1" fmla="val 0"/>
              <a:gd name="adj2" fmla="val 4039"/>
            </a:avLst>
          </a:prstGeom>
          <a:solidFill>
            <a:srgbClr val="36B907"/>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b="1" dirty="0"/>
          </a:p>
        </p:txBody>
      </p:sp>
      <p:sp>
        <p:nvSpPr>
          <p:cNvPr id="10" name="Round Same Side Corner Rectangle 9"/>
          <p:cNvSpPr/>
          <p:nvPr/>
        </p:nvSpPr>
        <p:spPr>
          <a:xfrm rot="10800000">
            <a:off x="259307" y="84914"/>
            <a:ext cx="11682484" cy="897724"/>
          </a:xfrm>
          <a:prstGeom prst="round2SameRect">
            <a:avLst>
              <a:gd name="adj1" fmla="val 0"/>
              <a:gd name="adj2" fmla="val 41080"/>
            </a:avLst>
          </a:prstGeom>
          <a:solidFill>
            <a:schemeClr val="accent2">
              <a:lumMod val="40000"/>
              <a:lumOff val="60000"/>
            </a:schemeClr>
          </a:solidFill>
          <a:ln w="3175">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dirty="0"/>
          </a:p>
        </p:txBody>
      </p:sp>
      <p:sp>
        <p:nvSpPr>
          <p:cNvPr id="7" name="Rounded Rectangle 6"/>
          <p:cNvSpPr/>
          <p:nvPr/>
        </p:nvSpPr>
        <p:spPr>
          <a:xfrm>
            <a:off x="3323063" y="205479"/>
            <a:ext cx="5843240" cy="68313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20000"/>
              </a:lnSpc>
            </a:pPr>
            <a:r>
              <a:rPr lang="fa-IR" sz="2800" b="1" dirty="0" smtClean="0">
                <a:solidFill>
                  <a:schemeClr val="tx1"/>
                </a:solidFill>
                <a:cs typeface="B Titr" pitchFamily="2" charset="-78"/>
              </a:rPr>
              <a:t>ویژگی‌های مؤمن: </a:t>
            </a:r>
            <a:r>
              <a:rPr lang="fa-IR" sz="2800" b="1" dirty="0" smtClean="0">
                <a:solidFill>
                  <a:srgbClr val="0000CC"/>
                </a:solidFill>
                <a:cs typeface="B Titr" pitchFamily="2" charset="-78"/>
              </a:rPr>
              <a:t>20ـ </a:t>
            </a:r>
            <a:r>
              <a:rPr lang="fa-IR" sz="2800" b="1" dirty="0">
                <a:solidFill>
                  <a:srgbClr val="0000CC"/>
                </a:solidFill>
                <a:cs typeface="B Titr" pitchFamily="2" charset="-78"/>
              </a:rPr>
              <a:t>آخرت‌گرایی</a:t>
            </a:r>
            <a:endParaRPr lang="fa-IR" sz="2400" b="1" dirty="0" smtClean="0">
              <a:solidFill>
                <a:srgbClr val="663300"/>
              </a:solidFill>
              <a:cs typeface="B Titr" pitchFamily="2" charset="-78"/>
            </a:endParaRPr>
          </a:p>
        </p:txBody>
      </p:sp>
      <p:sp>
        <p:nvSpPr>
          <p:cNvPr id="11" name="Rectangle 10"/>
          <p:cNvSpPr/>
          <p:nvPr/>
        </p:nvSpPr>
        <p:spPr>
          <a:xfrm>
            <a:off x="459758" y="1280458"/>
            <a:ext cx="11370009" cy="2252924"/>
          </a:xfrm>
          <a:prstGeom prst="rect">
            <a:avLst/>
          </a:prstGeom>
          <a:solidFill>
            <a:srgbClr val="E5FFE5"/>
          </a:solidFill>
          <a:ln w="44450">
            <a:solidFill>
              <a:srgbClr val="006600"/>
            </a:solidFill>
          </a:ln>
        </p:spPr>
        <p:txBody>
          <a:bodyPr wrap="square">
            <a:spAutoFit/>
          </a:bodyPr>
          <a:lstStyle/>
          <a:p>
            <a:pPr algn="just" rtl="1">
              <a:lnSpc>
                <a:spcPct val="130000"/>
              </a:lnSpc>
            </a:pPr>
            <a:r>
              <a:rPr lang="fa-IR" sz="2000" b="1" spc="-20" dirty="0">
                <a:latin typeface="Traditional Arabic" panose="02020603050405020304" pitchFamily="18" charset="-78"/>
                <a:cs typeface="B Titr" panose="00000700000000000000" pitchFamily="2" charset="-78"/>
              </a:rPr>
              <a:t>دنیا گرایی، اصالت بخشیدن به دنیا و لذّات زودگذر آن و نادیده انگاشتن حیات اخروی و نعمت‌های جاودانه آن است و آخرت‌گرایی اصالت بخشیدن به جهان آخرت و نگاه ابزاری به دنیا. قرآن کریم این دو گروه را در برابرهم قرار می‌دهد و سرانجام هر یک را بیان می دارد:</a:t>
            </a:r>
          </a:p>
          <a:p>
            <a:pPr algn="just" rtl="1">
              <a:lnSpc>
                <a:spcPct val="130000"/>
              </a:lnSpc>
            </a:pPr>
            <a:r>
              <a:rPr lang="fa-IR" sz="2000" b="1" dirty="0">
                <a:latin typeface="Traditional Arabic" panose="02020603050405020304" pitchFamily="18" charset="-78"/>
                <a:cs typeface="B Titr" panose="00000700000000000000" pitchFamily="2" charset="-78"/>
              </a:rPr>
              <a:t> </a:t>
            </a:r>
            <a:r>
              <a:rPr lang="fa-IR" sz="2400" b="1" dirty="0">
                <a:solidFill>
                  <a:srgbClr val="0000CC"/>
                </a:solidFill>
                <a:latin typeface="Traditional Arabic" panose="02020603050405020304" pitchFamily="18" charset="-78"/>
                <a:cs typeface="B Titr" panose="00000700000000000000" pitchFamily="2" charset="-78"/>
              </a:rPr>
              <a:t>مَنْ كانَ يُريدُ الْعاجِلَةَ عَجَّلْنا لَهُ فيها ما نَشاءُ لِمَنْ نُريدُ ثُمَّ جَعَلْنا لَهُ جَهَنَّمَ يَصْلاها مَذْمُوماً مَدْحُوراً * وَ مَنْ أَرادَ الْآخِرَةَ وَ سَعى‏ لَها سَعْيَها وَ هُوَ مُؤْمِنٌ فَأُولئِكَ كانَ سَعْيُهُمْ مَشْكُوراً</a:t>
            </a:r>
            <a:r>
              <a:rPr lang="fa-IR" sz="2400" b="1" dirty="0">
                <a:latin typeface="Traditional Arabic" panose="02020603050405020304" pitchFamily="18" charset="-78"/>
                <a:cs typeface="B Titr" panose="00000700000000000000" pitchFamily="2" charset="-78"/>
              </a:rPr>
              <a:t> </a:t>
            </a:r>
            <a:r>
              <a:rPr lang="fa-IR" b="1" dirty="0">
                <a:latin typeface="Traditional Arabic" panose="02020603050405020304" pitchFamily="18" charset="-78"/>
                <a:cs typeface="B Titr" panose="00000700000000000000" pitchFamily="2" charset="-78"/>
              </a:rPr>
              <a:t>(</a:t>
            </a:r>
            <a:r>
              <a:rPr lang="fa-IR" b="1" dirty="0" smtClean="0">
                <a:latin typeface="Traditional Arabic" panose="02020603050405020304" pitchFamily="18" charset="-78"/>
                <a:cs typeface="B Titr" panose="00000700000000000000" pitchFamily="2" charset="-78"/>
              </a:rPr>
              <a:t>اسراء:18و19)</a:t>
            </a:r>
            <a:endParaRPr lang="fa-IR" b="1" dirty="0">
              <a:latin typeface="Traditional Arabic" panose="02020603050405020304" pitchFamily="18" charset="-78"/>
              <a:cs typeface="B Titr" panose="00000700000000000000" pitchFamily="2" charset="-78"/>
            </a:endParaRPr>
          </a:p>
        </p:txBody>
      </p:sp>
      <p:sp>
        <p:nvSpPr>
          <p:cNvPr id="9" name="Rectangle 8"/>
          <p:cNvSpPr/>
          <p:nvPr/>
        </p:nvSpPr>
        <p:spPr>
          <a:xfrm>
            <a:off x="459758" y="3714842"/>
            <a:ext cx="11370009" cy="1431161"/>
          </a:xfrm>
          <a:prstGeom prst="rect">
            <a:avLst/>
          </a:prstGeom>
          <a:solidFill>
            <a:srgbClr val="E5FFE5"/>
          </a:solidFill>
          <a:ln w="44450">
            <a:solidFill>
              <a:srgbClr val="006600"/>
            </a:solidFill>
          </a:ln>
        </p:spPr>
        <p:txBody>
          <a:bodyPr wrap="square">
            <a:spAutoFit/>
          </a:bodyPr>
          <a:lstStyle/>
          <a:p>
            <a:pPr algn="just" rtl="1">
              <a:lnSpc>
                <a:spcPct val="150000"/>
              </a:lnSpc>
            </a:pPr>
            <a:r>
              <a:rPr lang="fa-IR" b="1" spc="-20" dirty="0">
                <a:latin typeface="Traditional Arabic" panose="02020603050405020304" pitchFamily="18" charset="-78"/>
                <a:cs typeface="B Titr" panose="00000700000000000000" pitchFamily="2" charset="-78"/>
              </a:rPr>
              <a:t>در روایات از این دو گروه، گاه به «</a:t>
            </a:r>
            <a:r>
              <a:rPr lang="fa-IR" b="1" spc="-20" dirty="0">
                <a:solidFill>
                  <a:srgbClr val="FF0000"/>
                </a:solidFill>
                <a:latin typeface="Traditional Arabic" panose="02020603050405020304" pitchFamily="18" charset="-78"/>
                <a:cs typeface="B Titr" panose="00000700000000000000" pitchFamily="2" charset="-78"/>
              </a:rPr>
              <a:t>اهل دنیا</a:t>
            </a:r>
            <a:r>
              <a:rPr lang="fa-IR" b="1" spc="-20" dirty="0">
                <a:latin typeface="Traditional Arabic" panose="02020603050405020304" pitchFamily="18" charset="-78"/>
                <a:cs typeface="B Titr" panose="00000700000000000000" pitchFamily="2" charset="-78"/>
              </a:rPr>
              <a:t>» و« </a:t>
            </a:r>
            <a:r>
              <a:rPr lang="fa-IR" b="1" spc="-20" dirty="0">
                <a:solidFill>
                  <a:srgbClr val="0000CC"/>
                </a:solidFill>
                <a:latin typeface="Traditional Arabic" panose="02020603050405020304" pitchFamily="18" charset="-78"/>
                <a:cs typeface="B Titr" panose="00000700000000000000" pitchFamily="2" charset="-78"/>
              </a:rPr>
              <a:t>اهل آخرت</a:t>
            </a:r>
            <a:r>
              <a:rPr lang="fa-IR" b="1" spc="-20" dirty="0">
                <a:latin typeface="Traditional Arabic" panose="02020603050405020304" pitchFamily="18" charset="-78"/>
                <a:cs typeface="B Titr" panose="00000700000000000000" pitchFamily="2" charset="-78"/>
              </a:rPr>
              <a:t>»  و گاهی نیز به « </a:t>
            </a:r>
            <a:r>
              <a:rPr lang="fa-IR" b="1" spc="-20" dirty="0">
                <a:solidFill>
                  <a:srgbClr val="FF0000"/>
                </a:solidFill>
                <a:latin typeface="Traditional Arabic" panose="02020603050405020304" pitchFamily="18" charset="-78"/>
                <a:cs typeface="B Titr" panose="00000700000000000000" pitchFamily="2" charset="-78"/>
              </a:rPr>
              <a:t>فرزندان دنیا</a:t>
            </a:r>
            <a:r>
              <a:rPr lang="fa-IR" b="1" spc="-20" dirty="0">
                <a:latin typeface="Traditional Arabic" panose="02020603050405020304" pitchFamily="18" charset="-78"/>
                <a:cs typeface="B Titr" panose="00000700000000000000" pitchFamily="2" charset="-78"/>
              </a:rPr>
              <a:t>» و </a:t>
            </a:r>
            <a:r>
              <a:rPr lang="fa-IR" b="1" spc="-20" dirty="0" smtClean="0">
                <a:latin typeface="Traditional Arabic" panose="02020603050405020304" pitchFamily="18" charset="-78"/>
                <a:cs typeface="B Titr" panose="00000700000000000000" pitchFamily="2" charset="-78"/>
              </a:rPr>
              <a:t>«</a:t>
            </a:r>
            <a:r>
              <a:rPr lang="fa-IR" b="1" spc="-20" dirty="0" smtClean="0">
                <a:solidFill>
                  <a:srgbClr val="0000CC"/>
                </a:solidFill>
                <a:latin typeface="Traditional Arabic" panose="02020603050405020304" pitchFamily="18" charset="-78"/>
                <a:cs typeface="B Titr" panose="00000700000000000000" pitchFamily="2" charset="-78"/>
              </a:rPr>
              <a:t>فرزندان </a:t>
            </a:r>
            <a:r>
              <a:rPr lang="fa-IR" b="1" spc="-20" dirty="0">
                <a:solidFill>
                  <a:srgbClr val="0000CC"/>
                </a:solidFill>
                <a:latin typeface="Traditional Arabic" panose="02020603050405020304" pitchFamily="18" charset="-78"/>
                <a:cs typeface="B Titr" panose="00000700000000000000" pitchFamily="2" charset="-78"/>
              </a:rPr>
              <a:t>آخرت</a:t>
            </a:r>
            <a:r>
              <a:rPr lang="fa-IR" b="1" spc="-20" dirty="0">
                <a:latin typeface="Traditional Arabic" panose="02020603050405020304" pitchFamily="18" charset="-78"/>
                <a:cs typeface="B Titr" panose="00000700000000000000" pitchFamily="2" charset="-78"/>
              </a:rPr>
              <a:t>» تعبیر می‌شود. </a:t>
            </a:r>
          </a:p>
          <a:p>
            <a:pPr algn="just" rtl="1">
              <a:lnSpc>
                <a:spcPct val="150000"/>
              </a:lnSpc>
            </a:pPr>
            <a:r>
              <a:rPr lang="fa-IR" b="1" spc="-20" dirty="0">
                <a:latin typeface="Traditional Arabic" panose="02020603050405020304" pitchFamily="18" charset="-78"/>
                <a:cs typeface="B Titr" panose="00000700000000000000" pitchFamily="2" charset="-78"/>
              </a:rPr>
              <a:t>رسول گرامی اسلام (</a:t>
            </a:r>
            <a:r>
              <a:rPr lang="fa-IR" b="1" spc="-20" dirty="0" smtClean="0">
                <a:latin typeface="Traditional Arabic" panose="02020603050405020304" pitchFamily="18" charset="-78"/>
                <a:cs typeface="B Titr" panose="00000700000000000000" pitchFamily="2" charset="-78"/>
              </a:rPr>
              <a:t>صلی  الله علیه و آله و سلم) </a:t>
            </a:r>
            <a:r>
              <a:rPr lang="fa-IR" b="1" spc="-20" dirty="0">
                <a:latin typeface="Traditional Arabic" panose="02020603050405020304" pitchFamily="18" charset="-78"/>
                <a:cs typeface="B Titr" panose="00000700000000000000" pitchFamily="2" charset="-78"/>
              </a:rPr>
              <a:t>می‌فرماید: </a:t>
            </a:r>
            <a:r>
              <a:rPr lang="fa-IR" sz="2000" b="1" spc="-20" dirty="0" smtClean="0">
                <a:latin typeface="Traditional Arabic" panose="02020603050405020304" pitchFamily="18" charset="-78"/>
                <a:cs typeface="B Titr" panose="00000700000000000000" pitchFamily="2" charset="-78"/>
              </a:rPr>
              <a:t>« </a:t>
            </a:r>
            <a:r>
              <a:rPr lang="fa-IR" sz="2000" b="1" spc="-20" dirty="0">
                <a:solidFill>
                  <a:srgbClr val="000099"/>
                </a:solidFill>
                <a:latin typeface="Traditional Arabic" panose="02020603050405020304" pitchFamily="18" charset="-78"/>
                <a:cs typeface="B Titr" panose="00000700000000000000" pitchFamily="2" charset="-78"/>
              </a:rPr>
              <a:t>به درستی که برای دنیا فرزندانی است و برای آخرت فرزندانی، پس از فرزندان آخرت باشید نه از فرزندان دنیا</a:t>
            </a:r>
            <a:r>
              <a:rPr lang="fa-IR" sz="2000" b="1" spc="-20" dirty="0">
                <a:latin typeface="Traditional Arabic" panose="02020603050405020304" pitchFamily="18" charset="-78"/>
                <a:cs typeface="B Titr" panose="00000700000000000000" pitchFamily="2" charset="-78"/>
              </a:rPr>
              <a:t>.»</a:t>
            </a:r>
          </a:p>
        </p:txBody>
      </p:sp>
      <p:sp>
        <p:nvSpPr>
          <p:cNvPr id="13" name="Rectangle 12"/>
          <p:cNvSpPr/>
          <p:nvPr/>
        </p:nvSpPr>
        <p:spPr>
          <a:xfrm>
            <a:off x="459758" y="5305941"/>
            <a:ext cx="11456160" cy="1338828"/>
          </a:xfrm>
          <a:prstGeom prst="rect">
            <a:avLst/>
          </a:prstGeom>
          <a:solidFill>
            <a:srgbClr val="E5FFE5"/>
          </a:solidFill>
          <a:ln w="44450">
            <a:solidFill>
              <a:srgbClr val="006600"/>
            </a:solidFill>
          </a:ln>
        </p:spPr>
        <p:txBody>
          <a:bodyPr wrap="square">
            <a:spAutoFit/>
          </a:bodyPr>
          <a:lstStyle/>
          <a:p>
            <a:pPr algn="just" rtl="1">
              <a:lnSpc>
                <a:spcPct val="150000"/>
              </a:lnSpc>
            </a:pPr>
            <a:r>
              <a:rPr lang="fa-IR" b="1" spc="-20" dirty="0" smtClean="0">
                <a:latin typeface="Traditional Arabic" panose="02020603050405020304" pitchFamily="18" charset="-78"/>
                <a:cs typeface="B Titr" panose="00000700000000000000" pitchFamily="2" charset="-78"/>
              </a:rPr>
              <a:t>امیرالمؤمنین (علیه السلام) </a:t>
            </a:r>
            <a:r>
              <a:rPr lang="fa-IR" b="1" spc="-20" dirty="0">
                <a:latin typeface="Traditional Arabic" panose="02020603050405020304" pitchFamily="18" charset="-78"/>
                <a:cs typeface="B Titr" panose="00000700000000000000" pitchFamily="2" charset="-78"/>
              </a:rPr>
              <a:t>در وصف مؤمنانی که دل مشغولی اصلی آنان ساخت حیات جاودانه اُخروی است فرموده‌اند:</a:t>
            </a:r>
          </a:p>
          <a:p>
            <a:pPr algn="just" rtl="1">
              <a:lnSpc>
                <a:spcPct val="150000"/>
              </a:lnSpc>
            </a:pPr>
            <a:r>
              <a:rPr lang="fa-IR" b="1" spc="-20" dirty="0" smtClean="0">
                <a:solidFill>
                  <a:srgbClr val="0000CC"/>
                </a:solidFill>
                <a:latin typeface="Traditional Arabic" panose="02020603050405020304" pitchFamily="18" charset="-78"/>
                <a:cs typeface="B Titr" panose="00000700000000000000" pitchFamily="2" charset="-78"/>
              </a:rPr>
              <a:t>«خدا </a:t>
            </a:r>
            <a:r>
              <a:rPr lang="fa-IR" b="1" spc="-20" dirty="0">
                <a:solidFill>
                  <a:srgbClr val="0000CC"/>
                </a:solidFill>
                <a:latin typeface="Traditional Arabic" panose="02020603050405020304" pitchFamily="18" charset="-78"/>
                <a:cs typeface="B Titr" panose="00000700000000000000" pitchFamily="2" charset="-78"/>
              </a:rPr>
              <a:t>رحمت كند آن بنده‏اى را كه ... ديده به روز معاد خود دوخته و هر آنى انتظار مرگ خود را دارد، هميشه در فكر و انديشه به سر مى‏برد، بى‏خوابى شبش را طولانى و دراز، و از ماندن در دنيا خسته و روگردان است، كوشا براى سفر آخرت و مراقب آنجا است</a:t>
            </a:r>
            <a:r>
              <a:rPr lang="fa-IR" b="1" spc="-20" dirty="0" smtClean="0">
                <a:solidFill>
                  <a:srgbClr val="0000CC"/>
                </a:solidFill>
                <a:latin typeface="Traditional Arabic" panose="02020603050405020304" pitchFamily="18" charset="-78"/>
                <a:cs typeface="B Titr" panose="00000700000000000000" pitchFamily="2" charset="-78"/>
              </a:rPr>
              <a:t>.»</a:t>
            </a:r>
            <a:endParaRPr lang="fa-IR" b="1" spc="-20" dirty="0">
              <a:solidFill>
                <a:srgbClr val="0000CC"/>
              </a:solidFill>
              <a:latin typeface="Traditional Arabic" panose="02020603050405020304" pitchFamily="18" charset="-78"/>
              <a:cs typeface="B Titr" panose="00000700000000000000" pitchFamily="2" charset="-78"/>
            </a:endParaRPr>
          </a:p>
        </p:txBody>
      </p:sp>
    </p:spTree>
    <p:extLst>
      <p:ext uri="{BB962C8B-B14F-4D97-AF65-F5344CB8AC3E}">
        <p14:creationId xmlns:p14="http://schemas.microsoft.com/office/powerpoint/2010/main" val="8545375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1000"/>
                                        <p:tgtEl>
                                          <p:spTgt spid="30"/>
                                        </p:tgtEl>
                                      </p:cBhvr>
                                    </p:animEffect>
                                    <p:anim calcmode="lin" valueType="num">
                                      <p:cBhvr>
                                        <p:cTn id="20" dur="1000" fill="hold"/>
                                        <p:tgtEl>
                                          <p:spTgt spid="30"/>
                                        </p:tgtEl>
                                        <p:attrNameLst>
                                          <p:attrName>ppt_x</p:attrName>
                                        </p:attrNameLst>
                                      </p:cBhvr>
                                      <p:tavLst>
                                        <p:tav tm="0">
                                          <p:val>
                                            <p:strVal val="#ppt_x"/>
                                          </p:val>
                                        </p:tav>
                                        <p:tav tm="100000">
                                          <p:val>
                                            <p:strVal val="#ppt_x"/>
                                          </p:val>
                                        </p:tav>
                                      </p:tavLst>
                                    </p:anim>
                                    <p:anim calcmode="lin" valueType="num">
                                      <p:cBhvr>
                                        <p:cTn id="21"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1000"/>
                                        <p:tgtEl>
                                          <p:spTgt spid="11"/>
                                        </p:tgtEl>
                                      </p:cBhvr>
                                    </p:animEffect>
                                    <p:anim calcmode="lin" valueType="num">
                                      <p:cBhvr>
                                        <p:cTn id="27" dur="1000" fill="hold"/>
                                        <p:tgtEl>
                                          <p:spTgt spid="11"/>
                                        </p:tgtEl>
                                        <p:attrNameLst>
                                          <p:attrName>ppt_x</p:attrName>
                                        </p:attrNameLst>
                                      </p:cBhvr>
                                      <p:tavLst>
                                        <p:tav tm="0">
                                          <p:val>
                                            <p:strVal val="#ppt_x"/>
                                          </p:val>
                                        </p:tav>
                                        <p:tav tm="100000">
                                          <p:val>
                                            <p:strVal val="#ppt_x"/>
                                          </p:val>
                                        </p:tav>
                                      </p:tavLst>
                                    </p:anim>
                                    <p:anim calcmode="lin" valueType="num">
                                      <p:cBhvr>
                                        <p:cTn id="2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1000"/>
                                        <p:tgtEl>
                                          <p:spTgt spid="9"/>
                                        </p:tgtEl>
                                      </p:cBhvr>
                                    </p:animEffect>
                                    <p:anim calcmode="lin" valueType="num">
                                      <p:cBhvr>
                                        <p:cTn id="34" dur="1000" fill="hold"/>
                                        <p:tgtEl>
                                          <p:spTgt spid="9"/>
                                        </p:tgtEl>
                                        <p:attrNameLst>
                                          <p:attrName>ppt_x</p:attrName>
                                        </p:attrNameLst>
                                      </p:cBhvr>
                                      <p:tavLst>
                                        <p:tav tm="0">
                                          <p:val>
                                            <p:strVal val="#ppt_x"/>
                                          </p:val>
                                        </p:tav>
                                        <p:tav tm="100000">
                                          <p:val>
                                            <p:strVal val="#ppt_x"/>
                                          </p:val>
                                        </p:tav>
                                      </p:tavLst>
                                    </p:anim>
                                    <p:anim calcmode="lin" valueType="num">
                                      <p:cBhvr>
                                        <p:cTn id="3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fade">
                                      <p:cBhvr>
                                        <p:cTn id="40" dur="1000"/>
                                        <p:tgtEl>
                                          <p:spTgt spid="13"/>
                                        </p:tgtEl>
                                      </p:cBhvr>
                                    </p:animEffect>
                                    <p:anim calcmode="lin" valueType="num">
                                      <p:cBhvr>
                                        <p:cTn id="41" dur="1000" fill="hold"/>
                                        <p:tgtEl>
                                          <p:spTgt spid="13"/>
                                        </p:tgtEl>
                                        <p:attrNameLst>
                                          <p:attrName>ppt_x</p:attrName>
                                        </p:attrNameLst>
                                      </p:cBhvr>
                                      <p:tavLst>
                                        <p:tav tm="0">
                                          <p:val>
                                            <p:strVal val="#ppt_x"/>
                                          </p:val>
                                        </p:tav>
                                        <p:tav tm="100000">
                                          <p:val>
                                            <p:strVal val="#ppt_x"/>
                                          </p:val>
                                        </p:tav>
                                      </p:tavLst>
                                    </p:anim>
                                    <p:anim calcmode="lin" valueType="num">
                                      <p:cBhvr>
                                        <p:cTn id="42"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10" grpId="0" animBg="1"/>
      <p:bldP spid="7" grpId="0" animBg="1"/>
      <p:bldP spid="11" grpId="0" animBg="1"/>
      <p:bldP spid="9" grpId="0" animBg="1"/>
      <p:bldP spid="13"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ound Same Side Corner Rectangle 29"/>
          <p:cNvSpPr/>
          <p:nvPr/>
        </p:nvSpPr>
        <p:spPr>
          <a:xfrm>
            <a:off x="259307" y="1064528"/>
            <a:ext cx="11682484" cy="5699536"/>
          </a:xfrm>
          <a:prstGeom prst="round2SameRect">
            <a:avLst>
              <a:gd name="adj1" fmla="val 0"/>
              <a:gd name="adj2" fmla="val 4039"/>
            </a:avLst>
          </a:prstGeom>
          <a:solidFill>
            <a:srgbClr val="36B907"/>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b="1" dirty="0"/>
          </a:p>
        </p:txBody>
      </p:sp>
      <p:sp>
        <p:nvSpPr>
          <p:cNvPr id="10" name="Round Same Side Corner Rectangle 9"/>
          <p:cNvSpPr/>
          <p:nvPr/>
        </p:nvSpPr>
        <p:spPr>
          <a:xfrm rot="10800000">
            <a:off x="259307" y="84914"/>
            <a:ext cx="11682484" cy="897724"/>
          </a:xfrm>
          <a:prstGeom prst="round2SameRect">
            <a:avLst>
              <a:gd name="adj1" fmla="val 0"/>
              <a:gd name="adj2" fmla="val 41080"/>
            </a:avLst>
          </a:prstGeom>
          <a:solidFill>
            <a:schemeClr val="accent2">
              <a:lumMod val="40000"/>
              <a:lumOff val="60000"/>
            </a:schemeClr>
          </a:solidFill>
          <a:ln w="3175">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dirty="0"/>
          </a:p>
        </p:txBody>
      </p:sp>
      <p:sp>
        <p:nvSpPr>
          <p:cNvPr id="7" name="Rounded Rectangle 6"/>
          <p:cNvSpPr/>
          <p:nvPr/>
        </p:nvSpPr>
        <p:spPr>
          <a:xfrm>
            <a:off x="3590693" y="205479"/>
            <a:ext cx="5709424" cy="68313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20000"/>
              </a:lnSpc>
            </a:pPr>
            <a:r>
              <a:rPr lang="fa-IR" sz="2800" b="1" dirty="0" smtClean="0">
                <a:solidFill>
                  <a:schemeClr val="tx1"/>
                </a:solidFill>
                <a:cs typeface="B Titr" pitchFamily="2" charset="-78"/>
              </a:rPr>
              <a:t>ویژگی‌های مؤمن: </a:t>
            </a:r>
            <a:r>
              <a:rPr lang="fa-IR" sz="2800" b="1" dirty="0" smtClean="0">
                <a:solidFill>
                  <a:srgbClr val="0000CC"/>
                </a:solidFill>
                <a:cs typeface="B Titr" pitchFamily="2" charset="-78"/>
              </a:rPr>
              <a:t>21ـ </a:t>
            </a:r>
            <a:r>
              <a:rPr lang="fa-IR" sz="2800" b="1" dirty="0">
                <a:solidFill>
                  <a:srgbClr val="0000CC"/>
                </a:solidFill>
                <a:cs typeface="B Titr" pitchFamily="2" charset="-78"/>
              </a:rPr>
              <a:t>صبر در راه </a:t>
            </a:r>
            <a:r>
              <a:rPr lang="fa-IR" sz="2800" b="1" dirty="0" smtClean="0">
                <a:solidFill>
                  <a:srgbClr val="0000CC"/>
                </a:solidFill>
                <a:cs typeface="B Titr" pitchFamily="2" charset="-78"/>
              </a:rPr>
              <a:t>خدا</a:t>
            </a:r>
            <a:endParaRPr lang="fa-IR" sz="2400" b="1" dirty="0" smtClean="0">
              <a:solidFill>
                <a:srgbClr val="663300"/>
              </a:solidFill>
              <a:cs typeface="B Titr" pitchFamily="2" charset="-78"/>
            </a:endParaRPr>
          </a:p>
        </p:txBody>
      </p:sp>
      <p:sp>
        <p:nvSpPr>
          <p:cNvPr id="11" name="Rectangle 10"/>
          <p:cNvSpPr/>
          <p:nvPr/>
        </p:nvSpPr>
        <p:spPr>
          <a:xfrm>
            <a:off x="470849" y="1242358"/>
            <a:ext cx="11320818" cy="1828193"/>
          </a:xfrm>
          <a:prstGeom prst="rect">
            <a:avLst/>
          </a:prstGeom>
          <a:solidFill>
            <a:srgbClr val="E5FFE5"/>
          </a:solidFill>
          <a:ln w="44450">
            <a:solidFill>
              <a:srgbClr val="006600"/>
            </a:solidFill>
          </a:ln>
        </p:spPr>
        <p:txBody>
          <a:bodyPr wrap="square">
            <a:spAutoFit/>
          </a:bodyPr>
          <a:lstStyle/>
          <a:p>
            <a:pPr algn="just" rtl="1">
              <a:lnSpc>
                <a:spcPct val="120000"/>
              </a:lnSpc>
            </a:pPr>
            <a:endParaRPr lang="fa-IR" sz="1600" b="1" dirty="0" smtClean="0">
              <a:solidFill>
                <a:srgbClr val="C00000"/>
              </a:solidFill>
              <a:latin typeface="Traditional Arabic" panose="02020603050405020304" pitchFamily="18" charset="-78"/>
              <a:cs typeface="B Titr" panose="00000700000000000000" pitchFamily="2" charset="-78"/>
            </a:endParaRPr>
          </a:p>
          <a:p>
            <a:pPr algn="just" rtl="1">
              <a:lnSpc>
                <a:spcPct val="120000"/>
              </a:lnSpc>
            </a:pPr>
            <a:r>
              <a:rPr lang="fa-IR" sz="2400" b="1" dirty="0" smtClean="0">
                <a:solidFill>
                  <a:srgbClr val="C00000"/>
                </a:solidFill>
                <a:latin typeface="Traditional Arabic" panose="02020603050405020304" pitchFamily="18" charset="-78"/>
                <a:cs typeface="B Titr" panose="00000700000000000000" pitchFamily="2" charset="-78"/>
              </a:rPr>
              <a:t>اراده </a:t>
            </a:r>
            <a:r>
              <a:rPr lang="fa-IR" sz="2400" b="1" dirty="0">
                <a:solidFill>
                  <a:srgbClr val="C00000"/>
                </a:solidFill>
                <a:latin typeface="Traditional Arabic" panose="02020603050405020304" pitchFamily="18" charset="-78"/>
                <a:cs typeface="B Titr" panose="00000700000000000000" pitchFamily="2" charset="-78"/>
              </a:rPr>
              <a:t>قوى و همت عالی: </a:t>
            </a:r>
            <a:r>
              <a:rPr lang="fa-IR" sz="2400" b="1" dirty="0">
                <a:latin typeface="Traditional Arabic" panose="02020603050405020304" pitchFamily="18" charset="-78"/>
                <a:cs typeface="B Titr" panose="00000700000000000000" pitchFamily="2" charset="-78"/>
              </a:rPr>
              <a:t>خداوند در آیاتی از قرآن اراده قوى را عامل شكيبايى دانسته و فرموده است:  </a:t>
            </a:r>
            <a:r>
              <a:rPr lang="fa-IR" sz="2800" b="1" dirty="0">
                <a:solidFill>
                  <a:srgbClr val="0000CC"/>
                </a:solidFill>
                <a:latin typeface="Traditional Arabic" panose="02020603050405020304" pitchFamily="18" charset="-78"/>
                <a:cs typeface="B Titr" panose="00000700000000000000" pitchFamily="2" charset="-78"/>
              </a:rPr>
              <a:t>واِن تَصبِروا وتَتَّقوا فَاِنَّ ذلِكَ مِن عَزمِ الاُمور </a:t>
            </a:r>
            <a:r>
              <a:rPr lang="fa-IR" b="1" dirty="0">
                <a:latin typeface="Traditional Arabic" panose="02020603050405020304" pitchFamily="18" charset="-78"/>
                <a:cs typeface="B Titr" panose="00000700000000000000" pitchFamily="2" charset="-78"/>
              </a:rPr>
              <a:t>(آل‌عمران: 186) </a:t>
            </a:r>
            <a:endParaRPr lang="fa-IR" b="1" dirty="0" smtClean="0">
              <a:latin typeface="Traditional Arabic" panose="02020603050405020304" pitchFamily="18" charset="-78"/>
              <a:cs typeface="B Titr" panose="00000700000000000000" pitchFamily="2" charset="-78"/>
            </a:endParaRPr>
          </a:p>
          <a:p>
            <a:pPr algn="just" rtl="1">
              <a:lnSpc>
                <a:spcPct val="120000"/>
              </a:lnSpc>
            </a:pPr>
            <a:endParaRPr lang="fa-IR" sz="2400" b="1" dirty="0">
              <a:latin typeface="Traditional Arabic" panose="02020603050405020304" pitchFamily="18" charset="-78"/>
              <a:cs typeface="B Titr" panose="00000700000000000000" pitchFamily="2" charset="-78"/>
            </a:endParaRPr>
          </a:p>
        </p:txBody>
      </p:sp>
      <p:sp>
        <p:nvSpPr>
          <p:cNvPr id="12" name="Rectangle 11"/>
          <p:cNvSpPr/>
          <p:nvPr/>
        </p:nvSpPr>
        <p:spPr>
          <a:xfrm>
            <a:off x="470850" y="3261750"/>
            <a:ext cx="11320818" cy="1495794"/>
          </a:xfrm>
          <a:prstGeom prst="rect">
            <a:avLst/>
          </a:prstGeom>
          <a:solidFill>
            <a:srgbClr val="E5FFE5"/>
          </a:solidFill>
          <a:ln w="44450">
            <a:solidFill>
              <a:srgbClr val="006600"/>
            </a:solidFill>
          </a:ln>
        </p:spPr>
        <p:txBody>
          <a:bodyPr wrap="square">
            <a:spAutoFit/>
          </a:bodyPr>
          <a:lstStyle/>
          <a:p>
            <a:pPr algn="just" rtl="1">
              <a:lnSpc>
                <a:spcPct val="120000"/>
              </a:lnSpc>
            </a:pPr>
            <a:r>
              <a:rPr lang="fa-IR" sz="2400" b="1" dirty="0">
                <a:solidFill>
                  <a:srgbClr val="C00000"/>
                </a:solidFill>
                <a:latin typeface="Traditional Arabic" panose="02020603050405020304" pitchFamily="18" charset="-78"/>
                <a:cs typeface="B Titr" panose="00000700000000000000" pitchFamily="2" charset="-78"/>
              </a:rPr>
              <a:t>امتحان و آزمایش الهی: </a:t>
            </a:r>
            <a:r>
              <a:rPr lang="fa-IR" sz="2400" b="1" dirty="0">
                <a:latin typeface="Traditional Arabic" panose="02020603050405020304" pitchFamily="18" charset="-78"/>
                <a:cs typeface="B Titr" panose="00000700000000000000" pitchFamily="2" charset="-78"/>
              </a:rPr>
              <a:t>خداوند شكيباسازى و توانمند كردن روحيۀ مردم را فلسفۀ آزمايش آنان دانسته است: </a:t>
            </a:r>
          </a:p>
          <a:p>
            <a:pPr algn="just" rtl="1">
              <a:lnSpc>
                <a:spcPct val="120000"/>
              </a:lnSpc>
            </a:pPr>
            <a:r>
              <a:rPr lang="fa-IR" sz="2800" b="1" dirty="0">
                <a:solidFill>
                  <a:srgbClr val="0000CC"/>
                </a:solidFill>
                <a:latin typeface="Traditional Arabic" panose="02020603050405020304" pitchFamily="18" charset="-78"/>
                <a:cs typeface="B Titr" panose="00000700000000000000" pitchFamily="2" charset="-78"/>
              </a:rPr>
              <a:t>وَلَنَبْلُوَنَّكُمْ حَتَّی نَعْلَمَ الْمُجَاهِدِينَ مِنْكُمْ وَالصَّابِرِينَ وَنَبْلُوَ أَخْبَارَكُمْ </a:t>
            </a:r>
            <a:r>
              <a:rPr lang="fa-IR" sz="2400" b="1" dirty="0">
                <a:latin typeface="Traditional Arabic" panose="02020603050405020304" pitchFamily="18" charset="-78"/>
                <a:cs typeface="B Titr" panose="00000700000000000000" pitchFamily="2" charset="-78"/>
              </a:rPr>
              <a:t>(محمد: 31)</a:t>
            </a:r>
          </a:p>
        </p:txBody>
      </p:sp>
      <p:sp>
        <p:nvSpPr>
          <p:cNvPr id="14" name="Rectangle 13"/>
          <p:cNvSpPr/>
          <p:nvPr/>
        </p:nvSpPr>
        <p:spPr>
          <a:xfrm>
            <a:off x="470849" y="4947304"/>
            <a:ext cx="11248031" cy="1692771"/>
          </a:xfrm>
          <a:prstGeom prst="rect">
            <a:avLst/>
          </a:prstGeom>
          <a:solidFill>
            <a:srgbClr val="E5FFE5"/>
          </a:solidFill>
          <a:ln w="44450">
            <a:solidFill>
              <a:srgbClr val="006600"/>
            </a:solidFill>
          </a:ln>
        </p:spPr>
        <p:txBody>
          <a:bodyPr wrap="square">
            <a:spAutoFit/>
          </a:bodyPr>
          <a:lstStyle/>
          <a:p>
            <a:pPr algn="ctr" rtl="1">
              <a:lnSpc>
                <a:spcPct val="200000"/>
              </a:lnSpc>
            </a:pPr>
            <a:r>
              <a:rPr lang="fa-IR" sz="2400" b="1" dirty="0" smtClean="0">
                <a:latin typeface="Traditional Arabic" panose="02020603050405020304" pitchFamily="18" charset="-78"/>
                <a:cs typeface="B Titr" panose="00000700000000000000" pitchFamily="2" charset="-78"/>
              </a:rPr>
              <a:t>                       رسول </a:t>
            </a:r>
            <a:r>
              <a:rPr lang="fa-IR" sz="2400" b="1" dirty="0">
                <a:latin typeface="Traditional Arabic" panose="02020603050405020304" pitchFamily="18" charset="-78"/>
                <a:cs typeface="B Titr" panose="00000700000000000000" pitchFamily="2" charset="-78"/>
              </a:rPr>
              <a:t>اكرم </a:t>
            </a:r>
            <a:r>
              <a:rPr lang="fa-IR" sz="2400" b="1" dirty="0" smtClean="0">
                <a:latin typeface="Traditional Arabic" panose="02020603050405020304" pitchFamily="18" charset="-78"/>
                <a:cs typeface="B Titr" panose="00000700000000000000" pitchFamily="2" charset="-78"/>
              </a:rPr>
              <a:t>صلی ‌الله‌ علیه ‌وآله ‌و سلم فرمود</a:t>
            </a:r>
            <a:r>
              <a:rPr lang="fa-IR" sz="2400" b="1" dirty="0">
                <a:latin typeface="Traditional Arabic" panose="02020603050405020304" pitchFamily="18" charset="-78"/>
                <a:cs typeface="B Titr" panose="00000700000000000000" pitchFamily="2" charset="-78"/>
              </a:rPr>
              <a:t>: </a:t>
            </a:r>
            <a:r>
              <a:rPr lang="fa-IR" sz="2400" b="1" dirty="0">
                <a:solidFill>
                  <a:srgbClr val="0000CC"/>
                </a:solidFill>
                <a:latin typeface="Traditional Arabic" panose="02020603050405020304" pitchFamily="18" charset="-78"/>
                <a:cs typeface="B Titr" panose="00000700000000000000" pitchFamily="2" charset="-78"/>
              </a:rPr>
              <a:t>صبر سه قسم است</a:t>
            </a:r>
            <a:r>
              <a:rPr lang="fa-IR" sz="2400" b="1" dirty="0">
                <a:latin typeface="Traditional Arabic" panose="02020603050405020304" pitchFamily="18" charset="-78"/>
                <a:cs typeface="B Titr" panose="00000700000000000000" pitchFamily="2" charset="-78"/>
              </a:rPr>
              <a:t>: </a:t>
            </a:r>
            <a:endParaRPr lang="fa-IR" sz="2400" b="1" dirty="0" smtClean="0">
              <a:latin typeface="Traditional Arabic" panose="02020603050405020304" pitchFamily="18" charset="-78"/>
              <a:cs typeface="B Titr" panose="00000700000000000000" pitchFamily="2" charset="-78"/>
            </a:endParaRPr>
          </a:p>
          <a:p>
            <a:pPr algn="ctr" rtl="1">
              <a:lnSpc>
                <a:spcPct val="200000"/>
              </a:lnSpc>
            </a:pPr>
            <a:r>
              <a:rPr lang="fa-IR" sz="2800" b="1" dirty="0" smtClean="0">
                <a:solidFill>
                  <a:srgbClr val="C00000"/>
                </a:solidFill>
                <a:latin typeface="Traditional Arabic" panose="02020603050405020304" pitchFamily="18" charset="-78"/>
                <a:cs typeface="B Titr" panose="00000700000000000000" pitchFamily="2" charset="-78"/>
              </a:rPr>
              <a:t>                         1. </a:t>
            </a:r>
            <a:r>
              <a:rPr lang="fa-IR" sz="2800" b="1" dirty="0">
                <a:solidFill>
                  <a:srgbClr val="C00000"/>
                </a:solidFill>
                <a:latin typeface="Traditional Arabic" panose="02020603050405020304" pitchFamily="18" charset="-78"/>
                <a:cs typeface="B Titr" panose="00000700000000000000" pitchFamily="2" charset="-78"/>
              </a:rPr>
              <a:t>صبر بر مصايب</a:t>
            </a:r>
            <a:r>
              <a:rPr lang="fa-IR" sz="2800" b="1" dirty="0" smtClean="0">
                <a:solidFill>
                  <a:srgbClr val="C00000"/>
                </a:solidFill>
                <a:latin typeface="Traditional Arabic" panose="02020603050405020304" pitchFamily="18" charset="-78"/>
                <a:cs typeface="B Titr" panose="00000700000000000000" pitchFamily="2" charset="-78"/>
              </a:rPr>
              <a:t>؛         </a:t>
            </a:r>
            <a:r>
              <a:rPr lang="fa-IR" sz="2800" b="1" dirty="0" smtClean="0">
                <a:solidFill>
                  <a:srgbClr val="000099"/>
                </a:solidFill>
                <a:latin typeface="Traditional Arabic" panose="02020603050405020304" pitchFamily="18" charset="-78"/>
                <a:cs typeface="B Titr" panose="00000700000000000000" pitchFamily="2" charset="-78"/>
              </a:rPr>
              <a:t>2. </a:t>
            </a:r>
            <a:r>
              <a:rPr lang="fa-IR" sz="2800" b="1" dirty="0">
                <a:solidFill>
                  <a:srgbClr val="000099"/>
                </a:solidFill>
                <a:latin typeface="Traditional Arabic" panose="02020603050405020304" pitchFamily="18" charset="-78"/>
                <a:cs typeface="B Titr" panose="00000700000000000000" pitchFamily="2" charset="-78"/>
              </a:rPr>
              <a:t>صبر بر طاعت</a:t>
            </a:r>
            <a:r>
              <a:rPr lang="fa-IR" sz="2800" b="1" dirty="0" smtClean="0">
                <a:solidFill>
                  <a:srgbClr val="000099"/>
                </a:solidFill>
                <a:latin typeface="Traditional Arabic" panose="02020603050405020304" pitchFamily="18" charset="-78"/>
                <a:cs typeface="B Titr" panose="00000700000000000000" pitchFamily="2" charset="-78"/>
              </a:rPr>
              <a:t>؛      </a:t>
            </a:r>
            <a:r>
              <a:rPr lang="fa-IR" sz="2800" b="1" dirty="0" smtClean="0">
                <a:solidFill>
                  <a:srgbClr val="7030A0"/>
                </a:solidFill>
                <a:latin typeface="Traditional Arabic" panose="02020603050405020304" pitchFamily="18" charset="-78"/>
                <a:cs typeface="B Titr" panose="00000700000000000000" pitchFamily="2" charset="-78"/>
              </a:rPr>
              <a:t>3. </a:t>
            </a:r>
            <a:r>
              <a:rPr lang="fa-IR" sz="2800" b="1" dirty="0">
                <a:solidFill>
                  <a:srgbClr val="7030A0"/>
                </a:solidFill>
                <a:latin typeface="Traditional Arabic" panose="02020603050405020304" pitchFamily="18" charset="-78"/>
                <a:cs typeface="B Titr" panose="00000700000000000000" pitchFamily="2" charset="-78"/>
              </a:rPr>
              <a:t>صبر بر معصيت. </a:t>
            </a:r>
          </a:p>
        </p:txBody>
      </p:sp>
      <p:sp>
        <p:nvSpPr>
          <p:cNvPr id="2" name="7-Point Star 1"/>
          <p:cNvSpPr/>
          <p:nvPr/>
        </p:nvSpPr>
        <p:spPr>
          <a:xfrm>
            <a:off x="9378176" y="5025071"/>
            <a:ext cx="1906858" cy="1514195"/>
          </a:xfrm>
          <a:prstGeom prst="star7">
            <a:avLst/>
          </a:prstGeom>
          <a:solidFill>
            <a:srgbClr val="FFFF7D"/>
          </a:solidFill>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fa-IR" dirty="0"/>
          </a:p>
        </p:txBody>
      </p:sp>
      <p:sp>
        <p:nvSpPr>
          <p:cNvPr id="13" name="Rounded Rectangle 12"/>
          <p:cNvSpPr/>
          <p:nvPr/>
        </p:nvSpPr>
        <p:spPr>
          <a:xfrm>
            <a:off x="9503555" y="5448816"/>
            <a:ext cx="1667302" cy="68313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20000"/>
              </a:lnSpc>
            </a:pPr>
            <a:r>
              <a:rPr lang="fa-IR" sz="2800" b="1" dirty="0" smtClean="0">
                <a:solidFill>
                  <a:srgbClr val="660066"/>
                </a:solidFill>
                <a:latin typeface="Traditional Arabic" panose="02020603050405020304" pitchFamily="18" charset="-78"/>
                <a:cs typeface="B Titr" panose="00000700000000000000" pitchFamily="2" charset="-78"/>
              </a:rPr>
              <a:t>اقسام </a:t>
            </a:r>
          </a:p>
          <a:p>
            <a:pPr algn="ctr" rtl="1">
              <a:lnSpc>
                <a:spcPct val="120000"/>
              </a:lnSpc>
            </a:pPr>
            <a:r>
              <a:rPr lang="fa-IR" sz="2800" b="1" dirty="0" smtClean="0">
                <a:solidFill>
                  <a:srgbClr val="660066"/>
                </a:solidFill>
                <a:latin typeface="Traditional Arabic" panose="02020603050405020304" pitchFamily="18" charset="-78"/>
                <a:cs typeface="B Titr" panose="00000700000000000000" pitchFamily="2" charset="-78"/>
              </a:rPr>
              <a:t>صبر</a:t>
            </a:r>
            <a:endParaRPr lang="fa-IR" sz="2800" b="1" dirty="0">
              <a:solidFill>
                <a:srgbClr val="660066"/>
              </a:solidFill>
              <a:latin typeface="Traditional Arabic" panose="02020603050405020304" pitchFamily="18" charset="-78"/>
              <a:cs typeface="B Titr" panose="00000700000000000000" pitchFamily="2" charset="-78"/>
            </a:endParaRPr>
          </a:p>
        </p:txBody>
      </p:sp>
    </p:spTree>
    <p:extLst>
      <p:ext uri="{BB962C8B-B14F-4D97-AF65-F5344CB8AC3E}">
        <p14:creationId xmlns:p14="http://schemas.microsoft.com/office/powerpoint/2010/main" val="3560097288"/>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1000"/>
                                        <p:tgtEl>
                                          <p:spTgt spid="30"/>
                                        </p:tgtEl>
                                      </p:cBhvr>
                                    </p:animEffect>
                                    <p:anim calcmode="lin" valueType="num">
                                      <p:cBhvr>
                                        <p:cTn id="20" dur="1000" fill="hold"/>
                                        <p:tgtEl>
                                          <p:spTgt spid="30"/>
                                        </p:tgtEl>
                                        <p:attrNameLst>
                                          <p:attrName>ppt_x</p:attrName>
                                        </p:attrNameLst>
                                      </p:cBhvr>
                                      <p:tavLst>
                                        <p:tav tm="0">
                                          <p:val>
                                            <p:strVal val="#ppt_x"/>
                                          </p:val>
                                        </p:tav>
                                        <p:tav tm="100000">
                                          <p:val>
                                            <p:strVal val="#ppt_x"/>
                                          </p:val>
                                        </p:tav>
                                      </p:tavLst>
                                    </p:anim>
                                    <p:anim calcmode="lin" valueType="num">
                                      <p:cBhvr>
                                        <p:cTn id="21"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1000"/>
                                        <p:tgtEl>
                                          <p:spTgt spid="11"/>
                                        </p:tgtEl>
                                      </p:cBhvr>
                                    </p:animEffect>
                                    <p:anim calcmode="lin" valueType="num">
                                      <p:cBhvr>
                                        <p:cTn id="27" dur="1000" fill="hold"/>
                                        <p:tgtEl>
                                          <p:spTgt spid="11"/>
                                        </p:tgtEl>
                                        <p:attrNameLst>
                                          <p:attrName>ppt_x</p:attrName>
                                        </p:attrNameLst>
                                      </p:cBhvr>
                                      <p:tavLst>
                                        <p:tav tm="0">
                                          <p:val>
                                            <p:strVal val="#ppt_x"/>
                                          </p:val>
                                        </p:tav>
                                        <p:tav tm="100000">
                                          <p:val>
                                            <p:strVal val="#ppt_x"/>
                                          </p:val>
                                        </p:tav>
                                      </p:tavLst>
                                    </p:anim>
                                    <p:anim calcmode="lin" valueType="num">
                                      <p:cBhvr>
                                        <p:cTn id="2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1000"/>
                                        <p:tgtEl>
                                          <p:spTgt spid="12"/>
                                        </p:tgtEl>
                                      </p:cBhvr>
                                    </p:animEffect>
                                    <p:anim calcmode="lin" valueType="num">
                                      <p:cBhvr>
                                        <p:cTn id="34" dur="1000" fill="hold"/>
                                        <p:tgtEl>
                                          <p:spTgt spid="12"/>
                                        </p:tgtEl>
                                        <p:attrNameLst>
                                          <p:attrName>ppt_x</p:attrName>
                                        </p:attrNameLst>
                                      </p:cBhvr>
                                      <p:tavLst>
                                        <p:tav tm="0">
                                          <p:val>
                                            <p:strVal val="#ppt_x"/>
                                          </p:val>
                                        </p:tav>
                                        <p:tav tm="100000">
                                          <p:val>
                                            <p:strVal val="#ppt_x"/>
                                          </p:val>
                                        </p:tav>
                                      </p:tavLst>
                                    </p:anim>
                                    <p:anim calcmode="lin" valueType="num">
                                      <p:cBhvr>
                                        <p:cTn id="3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1000"/>
                                        <p:tgtEl>
                                          <p:spTgt spid="14"/>
                                        </p:tgtEl>
                                      </p:cBhvr>
                                    </p:animEffect>
                                    <p:anim calcmode="lin" valueType="num">
                                      <p:cBhvr>
                                        <p:cTn id="41" dur="1000" fill="hold"/>
                                        <p:tgtEl>
                                          <p:spTgt spid="14"/>
                                        </p:tgtEl>
                                        <p:attrNameLst>
                                          <p:attrName>ppt_x</p:attrName>
                                        </p:attrNameLst>
                                      </p:cBhvr>
                                      <p:tavLst>
                                        <p:tav tm="0">
                                          <p:val>
                                            <p:strVal val="#ppt_x"/>
                                          </p:val>
                                        </p:tav>
                                        <p:tav tm="100000">
                                          <p:val>
                                            <p:strVal val="#ppt_x"/>
                                          </p:val>
                                        </p:tav>
                                      </p:tavLst>
                                    </p:anim>
                                    <p:anim calcmode="lin" valueType="num">
                                      <p:cBhvr>
                                        <p:cTn id="42" dur="1000" fill="hold"/>
                                        <p:tgtEl>
                                          <p:spTgt spid="14"/>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fade">
                                      <p:cBhvr>
                                        <p:cTn id="45" dur="1000"/>
                                        <p:tgtEl>
                                          <p:spTgt spid="13"/>
                                        </p:tgtEl>
                                      </p:cBhvr>
                                    </p:animEffect>
                                    <p:anim calcmode="lin" valueType="num">
                                      <p:cBhvr>
                                        <p:cTn id="46" dur="1000" fill="hold"/>
                                        <p:tgtEl>
                                          <p:spTgt spid="13"/>
                                        </p:tgtEl>
                                        <p:attrNameLst>
                                          <p:attrName>ppt_x</p:attrName>
                                        </p:attrNameLst>
                                      </p:cBhvr>
                                      <p:tavLst>
                                        <p:tav tm="0">
                                          <p:val>
                                            <p:strVal val="#ppt_x"/>
                                          </p:val>
                                        </p:tav>
                                        <p:tav tm="100000">
                                          <p:val>
                                            <p:strVal val="#ppt_x"/>
                                          </p:val>
                                        </p:tav>
                                      </p:tavLst>
                                    </p:anim>
                                    <p:anim calcmode="lin" valueType="num">
                                      <p:cBhvr>
                                        <p:cTn id="47" dur="1000" fill="hold"/>
                                        <p:tgtEl>
                                          <p:spTgt spid="13"/>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2"/>
                                        </p:tgtEl>
                                        <p:attrNameLst>
                                          <p:attrName>style.visibility</p:attrName>
                                        </p:attrNameLst>
                                      </p:cBhvr>
                                      <p:to>
                                        <p:strVal val="visible"/>
                                      </p:to>
                                    </p:set>
                                    <p:animEffect transition="in" filter="fade">
                                      <p:cBhvr>
                                        <p:cTn id="50" dur="1000"/>
                                        <p:tgtEl>
                                          <p:spTgt spid="2"/>
                                        </p:tgtEl>
                                      </p:cBhvr>
                                    </p:animEffect>
                                    <p:anim calcmode="lin" valueType="num">
                                      <p:cBhvr>
                                        <p:cTn id="51" dur="1000" fill="hold"/>
                                        <p:tgtEl>
                                          <p:spTgt spid="2"/>
                                        </p:tgtEl>
                                        <p:attrNameLst>
                                          <p:attrName>ppt_x</p:attrName>
                                        </p:attrNameLst>
                                      </p:cBhvr>
                                      <p:tavLst>
                                        <p:tav tm="0">
                                          <p:val>
                                            <p:strVal val="#ppt_x"/>
                                          </p:val>
                                        </p:tav>
                                        <p:tav tm="100000">
                                          <p:val>
                                            <p:strVal val="#ppt_x"/>
                                          </p:val>
                                        </p:tav>
                                      </p:tavLst>
                                    </p:anim>
                                    <p:anim calcmode="lin" valueType="num">
                                      <p:cBhvr>
                                        <p:cTn id="52"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nodeType="clickEffect">
                                  <p:stCondLst>
                                    <p:cond delay="0"/>
                                  </p:stCondLst>
                                  <p:childTnLst>
                                    <p:set>
                                      <p:cBhvr>
                                        <p:cTn id="56" dur="1" fill="hold">
                                          <p:stCondLst>
                                            <p:cond delay="0"/>
                                          </p:stCondLst>
                                        </p:cTn>
                                        <p:tgtEl>
                                          <p:spTgt spid="14">
                                            <p:txEl>
                                              <p:pRg st="0" end="0"/>
                                            </p:txEl>
                                          </p:spTgt>
                                        </p:tgtEl>
                                        <p:attrNameLst>
                                          <p:attrName>style.visibility</p:attrName>
                                        </p:attrNameLst>
                                      </p:cBhvr>
                                      <p:to>
                                        <p:strVal val="visible"/>
                                      </p:to>
                                    </p:set>
                                    <p:animEffect transition="in" filter="fade">
                                      <p:cBhvr>
                                        <p:cTn id="57" dur="1000"/>
                                        <p:tgtEl>
                                          <p:spTgt spid="14">
                                            <p:txEl>
                                              <p:pRg st="0" end="0"/>
                                            </p:txEl>
                                          </p:spTgt>
                                        </p:tgtEl>
                                      </p:cBhvr>
                                    </p:animEffect>
                                    <p:anim calcmode="lin" valueType="num">
                                      <p:cBhvr>
                                        <p:cTn id="58" dur="1000" fill="hold"/>
                                        <p:tgtEl>
                                          <p:spTgt spid="14">
                                            <p:txEl>
                                              <p:pRg st="0" end="0"/>
                                            </p:txEl>
                                          </p:spTgt>
                                        </p:tgtEl>
                                        <p:attrNameLst>
                                          <p:attrName>ppt_x</p:attrName>
                                        </p:attrNameLst>
                                      </p:cBhvr>
                                      <p:tavLst>
                                        <p:tav tm="0">
                                          <p:val>
                                            <p:strVal val="#ppt_x"/>
                                          </p:val>
                                        </p:tav>
                                        <p:tav tm="100000">
                                          <p:val>
                                            <p:strVal val="#ppt_x"/>
                                          </p:val>
                                        </p:tav>
                                      </p:tavLst>
                                    </p:anim>
                                    <p:anim calcmode="lin" valueType="num">
                                      <p:cBhvr>
                                        <p:cTn id="59" dur="1000" fill="hold"/>
                                        <p:tgtEl>
                                          <p:spTgt spid="1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42" presetClass="entr" presetSubtype="0" fill="hold" nodeType="clickEffect">
                                  <p:stCondLst>
                                    <p:cond delay="0"/>
                                  </p:stCondLst>
                                  <p:childTnLst>
                                    <p:set>
                                      <p:cBhvr>
                                        <p:cTn id="63" dur="1" fill="hold">
                                          <p:stCondLst>
                                            <p:cond delay="0"/>
                                          </p:stCondLst>
                                        </p:cTn>
                                        <p:tgtEl>
                                          <p:spTgt spid="14">
                                            <p:txEl>
                                              <p:pRg st="1" end="1"/>
                                            </p:txEl>
                                          </p:spTgt>
                                        </p:tgtEl>
                                        <p:attrNameLst>
                                          <p:attrName>style.visibility</p:attrName>
                                        </p:attrNameLst>
                                      </p:cBhvr>
                                      <p:to>
                                        <p:strVal val="visible"/>
                                      </p:to>
                                    </p:set>
                                    <p:animEffect transition="in" filter="fade">
                                      <p:cBhvr>
                                        <p:cTn id="64" dur="1000"/>
                                        <p:tgtEl>
                                          <p:spTgt spid="14">
                                            <p:txEl>
                                              <p:pRg st="1" end="1"/>
                                            </p:txEl>
                                          </p:spTgt>
                                        </p:tgtEl>
                                      </p:cBhvr>
                                    </p:animEffect>
                                    <p:anim calcmode="lin" valueType="num">
                                      <p:cBhvr>
                                        <p:cTn id="65" dur="1000" fill="hold"/>
                                        <p:tgtEl>
                                          <p:spTgt spid="14">
                                            <p:txEl>
                                              <p:pRg st="1" end="1"/>
                                            </p:txEl>
                                          </p:spTgt>
                                        </p:tgtEl>
                                        <p:attrNameLst>
                                          <p:attrName>ppt_x</p:attrName>
                                        </p:attrNameLst>
                                      </p:cBhvr>
                                      <p:tavLst>
                                        <p:tav tm="0">
                                          <p:val>
                                            <p:strVal val="#ppt_x"/>
                                          </p:val>
                                        </p:tav>
                                        <p:tav tm="100000">
                                          <p:val>
                                            <p:strVal val="#ppt_x"/>
                                          </p:val>
                                        </p:tav>
                                      </p:tavLst>
                                    </p:anim>
                                    <p:anim calcmode="lin" valueType="num">
                                      <p:cBhvr>
                                        <p:cTn id="66" dur="1000" fill="hold"/>
                                        <p:tgtEl>
                                          <p:spTgt spid="14">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10" grpId="0" animBg="1"/>
      <p:bldP spid="7" grpId="0" animBg="1"/>
      <p:bldP spid="11" grpId="0" animBg="1"/>
      <p:bldP spid="12" grpId="0" animBg="1"/>
      <p:bldP spid="14" grpId="0" animBg="1"/>
      <p:bldP spid="2" grpId="0" animBg="1"/>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69000"/>
            <a:lum/>
          </a:blip>
          <a:srcRect/>
          <a:tile tx="0" ty="0" sx="100000" sy="100000" flip="none" algn="tl"/>
        </a:blipFill>
        <a:effectLst/>
      </p:bgPr>
    </p:bg>
    <p:spTree>
      <p:nvGrpSpPr>
        <p:cNvPr id="1" name=""/>
        <p:cNvGrpSpPr/>
        <p:nvPr/>
      </p:nvGrpSpPr>
      <p:grpSpPr>
        <a:xfrm>
          <a:off x="0" y="0"/>
          <a:ext cx="0" cy="0"/>
          <a:chOff x="0" y="0"/>
          <a:chExt cx="0" cy="0"/>
        </a:xfrm>
      </p:grpSpPr>
      <p:sp>
        <p:nvSpPr>
          <p:cNvPr id="30" name="Round Same Side Corner Rectangle 29"/>
          <p:cNvSpPr/>
          <p:nvPr/>
        </p:nvSpPr>
        <p:spPr>
          <a:xfrm>
            <a:off x="259307" y="1329991"/>
            <a:ext cx="11682484" cy="5374942"/>
          </a:xfrm>
          <a:prstGeom prst="round2SameRect">
            <a:avLst>
              <a:gd name="adj1" fmla="val 0"/>
              <a:gd name="adj2" fmla="val 9117"/>
            </a:avLst>
          </a:prstGeom>
          <a:solidFill>
            <a:srgbClr val="F8FEBE"/>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dirty="0"/>
          </a:p>
        </p:txBody>
      </p:sp>
      <p:sp>
        <p:nvSpPr>
          <p:cNvPr id="10" name="Round Same Side Corner Rectangle 9"/>
          <p:cNvSpPr/>
          <p:nvPr/>
        </p:nvSpPr>
        <p:spPr>
          <a:xfrm rot="10800000">
            <a:off x="259307" y="180453"/>
            <a:ext cx="11682484" cy="952312"/>
          </a:xfrm>
          <a:prstGeom prst="round2SameRect">
            <a:avLst>
              <a:gd name="adj1" fmla="val 0"/>
              <a:gd name="adj2" fmla="val 41080"/>
            </a:avLst>
          </a:prstGeom>
          <a:solidFill>
            <a:srgbClr val="DDF9FF"/>
          </a:solidFill>
          <a:ln w="3175">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dirty="0"/>
          </a:p>
        </p:txBody>
      </p:sp>
      <p:sp>
        <p:nvSpPr>
          <p:cNvPr id="14" name="Rectangle 13"/>
          <p:cNvSpPr/>
          <p:nvPr/>
        </p:nvSpPr>
        <p:spPr>
          <a:xfrm>
            <a:off x="6516709" y="1496145"/>
            <a:ext cx="5241399" cy="4832092"/>
          </a:xfrm>
          <a:prstGeom prst="rect">
            <a:avLst/>
          </a:prstGeom>
          <a:solidFill>
            <a:srgbClr val="FCFFE1"/>
          </a:solidFill>
          <a:ln w="44450">
            <a:solidFill>
              <a:srgbClr val="008000"/>
            </a:solidFill>
          </a:ln>
        </p:spPr>
        <p:txBody>
          <a:bodyPr wrap="square">
            <a:spAutoFit/>
          </a:bodyPr>
          <a:lstStyle/>
          <a:p>
            <a:pPr algn="just" rtl="1">
              <a:lnSpc>
                <a:spcPct val="140000"/>
              </a:lnSpc>
            </a:pPr>
            <a:r>
              <a:rPr lang="fa-IR" sz="2000" b="1" dirty="0" smtClean="0">
                <a:solidFill>
                  <a:srgbClr val="000099"/>
                </a:solidFill>
                <a:latin typeface="Traditional Arabic" panose="02020603050405020304" pitchFamily="18" charset="-78"/>
                <a:cs typeface="B Traffic" pitchFamily="2" charset="-78"/>
              </a:rPr>
              <a:t>سؤال </a:t>
            </a:r>
            <a:r>
              <a:rPr lang="fa-IR" sz="2000" b="1" dirty="0">
                <a:solidFill>
                  <a:srgbClr val="000099"/>
                </a:solidFill>
                <a:latin typeface="Traditional Arabic" panose="02020603050405020304" pitchFamily="18" charset="-78"/>
                <a:cs typeface="B Traffic" pitchFamily="2" charset="-78"/>
              </a:rPr>
              <a:t>از کتاب و عترت</a:t>
            </a:r>
            <a:endParaRPr lang="fa-IR" sz="2000" dirty="0">
              <a:cs typeface="2  Titr" pitchFamily="2" charset="-78"/>
            </a:endParaRPr>
          </a:p>
          <a:p>
            <a:pPr indent="180340" algn="ctr" rtl="1">
              <a:lnSpc>
                <a:spcPct val="140000"/>
              </a:lnSpc>
            </a:pPr>
            <a:r>
              <a:rPr lang="ar-SA" sz="4000" b="1" dirty="0">
                <a:latin typeface="Times New Roman" panose="02020603050405020304" pitchFamily="18" charset="0"/>
                <a:ea typeface="Times New Roman" panose="02020603050405020304" pitchFamily="18" charset="0"/>
                <a:cs typeface="Traditional Arabic" panose="02020603050405020304" pitchFamily="18" charset="-78"/>
              </a:rPr>
              <a:t>وَ قالَ الرَّسُولُ يا رَبِّ إِنَّ قَوْمِي اتَّخَذُوا هذَا الْقُرْآنَ </a:t>
            </a:r>
            <a:r>
              <a:rPr lang="ar-SA" sz="4000" b="1" dirty="0">
                <a:solidFill>
                  <a:srgbClr val="C00000"/>
                </a:solidFill>
                <a:latin typeface="Times New Roman" panose="02020603050405020304" pitchFamily="18" charset="0"/>
                <a:ea typeface="Times New Roman" panose="02020603050405020304" pitchFamily="18" charset="0"/>
                <a:cs typeface="Traditional Arabic" panose="02020603050405020304" pitchFamily="18" charset="-78"/>
              </a:rPr>
              <a:t>مَهْجُوراً </a:t>
            </a:r>
            <a:endParaRPr lang="fa-IR" sz="4000" b="1" dirty="0">
              <a:solidFill>
                <a:srgbClr val="C00000"/>
              </a:solidFill>
              <a:latin typeface="Times New Roman" panose="02020603050405020304" pitchFamily="18" charset="0"/>
              <a:ea typeface="Times New Roman" panose="02020603050405020304" pitchFamily="18" charset="0"/>
              <a:cs typeface="B Titr" pitchFamily="2" charset="-78"/>
            </a:endParaRPr>
          </a:p>
          <a:p>
            <a:pPr algn="ctr" rtl="1">
              <a:lnSpc>
                <a:spcPct val="140000"/>
              </a:lnSpc>
              <a:tabLst>
                <a:tab pos="807085" algn="l"/>
              </a:tabLst>
            </a:pPr>
            <a:r>
              <a:rPr lang="fa-IR" sz="2800" dirty="0">
                <a:solidFill>
                  <a:srgbClr val="663300"/>
                </a:solidFill>
                <a:latin typeface="Times New Roman" panose="02020603050405020304" pitchFamily="18" charset="0"/>
                <a:ea typeface="Times New Roman" panose="02020603050405020304" pitchFamily="18" charset="0"/>
                <a:cs typeface="B Titr" pitchFamily="2" charset="-78"/>
              </a:rPr>
              <a:t>پيامبر </a:t>
            </a:r>
            <a:r>
              <a:rPr lang="fa-IR" sz="2800" b="1" dirty="0">
                <a:solidFill>
                  <a:srgbClr val="663300"/>
                </a:solidFill>
                <a:latin typeface="Times New Roman" panose="02020603050405020304" pitchFamily="18" charset="0"/>
                <a:ea typeface="Times New Roman" panose="02020603050405020304" pitchFamily="18" charset="0"/>
                <a:cs typeface="B Nazanin" pitchFamily="2" charset="-78"/>
              </a:rPr>
              <a:t>[در قيامت به‌صورت شکایت خطاب به خدا] </a:t>
            </a:r>
            <a:r>
              <a:rPr lang="fa-IR" sz="2800" dirty="0">
                <a:solidFill>
                  <a:srgbClr val="663300"/>
                </a:solidFill>
                <a:latin typeface="Times New Roman" panose="02020603050405020304" pitchFamily="18" charset="0"/>
                <a:ea typeface="Times New Roman" panose="02020603050405020304" pitchFamily="18" charset="0"/>
                <a:cs typeface="B Titr" pitchFamily="2" charset="-78"/>
              </a:rPr>
              <a:t>مى‏گويد: اى پروردگار من! همانا قوم من اين قرآن را متروك گذاشته و به کناری افکندند</a:t>
            </a:r>
            <a:r>
              <a:rPr lang="en-US" sz="2800" dirty="0">
                <a:solidFill>
                  <a:srgbClr val="663300"/>
                </a:solidFill>
                <a:latin typeface="Times New Roman" panose="02020603050405020304" pitchFamily="18" charset="0"/>
                <a:ea typeface="Times New Roman" panose="02020603050405020304" pitchFamily="18" charset="0"/>
                <a:cs typeface="B Titr" pitchFamily="2" charset="-78"/>
              </a:rPr>
              <a:t>  </a:t>
            </a:r>
            <a:r>
              <a:rPr lang="fa-IR" sz="2400" b="1" dirty="0">
                <a:solidFill>
                  <a:srgbClr val="663300"/>
                </a:solidFill>
                <a:latin typeface="Times New Roman" panose="02020603050405020304" pitchFamily="18" charset="0"/>
                <a:ea typeface="Times New Roman" panose="02020603050405020304" pitchFamily="18" charset="0"/>
                <a:cs typeface="B Nazanin" pitchFamily="2" charset="-78"/>
              </a:rPr>
              <a:t>(فرقان/30</a:t>
            </a:r>
            <a:r>
              <a:rPr lang="fa-IR" sz="2400" b="1" dirty="0" smtClean="0">
                <a:solidFill>
                  <a:srgbClr val="663300"/>
                </a:solidFill>
                <a:latin typeface="Times New Roman" panose="02020603050405020304" pitchFamily="18" charset="0"/>
                <a:ea typeface="Times New Roman" panose="02020603050405020304" pitchFamily="18" charset="0"/>
                <a:cs typeface="B Nazanin" pitchFamily="2" charset="-78"/>
              </a:rPr>
              <a:t>)</a:t>
            </a:r>
            <a:endParaRPr lang="en-US" sz="2800" b="1" dirty="0">
              <a:solidFill>
                <a:srgbClr val="663300"/>
              </a:solidFill>
              <a:latin typeface="Times New Roman" panose="02020603050405020304" pitchFamily="18" charset="0"/>
              <a:ea typeface="Times New Roman" panose="02020603050405020304" pitchFamily="18" charset="0"/>
              <a:cs typeface="B Nazanin" pitchFamily="2" charset="-78"/>
            </a:endParaRPr>
          </a:p>
        </p:txBody>
      </p:sp>
      <p:sp>
        <p:nvSpPr>
          <p:cNvPr id="15" name="Rounded Rectangle 14"/>
          <p:cNvSpPr/>
          <p:nvPr/>
        </p:nvSpPr>
        <p:spPr>
          <a:xfrm>
            <a:off x="3065173" y="243818"/>
            <a:ext cx="6027312" cy="798285"/>
          </a:xfrm>
          <a:prstGeom prst="round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fa-IR" sz="2000" b="1" dirty="0" smtClean="0">
                <a:solidFill>
                  <a:schemeClr val="tx1"/>
                </a:solidFill>
                <a:cs typeface="B Traffic" pitchFamily="2" charset="-78"/>
              </a:rPr>
              <a:t>اشاره به مهجوریت قرآن  (رویگردانی و دوری ) ـ 1</a:t>
            </a:r>
            <a:endParaRPr lang="fa-IR" sz="2000" b="1" dirty="0">
              <a:solidFill>
                <a:schemeClr val="tx1"/>
              </a:solidFill>
              <a:cs typeface="B Traffic" pitchFamily="2" charset="-78"/>
            </a:endParaRPr>
          </a:p>
        </p:txBody>
      </p:sp>
      <p:sp>
        <p:nvSpPr>
          <p:cNvPr id="17" name="Rectangle 16"/>
          <p:cNvSpPr/>
          <p:nvPr/>
        </p:nvSpPr>
        <p:spPr>
          <a:xfrm>
            <a:off x="382136" y="1562249"/>
            <a:ext cx="5864117" cy="4673587"/>
          </a:xfrm>
          <a:prstGeom prst="rect">
            <a:avLst/>
          </a:prstGeom>
          <a:solidFill>
            <a:srgbClr val="FCFFE1"/>
          </a:solidFill>
          <a:ln w="44450">
            <a:solidFill>
              <a:srgbClr val="008000"/>
            </a:solidFill>
          </a:ln>
        </p:spPr>
        <p:txBody>
          <a:bodyPr wrap="square">
            <a:spAutoFit/>
          </a:bodyPr>
          <a:lstStyle/>
          <a:p>
            <a:pPr algn="r" rtl="1">
              <a:lnSpc>
                <a:spcPct val="190000"/>
              </a:lnSpc>
            </a:pPr>
            <a:r>
              <a:rPr lang="fa-IR" sz="2400" b="1" dirty="0" smtClean="0">
                <a:solidFill>
                  <a:srgbClr val="000099"/>
                </a:solidFill>
                <a:latin typeface="Traditional Arabic" panose="02020603050405020304" pitchFamily="18" charset="-78"/>
                <a:cs typeface="B Traffic" pitchFamily="2" charset="-78"/>
              </a:rPr>
              <a:t>ابعاد </a:t>
            </a:r>
            <a:r>
              <a:rPr lang="fa-IR" sz="2400" b="1" dirty="0">
                <a:solidFill>
                  <a:srgbClr val="000099"/>
                </a:solidFill>
                <a:latin typeface="Traditional Arabic" panose="02020603050405020304" pitchFamily="18" charset="-78"/>
                <a:cs typeface="B Traffic" pitchFamily="2" charset="-78"/>
              </a:rPr>
              <a:t>و مراحل مهجوریت قرآن</a:t>
            </a:r>
          </a:p>
          <a:p>
            <a:pPr algn="just" rtl="1">
              <a:lnSpc>
                <a:spcPct val="190000"/>
              </a:lnSpc>
            </a:pPr>
            <a:r>
              <a:rPr lang="fa-IR" sz="2800" dirty="0">
                <a:cs typeface="2  Titr" pitchFamily="2" charset="-78"/>
              </a:rPr>
              <a:t>1ـ مهجوريت قرآن در خواندن و شنیدن</a:t>
            </a:r>
          </a:p>
          <a:p>
            <a:pPr algn="just" rtl="1">
              <a:lnSpc>
                <a:spcPct val="190000"/>
              </a:lnSpc>
            </a:pPr>
            <a:r>
              <a:rPr lang="fa-IR" sz="2800" dirty="0">
                <a:solidFill>
                  <a:srgbClr val="0000CC"/>
                </a:solidFill>
                <a:cs typeface="2  Titr" pitchFamily="2" charset="-78"/>
              </a:rPr>
              <a:t>2ـ مهجوريت قرآن در فهم معانی و مفاهیم</a:t>
            </a:r>
          </a:p>
          <a:p>
            <a:pPr algn="just" rtl="1">
              <a:lnSpc>
                <a:spcPct val="190000"/>
              </a:lnSpc>
            </a:pPr>
            <a:r>
              <a:rPr lang="fa-IR" sz="2800" dirty="0">
                <a:cs typeface="2  Titr" pitchFamily="2" charset="-78"/>
              </a:rPr>
              <a:t>3ـ مهجوريت قرآن در تدبر و فهم معارف</a:t>
            </a:r>
          </a:p>
          <a:p>
            <a:pPr algn="just" rtl="1">
              <a:lnSpc>
                <a:spcPct val="190000"/>
              </a:lnSpc>
            </a:pPr>
            <a:r>
              <a:rPr lang="fa-IR" sz="2400" dirty="0">
                <a:solidFill>
                  <a:srgbClr val="0000CC"/>
                </a:solidFill>
                <a:cs typeface="2  Titr" pitchFamily="2" charset="-78"/>
              </a:rPr>
              <a:t>4ـ مهجوريت قرآن در عمل و سبک زندگی </a:t>
            </a:r>
            <a:r>
              <a:rPr lang="fa-IR" sz="2400" b="1" dirty="0">
                <a:solidFill>
                  <a:srgbClr val="0000CC"/>
                </a:solidFill>
                <a:cs typeface="B Traffic" pitchFamily="2" charset="-78"/>
              </a:rPr>
              <a:t>(تمسک)</a:t>
            </a:r>
          </a:p>
          <a:p>
            <a:pPr algn="just" rtl="1">
              <a:lnSpc>
                <a:spcPct val="190000"/>
              </a:lnSpc>
            </a:pPr>
            <a:r>
              <a:rPr lang="fa-IR" sz="2800" dirty="0">
                <a:cs typeface="2  Titr" pitchFamily="2" charset="-78"/>
              </a:rPr>
              <a:t>5ـ مهجوريت قرآن درتبلیغ و ترویج </a:t>
            </a:r>
            <a:endParaRPr lang="en-US" sz="2400" dirty="0">
              <a:cs typeface="2  Titr" pitchFamily="2" charset="-78"/>
            </a:endParaRPr>
          </a:p>
        </p:txBody>
      </p:sp>
    </p:spTree>
    <p:extLst>
      <p:ext uri="{BB962C8B-B14F-4D97-AF65-F5344CB8AC3E}">
        <p14:creationId xmlns:p14="http://schemas.microsoft.com/office/powerpoint/2010/main" val="2787122617"/>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1000"/>
                                        <p:tgtEl>
                                          <p:spTgt spid="30"/>
                                        </p:tgtEl>
                                      </p:cBhvr>
                                    </p:animEffect>
                                    <p:anim calcmode="lin" valueType="num">
                                      <p:cBhvr>
                                        <p:cTn id="20" dur="1000" fill="hold"/>
                                        <p:tgtEl>
                                          <p:spTgt spid="30"/>
                                        </p:tgtEl>
                                        <p:attrNameLst>
                                          <p:attrName>ppt_x</p:attrName>
                                        </p:attrNameLst>
                                      </p:cBhvr>
                                      <p:tavLst>
                                        <p:tav tm="0">
                                          <p:val>
                                            <p:strVal val="#ppt_x"/>
                                          </p:val>
                                        </p:tav>
                                        <p:tav tm="100000">
                                          <p:val>
                                            <p:strVal val="#ppt_x"/>
                                          </p:val>
                                        </p:tav>
                                      </p:tavLst>
                                    </p:anim>
                                    <p:anim calcmode="lin" valueType="num">
                                      <p:cBhvr>
                                        <p:cTn id="21"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1000"/>
                                        <p:tgtEl>
                                          <p:spTgt spid="14"/>
                                        </p:tgtEl>
                                      </p:cBhvr>
                                    </p:animEffect>
                                    <p:anim calcmode="lin" valueType="num">
                                      <p:cBhvr>
                                        <p:cTn id="27" dur="1000" fill="hold"/>
                                        <p:tgtEl>
                                          <p:spTgt spid="14"/>
                                        </p:tgtEl>
                                        <p:attrNameLst>
                                          <p:attrName>ppt_x</p:attrName>
                                        </p:attrNameLst>
                                      </p:cBhvr>
                                      <p:tavLst>
                                        <p:tav tm="0">
                                          <p:val>
                                            <p:strVal val="#ppt_x"/>
                                          </p:val>
                                        </p:tav>
                                        <p:tav tm="100000">
                                          <p:val>
                                            <p:strVal val="#ppt_x"/>
                                          </p:val>
                                        </p:tav>
                                      </p:tavLst>
                                    </p:anim>
                                    <p:anim calcmode="lin" valueType="num">
                                      <p:cBhvr>
                                        <p:cTn id="28"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1000"/>
                                        <p:tgtEl>
                                          <p:spTgt spid="17"/>
                                        </p:tgtEl>
                                      </p:cBhvr>
                                    </p:animEffect>
                                    <p:anim calcmode="lin" valueType="num">
                                      <p:cBhvr>
                                        <p:cTn id="34" dur="1000" fill="hold"/>
                                        <p:tgtEl>
                                          <p:spTgt spid="17"/>
                                        </p:tgtEl>
                                        <p:attrNameLst>
                                          <p:attrName>ppt_x</p:attrName>
                                        </p:attrNameLst>
                                      </p:cBhvr>
                                      <p:tavLst>
                                        <p:tav tm="0">
                                          <p:val>
                                            <p:strVal val="#ppt_x"/>
                                          </p:val>
                                        </p:tav>
                                        <p:tav tm="100000">
                                          <p:val>
                                            <p:strVal val="#ppt_x"/>
                                          </p:val>
                                        </p:tav>
                                      </p:tavLst>
                                    </p:anim>
                                    <p:anim calcmode="lin" valueType="num">
                                      <p:cBhvr>
                                        <p:cTn id="35"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10" grpId="0" animBg="1"/>
      <p:bldP spid="14" grpId="0" animBg="1"/>
      <p:bldP spid="15" grpId="0" animBg="1"/>
      <p:bldP spid="17"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ound Same Side Corner Rectangle 29"/>
          <p:cNvSpPr/>
          <p:nvPr/>
        </p:nvSpPr>
        <p:spPr>
          <a:xfrm>
            <a:off x="139700" y="1077228"/>
            <a:ext cx="11912600" cy="5641072"/>
          </a:xfrm>
          <a:prstGeom prst="round2SameRect">
            <a:avLst>
              <a:gd name="adj1" fmla="val 0"/>
              <a:gd name="adj2" fmla="val 4039"/>
            </a:avLst>
          </a:prstGeom>
          <a:solidFill>
            <a:srgbClr val="0A8419"/>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b="1" dirty="0"/>
          </a:p>
        </p:txBody>
      </p:sp>
      <p:sp>
        <p:nvSpPr>
          <p:cNvPr id="10" name="Round Same Side Corner Rectangle 9"/>
          <p:cNvSpPr/>
          <p:nvPr/>
        </p:nvSpPr>
        <p:spPr>
          <a:xfrm rot="10800000">
            <a:off x="139700" y="98186"/>
            <a:ext cx="11912600" cy="897724"/>
          </a:xfrm>
          <a:prstGeom prst="round2SameRect">
            <a:avLst>
              <a:gd name="adj1" fmla="val 0"/>
              <a:gd name="adj2" fmla="val 15616"/>
            </a:avLst>
          </a:prstGeom>
          <a:solidFill>
            <a:schemeClr val="accent2">
              <a:lumMod val="40000"/>
              <a:lumOff val="60000"/>
            </a:schemeClr>
          </a:solidFill>
          <a:ln w="3175">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dirty="0"/>
          </a:p>
        </p:txBody>
      </p:sp>
      <p:sp>
        <p:nvSpPr>
          <p:cNvPr id="7" name="Rounded Rectangle 6"/>
          <p:cNvSpPr/>
          <p:nvPr/>
        </p:nvSpPr>
        <p:spPr>
          <a:xfrm>
            <a:off x="1728439" y="205479"/>
            <a:ext cx="8251902" cy="68313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20000"/>
              </a:lnSpc>
            </a:pPr>
            <a:r>
              <a:rPr lang="fa-IR" sz="2800" b="1" dirty="0" smtClean="0">
                <a:solidFill>
                  <a:schemeClr val="tx1"/>
                </a:solidFill>
                <a:cs typeface="B Titr" pitchFamily="2" charset="-78"/>
              </a:rPr>
              <a:t>ویژگی‌های مؤمن: </a:t>
            </a:r>
            <a:r>
              <a:rPr lang="fa-IR" sz="2800" b="1" dirty="0" smtClean="0">
                <a:solidFill>
                  <a:srgbClr val="0000CC"/>
                </a:solidFill>
                <a:cs typeface="B Titr" pitchFamily="2" charset="-78"/>
              </a:rPr>
              <a:t>21ـ </a:t>
            </a:r>
            <a:r>
              <a:rPr lang="fa-IR" sz="2800" b="1" dirty="0">
                <a:solidFill>
                  <a:srgbClr val="0000CC"/>
                </a:solidFill>
                <a:cs typeface="B Titr" pitchFamily="2" charset="-78"/>
              </a:rPr>
              <a:t>اخوت و برادری و خدمت به برادر مؤمن</a:t>
            </a:r>
            <a:endParaRPr lang="fa-IR" sz="2400" b="1" dirty="0" smtClean="0">
              <a:solidFill>
                <a:srgbClr val="663300"/>
              </a:solidFill>
              <a:cs typeface="B Titr" pitchFamily="2" charset="-78"/>
            </a:endParaRPr>
          </a:p>
        </p:txBody>
      </p:sp>
      <p:sp>
        <p:nvSpPr>
          <p:cNvPr id="11" name="Rectangle 10"/>
          <p:cNvSpPr/>
          <p:nvPr/>
        </p:nvSpPr>
        <p:spPr>
          <a:xfrm>
            <a:off x="292100" y="1191558"/>
            <a:ext cx="11658600" cy="695575"/>
          </a:xfrm>
          <a:prstGeom prst="rect">
            <a:avLst/>
          </a:prstGeom>
          <a:solidFill>
            <a:srgbClr val="D9FBFF"/>
          </a:solidFill>
          <a:ln w="44450">
            <a:solidFill>
              <a:srgbClr val="FFFF00"/>
            </a:solidFill>
          </a:ln>
        </p:spPr>
        <p:txBody>
          <a:bodyPr wrap="square">
            <a:spAutoFit/>
          </a:bodyPr>
          <a:lstStyle/>
          <a:p>
            <a:pPr algn="ctr" rtl="1">
              <a:lnSpc>
                <a:spcPct val="130000"/>
              </a:lnSpc>
            </a:pPr>
            <a:r>
              <a:rPr lang="fa-IR" sz="3200" b="1" spc="-20" dirty="0">
                <a:latin typeface="Traditional Arabic" panose="02020603050405020304" pitchFamily="18" charset="-78"/>
                <a:cs typeface="B Titr" panose="00000700000000000000" pitchFamily="2" charset="-78"/>
              </a:rPr>
              <a:t>«</a:t>
            </a:r>
            <a:r>
              <a:rPr lang="fa-IR" sz="3200" b="1" spc="-20" dirty="0">
                <a:solidFill>
                  <a:srgbClr val="0000CC"/>
                </a:solidFill>
                <a:latin typeface="Traditional Arabic" panose="02020603050405020304" pitchFamily="18" charset="-78"/>
                <a:cs typeface="B Titr" panose="00000700000000000000" pitchFamily="2" charset="-78"/>
              </a:rPr>
              <a:t>إِنَّمَا الْمُؤْمِنُونَ </a:t>
            </a:r>
            <a:r>
              <a:rPr lang="fa-IR" sz="3200" b="1" spc="-20" dirty="0" smtClean="0">
                <a:solidFill>
                  <a:srgbClr val="0000CC"/>
                </a:solidFill>
                <a:latin typeface="Traditional Arabic" panose="02020603050405020304" pitchFamily="18" charset="-78"/>
                <a:cs typeface="B Titr" panose="00000700000000000000" pitchFamily="2" charset="-78"/>
              </a:rPr>
              <a:t>إِخْوَةٌ» </a:t>
            </a:r>
            <a:r>
              <a:rPr lang="fa-IR" sz="2800" b="1" spc="-20" dirty="0">
                <a:solidFill>
                  <a:srgbClr val="FF0000"/>
                </a:solidFill>
                <a:latin typeface="Traditional Arabic" panose="02020603050405020304" pitchFamily="18" charset="-78"/>
                <a:cs typeface="B Nazanin" pitchFamily="2" charset="-78"/>
              </a:rPr>
              <a:t>(حجرات: 10</a:t>
            </a:r>
            <a:r>
              <a:rPr lang="fa-IR" sz="2800" b="1" spc="-20" dirty="0" smtClean="0">
                <a:solidFill>
                  <a:srgbClr val="FF0000"/>
                </a:solidFill>
                <a:latin typeface="Traditional Arabic" panose="02020603050405020304" pitchFamily="18" charset="-78"/>
                <a:cs typeface="B Nazanin" pitchFamily="2" charset="-78"/>
              </a:rPr>
              <a:t>)</a:t>
            </a:r>
            <a:endParaRPr lang="fa-IR" sz="2800" b="1" dirty="0">
              <a:latin typeface="Traditional Arabic" panose="02020603050405020304" pitchFamily="18" charset="-78"/>
              <a:cs typeface="B Titr" panose="00000700000000000000" pitchFamily="2" charset="-78"/>
            </a:endParaRPr>
          </a:p>
        </p:txBody>
      </p:sp>
      <p:sp>
        <p:nvSpPr>
          <p:cNvPr id="12" name="Rectangle 11"/>
          <p:cNvSpPr/>
          <p:nvPr/>
        </p:nvSpPr>
        <p:spPr>
          <a:xfrm>
            <a:off x="292100" y="3700326"/>
            <a:ext cx="11658599" cy="1052596"/>
          </a:xfrm>
          <a:prstGeom prst="rect">
            <a:avLst/>
          </a:prstGeom>
          <a:solidFill>
            <a:srgbClr val="D9FBFF"/>
          </a:solidFill>
          <a:ln w="44450">
            <a:solidFill>
              <a:srgbClr val="FFFF00"/>
            </a:solidFill>
          </a:ln>
        </p:spPr>
        <p:txBody>
          <a:bodyPr wrap="square">
            <a:spAutoFit/>
          </a:bodyPr>
          <a:lstStyle/>
          <a:p>
            <a:pPr indent="180000" algn="just" rtl="1">
              <a:lnSpc>
                <a:spcPct val="130000"/>
              </a:lnSpc>
            </a:pPr>
            <a:r>
              <a:rPr lang="fa-IR" sz="2000" b="1" spc="-20" dirty="0">
                <a:latin typeface="Traditional Arabic" panose="02020603050405020304" pitchFamily="18" charset="-78"/>
                <a:cs typeface="B Titr" panose="00000700000000000000" pitchFamily="2" charset="-78"/>
              </a:rPr>
              <a:t>امام </a:t>
            </a:r>
            <a:r>
              <a:rPr lang="fa-IR" sz="2000" b="1" spc="-20" dirty="0" smtClean="0">
                <a:latin typeface="Traditional Arabic" panose="02020603050405020304" pitchFamily="18" charset="-78"/>
                <a:cs typeface="B Titr" panose="00000700000000000000" pitchFamily="2" charset="-78"/>
              </a:rPr>
              <a:t>صادق علیه‌السلام  </a:t>
            </a:r>
            <a:r>
              <a:rPr lang="fa-IR" sz="2000" b="1" spc="-20" dirty="0">
                <a:latin typeface="Traditional Arabic" panose="02020603050405020304" pitchFamily="18" charset="-78"/>
                <a:cs typeface="B Titr" panose="00000700000000000000" pitchFamily="2" charset="-78"/>
              </a:rPr>
              <a:t>فرمود: </a:t>
            </a:r>
            <a:endParaRPr lang="fa-IR" sz="2000" b="1" spc="-20" dirty="0" smtClean="0">
              <a:latin typeface="Traditional Arabic" panose="02020603050405020304" pitchFamily="18" charset="-78"/>
              <a:cs typeface="B Titr" panose="00000700000000000000" pitchFamily="2" charset="-78"/>
            </a:endParaRPr>
          </a:p>
          <a:p>
            <a:pPr indent="180000" algn="just" rtl="1">
              <a:lnSpc>
                <a:spcPct val="130000"/>
              </a:lnSpc>
            </a:pPr>
            <a:r>
              <a:rPr lang="fa-IR" sz="2800" b="1" spc="-20" dirty="0" smtClean="0">
                <a:solidFill>
                  <a:srgbClr val="7030A0"/>
                </a:solidFill>
                <a:latin typeface="Traditional Arabic" panose="02020603050405020304" pitchFamily="18" charset="-78"/>
                <a:cs typeface="B Titr" panose="00000700000000000000" pitchFamily="2" charset="-78"/>
              </a:rPr>
              <a:t>«</a:t>
            </a:r>
            <a:r>
              <a:rPr lang="fa-IR" sz="2800" b="1" spc="-20" dirty="0">
                <a:solidFill>
                  <a:srgbClr val="7030A0"/>
                </a:solidFill>
                <a:latin typeface="Traditional Arabic" panose="02020603050405020304" pitchFamily="18" charset="-78"/>
                <a:cs typeface="B Titr" panose="00000700000000000000" pitchFamily="2" charset="-78"/>
              </a:rPr>
              <a:t>به خدا سوگند که همانا حق مؤمن از خانۀ خدا بزرگ‌تر حق است». </a:t>
            </a:r>
            <a:endParaRPr lang="fa-IR" sz="2800" b="1" dirty="0">
              <a:solidFill>
                <a:srgbClr val="7030A0"/>
              </a:solidFill>
              <a:latin typeface="Traditional Arabic" panose="02020603050405020304" pitchFamily="18" charset="-78"/>
              <a:cs typeface="B Titr" panose="00000700000000000000" pitchFamily="2" charset="-78"/>
            </a:endParaRPr>
          </a:p>
        </p:txBody>
      </p:sp>
      <p:sp>
        <p:nvSpPr>
          <p:cNvPr id="14" name="Rectangle 13"/>
          <p:cNvSpPr/>
          <p:nvPr/>
        </p:nvSpPr>
        <p:spPr>
          <a:xfrm>
            <a:off x="323385" y="4881709"/>
            <a:ext cx="11627314" cy="1692771"/>
          </a:xfrm>
          <a:prstGeom prst="rect">
            <a:avLst/>
          </a:prstGeom>
          <a:solidFill>
            <a:srgbClr val="D9FBFF"/>
          </a:solidFill>
          <a:ln w="44450">
            <a:solidFill>
              <a:srgbClr val="FFFF00"/>
            </a:solidFill>
          </a:ln>
        </p:spPr>
        <p:txBody>
          <a:bodyPr wrap="square">
            <a:spAutoFit/>
          </a:bodyPr>
          <a:lstStyle/>
          <a:p>
            <a:pPr indent="180000" algn="just" rtl="1">
              <a:lnSpc>
                <a:spcPct val="130000"/>
              </a:lnSpc>
            </a:pPr>
            <a:r>
              <a:rPr lang="fa-IR" sz="2000" b="1" spc="-20" dirty="0">
                <a:latin typeface="Traditional Arabic" panose="02020603050405020304" pitchFamily="18" charset="-78"/>
                <a:cs typeface="B Titr" panose="00000700000000000000" pitchFamily="2" charset="-78"/>
              </a:rPr>
              <a:t> امام </a:t>
            </a:r>
            <a:r>
              <a:rPr lang="fa-IR" sz="2000" b="1" spc="-20" dirty="0" smtClean="0">
                <a:latin typeface="Traditional Arabic" panose="02020603050405020304" pitchFamily="18" charset="-78"/>
                <a:cs typeface="B Titr" panose="00000700000000000000" pitchFamily="2" charset="-78"/>
              </a:rPr>
              <a:t>صادق علیه‌السلام  فرمود</a:t>
            </a:r>
            <a:r>
              <a:rPr lang="fa-IR" sz="2000" b="1" spc="-20" dirty="0">
                <a:latin typeface="Traditional Arabic" panose="02020603050405020304" pitchFamily="18" charset="-78"/>
                <a:cs typeface="B Titr" panose="00000700000000000000" pitchFamily="2" charset="-78"/>
              </a:rPr>
              <a:t>:</a:t>
            </a:r>
          </a:p>
          <a:p>
            <a:pPr indent="180000" algn="just" rtl="1">
              <a:lnSpc>
                <a:spcPct val="130000"/>
              </a:lnSpc>
            </a:pPr>
            <a:r>
              <a:rPr lang="fa-IR" sz="2000" b="1" spc="-20" dirty="0">
                <a:latin typeface="Traditional Arabic" panose="02020603050405020304" pitchFamily="18" charset="-78"/>
                <a:cs typeface="B Titr" panose="00000700000000000000" pitchFamily="2" charset="-78"/>
              </a:rPr>
              <a:t>هر كس در راه </a:t>
            </a:r>
            <a:r>
              <a:rPr lang="fa-IR" sz="2000" b="1" spc="-20" dirty="0">
                <a:solidFill>
                  <a:srgbClr val="C00000"/>
                </a:solidFill>
                <a:latin typeface="Traditional Arabic" panose="02020603050405020304" pitchFamily="18" charset="-78"/>
                <a:cs typeface="B Titr" panose="00000700000000000000" pitchFamily="2" charset="-78"/>
              </a:rPr>
              <a:t>حاجت برادر </a:t>
            </a:r>
            <a:r>
              <a:rPr lang="fa-IR" sz="2000" b="1" spc="-20" dirty="0">
                <a:latin typeface="Traditional Arabic" panose="02020603050405020304" pitchFamily="18" charset="-78"/>
                <a:cs typeface="B Titr" panose="00000700000000000000" pitchFamily="2" charset="-78"/>
              </a:rPr>
              <a:t>مؤمنش گام بردارد تا آن را روا كند و مقصودش ثواب خدا باشد، خداى عز و جل برايش مانند </a:t>
            </a:r>
            <a:r>
              <a:rPr lang="fa-IR" sz="2000" b="1" spc="-20" dirty="0">
                <a:solidFill>
                  <a:srgbClr val="C00000"/>
                </a:solidFill>
                <a:latin typeface="Traditional Arabic" panose="02020603050405020304" pitchFamily="18" charset="-78"/>
                <a:cs typeface="B Titr" panose="00000700000000000000" pitchFamily="2" charset="-78"/>
              </a:rPr>
              <a:t>پاداش يك حج و يك عمره </a:t>
            </a:r>
            <a:r>
              <a:rPr lang="fa-IR" sz="2000" b="1" spc="-20" dirty="0">
                <a:latin typeface="Traditional Arabic" panose="02020603050405020304" pitchFamily="18" charset="-78"/>
                <a:cs typeface="B Titr" panose="00000700000000000000" pitchFamily="2" charset="-78"/>
              </a:rPr>
              <a:t>پذيرفته و </a:t>
            </a:r>
            <a:r>
              <a:rPr lang="fa-IR" sz="2000" b="1" spc="-20" dirty="0">
                <a:solidFill>
                  <a:srgbClr val="C00000"/>
                </a:solidFill>
                <a:latin typeface="Traditional Arabic" panose="02020603050405020304" pitchFamily="18" charset="-78"/>
                <a:cs typeface="B Titr" panose="00000700000000000000" pitchFamily="2" charset="-78"/>
              </a:rPr>
              <a:t>روزه دو ماه حرام </a:t>
            </a:r>
            <a:r>
              <a:rPr lang="fa-IR" sz="2000" b="1" spc="-20" dirty="0">
                <a:latin typeface="Traditional Arabic" panose="02020603050405020304" pitchFamily="18" charset="-78"/>
                <a:cs typeface="B Titr" panose="00000700000000000000" pitchFamily="2" charset="-78"/>
              </a:rPr>
              <a:t>با </a:t>
            </a:r>
            <a:r>
              <a:rPr lang="fa-IR" sz="2000" b="1" spc="-20" dirty="0">
                <a:solidFill>
                  <a:srgbClr val="C00000"/>
                </a:solidFill>
                <a:latin typeface="Traditional Arabic" panose="02020603050405020304" pitchFamily="18" charset="-78"/>
                <a:cs typeface="B Titr" panose="00000700000000000000" pitchFamily="2" charset="-78"/>
              </a:rPr>
              <a:t>اعتكاف</a:t>
            </a:r>
            <a:r>
              <a:rPr lang="fa-IR" sz="2000" b="1" spc="-20" dirty="0">
                <a:latin typeface="Traditional Arabic" panose="02020603050405020304" pitchFamily="18" charset="-78"/>
                <a:cs typeface="B Titr" panose="00000700000000000000" pitchFamily="2" charset="-78"/>
              </a:rPr>
              <a:t> آنها را در مسجد الحرام بنويسد. و هر كس به نيت روا ساختن گام بردارد، ولى برآورده نگردد، خدا برايش مانند يك حج پذيرفته نويسد، پس در كار خير رغبت كنيد. </a:t>
            </a:r>
          </a:p>
        </p:txBody>
      </p:sp>
      <p:sp>
        <p:nvSpPr>
          <p:cNvPr id="15" name="Rectangle 14"/>
          <p:cNvSpPr/>
          <p:nvPr/>
        </p:nvSpPr>
        <p:spPr>
          <a:xfrm>
            <a:off x="292100" y="2044542"/>
            <a:ext cx="11658599" cy="1532727"/>
          </a:xfrm>
          <a:prstGeom prst="rect">
            <a:avLst/>
          </a:prstGeom>
          <a:solidFill>
            <a:srgbClr val="D9FBFF"/>
          </a:solidFill>
          <a:ln w="44450">
            <a:solidFill>
              <a:srgbClr val="FFFF00"/>
            </a:solidFill>
          </a:ln>
        </p:spPr>
        <p:txBody>
          <a:bodyPr wrap="square">
            <a:spAutoFit/>
          </a:bodyPr>
          <a:lstStyle/>
          <a:p>
            <a:pPr indent="180000" algn="just" rtl="1">
              <a:lnSpc>
                <a:spcPct val="130000"/>
              </a:lnSpc>
            </a:pPr>
            <a:r>
              <a:rPr lang="fa-IR" sz="2400" b="1" spc="-20" dirty="0">
                <a:latin typeface="Traditional Arabic" panose="02020603050405020304" pitchFamily="18" charset="-78"/>
                <a:cs typeface="B Titr" panose="00000700000000000000" pitchFamily="2" charset="-78"/>
              </a:rPr>
              <a:t>اثر مهم خدمت به دیگران، گشایش در زندگی و </a:t>
            </a:r>
            <a:r>
              <a:rPr lang="fa-IR" sz="2400" b="1" spc="-20" dirty="0">
                <a:solidFill>
                  <a:srgbClr val="C00000"/>
                </a:solidFill>
                <a:latin typeface="Traditional Arabic" panose="02020603050405020304" pitchFamily="18" charset="-78"/>
                <a:cs typeface="B Titr" panose="00000700000000000000" pitchFamily="2" charset="-78"/>
              </a:rPr>
              <a:t>رفع حوائج خود انسان </a:t>
            </a:r>
            <a:r>
              <a:rPr lang="fa-IR" sz="2400" b="1" spc="-20" dirty="0">
                <a:latin typeface="Traditional Arabic" panose="02020603050405020304" pitchFamily="18" charset="-78"/>
                <a:cs typeface="B Titr" panose="00000700000000000000" pitchFamily="2" charset="-78"/>
              </a:rPr>
              <a:t>است. </a:t>
            </a:r>
            <a:endParaRPr lang="fa-IR" sz="2400" b="1" spc="-20" dirty="0" smtClean="0">
              <a:latin typeface="Traditional Arabic" panose="02020603050405020304" pitchFamily="18" charset="-78"/>
              <a:cs typeface="B Titr" panose="00000700000000000000" pitchFamily="2" charset="-78"/>
            </a:endParaRPr>
          </a:p>
          <a:p>
            <a:pPr indent="180000" algn="just" rtl="1">
              <a:lnSpc>
                <a:spcPct val="130000"/>
              </a:lnSpc>
            </a:pPr>
            <a:r>
              <a:rPr lang="fa-IR" sz="2000" b="1" spc="-20" dirty="0" smtClean="0">
                <a:latin typeface="Traditional Arabic" panose="02020603050405020304" pitchFamily="18" charset="-78"/>
                <a:cs typeface="B Titr" panose="00000700000000000000" pitchFamily="2" charset="-78"/>
              </a:rPr>
              <a:t>خدای </a:t>
            </a:r>
            <a:r>
              <a:rPr lang="fa-IR" sz="2000" b="1" spc="-20" dirty="0">
                <a:latin typeface="Traditional Arabic" panose="02020603050405020304" pitchFamily="18" charset="-78"/>
                <a:cs typeface="B Titr" panose="00000700000000000000" pitchFamily="2" charset="-78"/>
              </a:rPr>
              <a:t>تبارک و تعالی فرمود: </a:t>
            </a:r>
            <a:endParaRPr lang="fa-IR" sz="2000" b="1" spc="-20" dirty="0" smtClean="0">
              <a:latin typeface="Traditional Arabic" panose="02020603050405020304" pitchFamily="18" charset="-78"/>
              <a:cs typeface="B Titr" panose="00000700000000000000" pitchFamily="2" charset="-78"/>
            </a:endParaRPr>
          </a:p>
          <a:p>
            <a:pPr indent="180000" algn="just" rtl="1">
              <a:lnSpc>
                <a:spcPct val="130000"/>
              </a:lnSpc>
            </a:pPr>
            <a:r>
              <a:rPr lang="fa-IR" sz="2800" b="1" spc="-20" dirty="0" smtClean="0">
                <a:latin typeface="Traditional Arabic" panose="02020603050405020304" pitchFamily="18" charset="-78"/>
                <a:cs typeface="B Titr" panose="00000700000000000000" pitchFamily="2" charset="-78"/>
              </a:rPr>
              <a:t>«</a:t>
            </a:r>
            <a:r>
              <a:rPr lang="fa-IR" sz="2800" b="1" spc="-20" dirty="0">
                <a:solidFill>
                  <a:srgbClr val="0000CC"/>
                </a:solidFill>
                <a:latin typeface="Traditional Arabic" panose="02020603050405020304" pitchFamily="18" charset="-78"/>
                <a:cs typeface="B Titr" panose="00000700000000000000" pitchFamily="2" charset="-78"/>
              </a:rPr>
              <a:t>مَنْ جاءَ بِالْحَسَنَةِ فَلَهُ عَشْرُ أَمْثالِها</a:t>
            </a:r>
            <a:r>
              <a:rPr lang="fa-IR" sz="2800" b="1" spc="-20" dirty="0">
                <a:latin typeface="Traditional Arabic" panose="02020603050405020304" pitchFamily="18" charset="-78"/>
                <a:cs typeface="B Titr" panose="00000700000000000000" pitchFamily="2" charset="-78"/>
              </a:rPr>
              <a:t>» </a:t>
            </a:r>
            <a:r>
              <a:rPr lang="fa-IR" sz="2000" b="1" spc="-20" dirty="0">
                <a:solidFill>
                  <a:srgbClr val="FF0000"/>
                </a:solidFill>
                <a:latin typeface="Traditional Arabic" panose="02020603050405020304" pitchFamily="18" charset="-78"/>
                <a:cs typeface="B Nazanin" pitchFamily="2" charset="-78"/>
              </a:rPr>
              <a:t>(انعام، آيه 160</a:t>
            </a:r>
            <a:r>
              <a:rPr lang="fa-IR" sz="2000" b="1" spc="-20" dirty="0" smtClean="0">
                <a:solidFill>
                  <a:srgbClr val="FF0000"/>
                </a:solidFill>
                <a:latin typeface="Traditional Arabic" panose="02020603050405020304" pitchFamily="18" charset="-78"/>
                <a:cs typeface="B Nazanin" pitchFamily="2" charset="-78"/>
              </a:rPr>
              <a:t>)</a:t>
            </a:r>
            <a:endParaRPr lang="fa-IR" sz="2800" b="1" spc="-20" dirty="0">
              <a:latin typeface="Traditional Arabic" panose="02020603050405020304" pitchFamily="18" charset="-78"/>
              <a:cs typeface="B Titr" panose="00000700000000000000" pitchFamily="2" charset="-78"/>
            </a:endParaRPr>
          </a:p>
        </p:txBody>
      </p:sp>
    </p:spTree>
    <p:extLst>
      <p:ext uri="{BB962C8B-B14F-4D97-AF65-F5344CB8AC3E}">
        <p14:creationId xmlns:p14="http://schemas.microsoft.com/office/powerpoint/2010/main" val="2975477239"/>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1000"/>
                                        <p:tgtEl>
                                          <p:spTgt spid="30"/>
                                        </p:tgtEl>
                                      </p:cBhvr>
                                    </p:animEffect>
                                    <p:anim calcmode="lin" valueType="num">
                                      <p:cBhvr>
                                        <p:cTn id="20" dur="1000" fill="hold"/>
                                        <p:tgtEl>
                                          <p:spTgt spid="30"/>
                                        </p:tgtEl>
                                        <p:attrNameLst>
                                          <p:attrName>ppt_x</p:attrName>
                                        </p:attrNameLst>
                                      </p:cBhvr>
                                      <p:tavLst>
                                        <p:tav tm="0">
                                          <p:val>
                                            <p:strVal val="#ppt_x"/>
                                          </p:val>
                                        </p:tav>
                                        <p:tav tm="100000">
                                          <p:val>
                                            <p:strVal val="#ppt_x"/>
                                          </p:val>
                                        </p:tav>
                                      </p:tavLst>
                                    </p:anim>
                                    <p:anim calcmode="lin" valueType="num">
                                      <p:cBhvr>
                                        <p:cTn id="21"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1000"/>
                                        <p:tgtEl>
                                          <p:spTgt spid="11"/>
                                        </p:tgtEl>
                                      </p:cBhvr>
                                    </p:animEffect>
                                    <p:anim calcmode="lin" valueType="num">
                                      <p:cBhvr>
                                        <p:cTn id="27" dur="1000" fill="hold"/>
                                        <p:tgtEl>
                                          <p:spTgt spid="11"/>
                                        </p:tgtEl>
                                        <p:attrNameLst>
                                          <p:attrName>ppt_x</p:attrName>
                                        </p:attrNameLst>
                                      </p:cBhvr>
                                      <p:tavLst>
                                        <p:tav tm="0">
                                          <p:val>
                                            <p:strVal val="#ppt_x"/>
                                          </p:val>
                                        </p:tav>
                                        <p:tav tm="100000">
                                          <p:val>
                                            <p:strVal val="#ppt_x"/>
                                          </p:val>
                                        </p:tav>
                                      </p:tavLst>
                                    </p:anim>
                                    <p:anim calcmode="lin" valueType="num">
                                      <p:cBhvr>
                                        <p:cTn id="2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1000"/>
                                        <p:tgtEl>
                                          <p:spTgt spid="15"/>
                                        </p:tgtEl>
                                      </p:cBhvr>
                                    </p:animEffect>
                                    <p:anim calcmode="lin" valueType="num">
                                      <p:cBhvr>
                                        <p:cTn id="34" dur="1000" fill="hold"/>
                                        <p:tgtEl>
                                          <p:spTgt spid="15"/>
                                        </p:tgtEl>
                                        <p:attrNameLst>
                                          <p:attrName>ppt_x</p:attrName>
                                        </p:attrNameLst>
                                      </p:cBhvr>
                                      <p:tavLst>
                                        <p:tav tm="0">
                                          <p:val>
                                            <p:strVal val="#ppt_x"/>
                                          </p:val>
                                        </p:tav>
                                        <p:tav tm="100000">
                                          <p:val>
                                            <p:strVal val="#ppt_x"/>
                                          </p:val>
                                        </p:tav>
                                      </p:tavLst>
                                    </p:anim>
                                    <p:anim calcmode="lin" valueType="num">
                                      <p:cBhvr>
                                        <p:cTn id="35"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1000"/>
                                        <p:tgtEl>
                                          <p:spTgt spid="12"/>
                                        </p:tgtEl>
                                      </p:cBhvr>
                                    </p:animEffect>
                                    <p:anim calcmode="lin" valueType="num">
                                      <p:cBhvr>
                                        <p:cTn id="41" dur="1000" fill="hold"/>
                                        <p:tgtEl>
                                          <p:spTgt spid="12"/>
                                        </p:tgtEl>
                                        <p:attrNameLst>
                                          <p:attrName>ppt_x</p:attrName>
                                        </p:attrNameLst>
                                      </p:cBhvr>
                                      <p:tavLst>
                                        <p:tav tm="0">
                                          <p:val>
                                            <p:strVal val="#ppt_x"/>
                                          </p:val>
                                        </p:tav>
                                        <p:tav tm="100000">
                                          <p:val>
                                            <p:strVal val="#ppt_x"/>
                                          </p:val>
                                        </p:tav>
                                      </p:tavLst>
                                    </p:anim>
                                    <p:anim calcmode="lin" valueType="num">
                                      <p:cBhvr>
                                        <p:cTn id="42"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1000"/>
                                        <p:tgtEl>
                                          <p:spTgt spid="14"/>
                                        </p:tgtEl>
                                      </p:cBhvr>
                                    </p:animEffect>
                                    <p:anim calcmode="lin" valueType="num">
                                      <p:cBhvr>
                                        <p:cTn id="48" dur="1000" fill="hold"/>
                                        <p:tgtEl>
                                          <p:spTgt spid="14"/>
                                        </p:tgtEl>
                                        <p:attrNameLst>
                                          <p:attrName>ppt_x</p:attrName>
                                        </p:attrNameLst>
                                      </p:cBhvr>
                                      <p:tavLst>
                                        <p:tav tm="0">
                                          <p:val>
                                            <p:strVal val="#ppt_x"/>
                                          </p:val>
                                        </p:tav>
                                        <p:tav tm="100000">
                                          <p:val>
                                            <p:strVal val="#ppt_x"/>
                                          </p:val>
                                        </p:tav>
                                      </p:tavLst>
                                    </p:anim>
                                    <p:anim calcmode="lin" valueType="num">
                                      <p:cBhvr>
                                        <p:cTn id="4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10" grpId="0" animBg="1"/>
      <p:bldP spid="7" grpId="0" animBg="1"/>
      <p:bldP spid="11" grpId="0" animBg="1"/>
      <p:bldP spid="12" grpId="0" animBg="1"/>
      <p:bldP spid="14" grpId="0" animBg="1"/>
      <p:bldP spid="15"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ound Same Side Corner Rectangle 29"/>
          <p:cNvSpPr/>
          <p:nvPr/>
        </p:nvSpPr>
        <p:spPr>
          <a:xfrm>
            <a:off x="139700" y="1077228"/>
            <a:ext cx="11912600" cy="5641072"/>
          </a:xfrm>
          <a:prstGeom prst="round2SameRect">
            <a:avLst>
              <a:gd name="adj1" fmla="val 0"/>
              <a:gd name="adj2" fmla="val 4039"/>
            </a:avLst>
          </a:prstGeom>
          <a:solidFill>
            <a:srgbClr val="0A8419"/>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b="1" dirty="0"/>
          </a:p>
        </p:txBody>
      </p:sp>
      <p:sp>
        <p:nvSpPr>
          <p:cNvPr id="10" name="Round Same Side Corner Rectangle 9"/>
          <p:cNvSpPr/>
          <p:nvPr/>
        </p:nvSpPr>
        <p:spPr>
          <a:xfrm rot="10800000">
            <a:off x="139700" y="98186"/>
            <a:ext cx="11912600" cy="897724"/>
          </a:xfrm>
          <a:prstGeom prst="round2SameRect">
            <a:avLst>
              <a:gd name="adj1" fmla="val 0"/>
              <a:gd name="adj2" fmla="val 15616"/>
            </a:avLst>
          </a:prstGeom>
          <a:solidFill>
            <a:schemeClr val="accent2">
              <a:lumMod val="40000"/>
              <a:lumOff val="60000"/>
            </a:schemeClr>
          </a:solidFill>
          <a:ln w="3175">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dirty="0"/>
          </a:p>
        </p:txBody>
      </p:sp>
      <p:sp>
        <p:nvSpPr>
          <p:cNvPr id="7" name="Rounded Rectangle 6"/>
          <p:cNvSpPr/>
          <p:nvPr/>
        </p:nvSpPr>
        <p:spPr>
          <a:xfrm>
            <a:off x="747133" y="205479"/>
            <a:ext cx="10747607" cy="68313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2800" b="1" dirty="0" smtClean="0">
                <a:solidFill>
                  <a:schemeClr val="tx1"/>
                </a:solidFill>
                <a:cs typeface="B Titr" pitchFamily="2" charset="-78"/>
              </a:rPr>
              <a:t>ویژگی‌های مؤمن: </a:t>
            </a:r>
            <a:r>
              <a:rPr lang="fa-IR" sz="2400" b="1" dirty="0" smtClean="0">
                <a:solidFill>
                  <a:srgbClr val="0000CC"/>
                </a:solidFill>
                <a:cs typeface="B Titr" pitchFamily="2" charset="-78"/>
              </a:rPr>
              <a:t>22ـ </a:t>
            </a:r>
            <a:r>
              <a:rPr lang="fa-IR" sz="2400" b="1" dirty="0">
                <a:solidFill>
                  <a:srgbClr val="0000CC"/>
                </a:solidFill>
                <a:cs typeface="B Titr" pitchFamily="2" charset="-78"/>
              </a:rPr>
              <a:t>احساس مسئولیت همگانی و بی‌تفاوت نبودن به دیگران (مصلح بودن)</a:t>
            </a:r>
            <a:endParaRPr lang="fa-IR" sz="2000" b="1" dirty="0" smtClean="0">
              <a:solidFill>
                <a:srgbClr val="663300"/>
              </a:solidFill>
              <a:cs typeface="B Titr" pitchFamily="2" charset="-78"/>
            </a:endParaRPr>
          </a:p>
        </p:txBody>
      </p:sp>
      <p:sp>
        <p:nvSpPr>
          <p:cNvPr id="11" name="Rectangle 10"/>
          <p:cNvSpPr/>
          <p:nvPr/>
        </p:nvSpPr>
        <p:spPr>
          <a:xfrm>
            <a:off x="287918" y="1419923"/>
            <a:ext cx="11616163" cy="1348061"/>
          </a:xfrm>
          <a:prstGeom prst="rect">
            <a:avLst/>
          </a:prstGeom>
          <a:solidFill>
            <a:srgbClr val="D9FBFF"/>
          </a:solidFill>
          <a:ln w="44450">
            <a:solidFill>
              <a:srgbClr val="FFFF00"/>
            </a:solidFill>
          </a:ln>
        </p:spPr>
        <p:txBody>
          <a:bodyPr wrap="square">
            <a:spAutoFit/>
          </a:bodyPr>
          <a:lstStyle/>
          <a:p>
            <a:pPr indent="180000" algn="just" rtl="1">
              <a:lnSpc>
                <a:spcPct val="120000"/>
              </a:lnSpc>
            </a:pPr>
            <a:r>
              <a:rPr lang="fa-IR" sz="2000" b="1" spc="-20" dirty="0" smtClean="0">
                <a:latin typeface="Traditional Arabic" panose="02020603050405020304" pitchFamily="18" charset="-78"/>
                <a:cs typeface="B Titr" panose="00000700000000000000" pitchFamily="2" charset="-78"/>
              </a:rPr>
              <a:t>رسول </a:t>
            </a:r>
            <a:r>
              <a:rPr lang="fa-IR" sz="2000" b="1" spc="-20" dirty="0">
                <a:latin typeface="Traditional Arabic" panose="02020603050405020304" pitchFamily="18" charset="-78"/>
                <a:cs typeface="B Titr" panose="00000700000000000000" pitchFamily="2" charset="-78"/>
              </a:rPr>
              <a:t>گرامی اسلام </a:t>
            </a:r>
            <a:r>
              <a:rPr lang="fa-IR" sz="2000" b="1" spc="-20" dirty="0" smtClean="0">
                <a:latin typeface="Traditional Arabic" panose="02020603050405020304" pitchFamily="18" charset="-78"/>
                <a:cs typeface="B Titr" panose="00000700000000000000" pitchFamily="2" charset="-78"/>
              </a:rPr>
              <a:t>صلی ‌الله‌ </a:t>
            </a:r>
            <a:r>
              <a:rPr lang="fa-IR" sz="2000" b="1" spc="-20" dirty="0">
                <a:latin typeface="Traditional Arabic" panose="02020603050405020304" pitchFamily="18" charset="-78"/>
                <a:cs typeface="B Titr" panose="00000700000000000000" pitchFamily="2" charset="-78"/>
              </a:rPr>
              <a:t>علیه ‌و آله‌ و سلم  فرمود: </a:t>
            </a:r>
          </a:p>
          <a:p>
            <a:pPr indent="180000" algn="just" rtl="1">
              <a:lnSpc>
                <a:spcPct val="120000"/>
              </a:lnSpc>
            </a:pPr>
            <a:r>
              <a:rPr lang="fa-IR" sz="2400" b="1" spc="-20" dirty="0">
                <a:solidFill>
                  <a:srgbClr val="0000CC"/>
                </a:solidFill>
                <a:latin typeface="Traditional Arabic" panose="02020603050405020304" pitchFamily="18" charset="-78"/>
                <a:cs typeface="B Titr" panose="00000700000000000000" pitchFamily="2" charset="-78"/>
              </a:rPr>
              <a:t>أَلَا كُلُّكُمْ رَاعٍ وَ كُلُّكُمْ </a:t>
            </a:r>
            <a:r>
              <a:rPr lang="fa-IR" sz="2400" b="1" spc="-20" dirty="0">
                <a:solidFill>
                  <a:srgbClr val="C00000"/>
                </a:solidFill>
                <a:latin typeface="Traditional Arabic" panose="02020603050405020304" pitchFamily="18" charset="-78"/>
                <a:cs typeface="B Titr" panose="00000700000000000000" pitchFamily="2" charset="-78"/>
              </a:rPr>
              <a:t>مَسْئُولٌ</a:t>
            </a:r>
            <a:r>
              <a:rPr lang="fa-IR" sz="2400" b="1" spc="-20" dirty="0">
                <a:solidFill>
                  <a:srgbClr val="0000CC"/>
                </a:solidFill>
                <a:latin typeface="Traditional Arabic" panose="02020603050405020304" pitchFamily="18" charset="-78"/>
                <a:cs typeface="B Titr" panose="00000700000000000000" pitchFamily="2" charset="-78"/>
              </a:rPr>
              <a:t> عَنْ رَعِيَّتِهِ فَالْأَمِيرُ عَلَى النَّاسِ رَاعٍ وَ هُوَ مَسْئُولٌ عَنْ رَعِيَّتِهِ، وَ الرَّجُلُ رَاعٍ عَلَى أَهْلِ بَيْتِهِ وَ هُوَ مَسْئُولٌ عَنْهُمْ، فَالْمَرْأَةُ رَاعِيَةٌ عَلَى أَهْلِ بَيْتِ بَعْلِهَا وَ وُلْدِهِ وَ هِيَ مَسْئُولَةٌ عَنْهُمْ</a:t>
            </a:r>
            <a:r>
              <a:rPr lang="fa-IR" sz="2400" b="1" spc="-20" dirty="0">
                <a:latin typeface="Traditional Arabic" panose="02020603050405020304" pitchFamily="18" charset="-78"/>
                <a:cs typeface="B Titr" panose="00000700000000000000" pitchFamily="2" charset="-78"/>
              </a:rPr>
              <a:t>:‏ </a:t>
            </a:r>
          </a:p>
        </p:txBody>
      </p:sp>
      <p:sp>
        <p:nvSpPr>
          <p:cNvPr id="14" name="Rectangle 13"/>
          <p:cNvSpPr/>
          <p:nvPr/>
        </p:nvSpPr>
        <p:spPr>
          <a:xfrm>
            <a:off x="312235" y="3110678"/>
            <a:ext cx="11638466" cy="3373231"/>
          </a:xfrm>
          <a:prstGeom prst="rect">
            <a:avLst/>
          </a:prstGeom>
          <a:solidFill>
            <a:srgbClr val="D9FBFF"/>
          </a:solidFill>
          <a:ln w="44450">
            <a:solidFill>
              <a:srgbClr val="FFFF00"/>
            </a:solidFill>
          </a:ln>
        </p:spPr>
        <p:txBody>
          <a:bodyPr wrap="square">
            <a:spAutoFit/>
          </a:bodyPr>
          <a:lstStyle/>
          <a:p>
            <a:pPr indent="180000" algn="just" rtl="1">
              <a:lnSpc>
                <a:spcPct val="130000"/>
              </a:lnSpc>
            </a:pPr>
            <a:endParaRPr lang="fa-IR" sz="1000" b="1" spc="-20" dirty="0">
              <a:latin typeface="Traditional Arabic" panose="02020603050405020304" pitchFamily="18" charset="-78"/>
              <a:cs typeface="B Titr" panose="00000700000000000000" pitchFamily="2" charset="-78"/>
            </a:endParaRPr>
          </a:p>
          <a:p>
            <a:pPr indent="180000" algn="ctr" rtl="1">
              <a:lnSpc>
                <a:spcPct val="130000"/>
              </a:lnSpc>
            </a:pPr>
            <a:r>
              <a:rPr lang="fa-IR" sz="3600" b="1" dirty="0" smtClean="0">
                <a:solidFill>
                  <a:srgbClr val="660066"/>
                </a:solidFill>
                <a:cs typeface="B Titr" pitchFamily="2" charset="-78"/>
              </a:rPr>
              <a:t>انواع </a:t>
            </a:r>
            <a:r>
              <a:rPr lang="fa-IR" sz="3600" b="1" dirty="0">
                <a:solidFill>
                  <a:srgbClr val="660066"/>
                </a:solidFill>
                <a:cs typeface="B Titr" pitchFamily="2" charset="-78"/>
              </a:rPr>
              <a:t>مسئولیت مومن</a:t>
            </a:r>
          </a:p>
          <a:p>
            <a:pPr indent="180000" algn="just" rtl="1">
              <a:lnSpc>
                <a:spcPct val="130000"/>
              </a:lnSpc>
            </a:pPr>
            <a:r>
              <a:rPr lang="fa-IR" sz="2800" b="1" dirty="0">
                <a:solidFill>
                  <a:srgbClr val="FF0000"/>
                </a:solidFill>
                <a:cs typeface="B Titr" pitchFamily="2" charset="-78"/>
              </a:rPr>
              <a:t>1ـ مسئولیت نفس: </a:t>
            </a:r>
            <a:r>
              <a:rPr lang="fa-IR" sz="2000" b="1" dirty="0">
                <a:cs typeface="B Titr" pitchFamily="2" charset="-78"/>
              </a:rPr>
              <a:t>انسان مسئول جوارح و اعضای بدن خویش و به‌کار گرفتن آن‌ها در اطاعت پروردگار است «</a:t>
            </a:r>
            <a:r>
              <a:rPr lang="fa-IR" sz="2000" b="1" dirty="0">
                <a:solidFill>
                  <a:srgbClr val="0000CC"/>
                </a:solidFill>
                <a:cs typeface="B Titr" pitchFamily="2" charset="-78"/>
              </a:rPr>
              <a:t>وَلاَ تَقْفُ مَا </a:t>
            </a:r>
            <a:r>
              <a:rPr lang="fa-IR" sz="2000" b="1" dirty="0" smtClean="0">
                <a:solidFill>
                  <a:srgbClr val="0000CC"/>
                </a:solidFill>
                <a:cs typeface="B Titr" pitchFamily="2" charset="-78"/>
              </a:rPr>
              <a:t>لَیْسَ لَکَ </a:t>
            </a:r>
            <a:r>
              <a:rPr lang="fa-IR" sz="2000" b="1" dirty="0">
                <a:solidFill>
                  <a:srgbClr val="0000CC"/>
                </a:solidFill>
                <a:cs typeface="B Titr" pitchFamily="2" charset="-78"/>
              </a:rPr>
              <a:t>بِهِ عِلْمٌ إِنَّ السَّمْعَ وَالْبَصَرَ وَالْفُؤَادَ کُلُّ أُولئِکَ کَانَ عَنْهُ مَسْؤُولًا </a:t>
            </a:r>
            <a:r>
              <a:rPr lang="fa-IR" sz="2400" b="1" spc="-20" dirty="0">
                <a:solidFill>
                  <a:srgbClr val="FF0000"/>
                </a:solidFill>
                <a:latin typeface="Traditional Arabic" panose="02020603050405020304" pitchFamily="18" charset="-78"/>
                <a:cs typeface="B Nazanin" pitchFamily="2" charset="-78"/>
              </a:rPr>
              <a:t>(اسراء:۳۶)</a:t>
            </a:r>
          </a:p>
          <a:p>
            <a:pPr indent="180000" algn="just" rtl="1">
              <a:lnSpc>
                <a:spcPct val="130000"/>
              </a:lnSpc>
            </a:pPr>
            <a:r>
              <a:rPr lang="fa-IR" sz="2000" b="1" dirty="0">
                <a:cs typeface="B Titr" pitchFamily="2" charset="-78"/>
              </a:rPr>
              <a:t> </a:t>
            </a:r>
            <a:r>
              <a:rPr lang="fa-IR" sz="2800" b="1" dirty="0">
                <a:solidFill>
                  <a:srgbClr val="FF0000"/>
                </a:solidFill>
                <a:cs typeface="B Titr" pitchFamily="2" charset="-78"/>
              </a:rPr>
              <a:t>2ـ مسئولیت خانواده: </a:t>
            </a:r>
            <a:r>
              <a:rPr lang="fa-IR" sz="2000" b="1" dirty="0">
                <a:cs typeface="B Titr" pitchFamily="2" charset="-78"/>
              </a:rPr>
              <a:t>«</a:t>
            </a:r>
            <a:r>
              <a:rPr lang="fa-IR" sz="2000" b="1" dirty="0">
                <a:solidFill>
                  <a:srgbClr val="0000CC"/>
                </a:solidFill>
                <a:cs typeface="B Titr" pitchFamily="2" charset="-78"/>
              </a:rPr>
              <a:t>یَا أَیُّهَا الَّذِینَ آمَنُوا قُوا أَنفُسَکُمْ وَأَهْلِیکُمْ نَارًا وَقُودُهَا النَّاسُ وَالْحِجَارَةُ </a:t>
            </a:r>
            <a:r>
              <a:rPr lang="fa-IR" sz="2400" b="1" spc="-20" dirty="0">
                <a:solidFill>
                  <a:srgbClr val="FF0000"/>
                </a:solidFill>
                <a:latin typeface="Traditional Arabic" panose="02020603050405020304" pitchFamily="18" charset="-78"/>
                <a:cs typeface="B Nazanin" pitchFamily="2" charset="-78"/>
              </a:rPr>
              <a:t>(تحریم: ۶)</a:t>
            </a:r>
          </a:p>
          <a:p>
            <a:pPr indent="180000" algn="just" rtl="1">
              <a:lnSpc>
                <a:spcPct val="130000"/>
              </a:lnSpc>
            </a:pPr>
            <a:r>
              <a:rPr lang="fa-IR" sz="2400" b="1" spc="-20" dirty="0">
                <a:solidFill>
                  <a:srgbClr val="FF0000"/>
                </a:solidFill>
                <a:latin typeface="Traditional Arabic" panose="02020603050405020304" pitchFamily="18" charset="-78"/>
                <a:cs typeface="B Nazanin" pitchFamily="2" charset="-78"/>
              </a:rPr>
              <a:t> </a:t>
            </a:r>
            <a:r>
              <a:rPr lang="fa-IR" sz="2800" b="1" dirty="0">
                <a:solidFill>
                  <a:srgbClr val="FF0000"/>
                </a:solidFill>
                <a:cs typeface="B Titr" pitchFamily="2" charset="-78"/>
              </a:rPr>
              <a:t>3ـ مسئولیت اجتماعی: </a:t>
            </a:r>
            <a:r>
              <a:rPr lang="fa-IR" sz="2000" b="1" dirty="0">
                <a:solidFill>
                  <a:srgbClr val="0000CC"/>
                </a:solidFill>
                <a:cs typeface="B Titr" pitchFamily="2" charset="-78"/>
              </a:rPr>
              <a:t>وَ الْمُؤْمِنُونَ وَ الْمُؤْمِناتُ بَعْضُهُمْ أَوْلِياءُ بَعْضٍ يَأْمُرُونَ بِالْمَعْرُوفِ وَ يَنْهَوْنَ عَنِ الْمُنْكَر</a:t>
            </a:r>
            <a:r>
              <a:rPr lang="fa-IR" sz="2400" b="1" spc="-20" dirty="0">
                <a:solidFill>
                  <a:srgbClr val="FF0000"/>
                </a:solidFill>
                <a:latin typeface="Traditional Arabic" panose="02020603050405020304" pitchFamily="18" charset="-78"/>
                <a:cs typeface="B Nazanin" pitchFamily="2" charset="-78"/>
              </a:rPr>
              <a:t>(توبه:71):</a:t>
            </a:r>
            <a:endParaRPr lang="fa-IR" sz="2000" b="1" dirty="0">
              <a:cs typeface="B Titr" pitchFamily="2" charset="-78"/>
            </a:endParaRPr>
          </a:p>
          <a:p>
            <a:pPr indent="180000" algn="just" rtl="1">
              <a:lnSpc>
                <a:spcPct val="130000"/>
              </a:lnSpc>
            </a:pPr>
            <a:endParaRPr lang="fa-IR" sz="1000" b="1" spc="-20" dirty="0" smtClean="0">
              <a:latin typeface="Traditional Arabic" panose="02020603050405020304" pitchFamily="18" charset="-78"/>
              <a:cs typeface="B Titr" panose="00000700000000000000" pitchFamily="2" charset="-78"/>
            </a:endParaRPr>
          </a:p>
        </p:txBody>
      </p:sp>
      <p:sp>
        <p:nvSpPr>
          <p:cNvPr id="13" name="Rounded Rectangle 12"/>
          <p:cNvSpPr/>
          <p:nvPr/>
        </p:nvSpPr>
        <p:spPr>
          <a:xfrm>
            <a:off x="152400" y="1373879"/>
            <a:ext cx="8458200" cy="483162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180000" algn="ctr" rtl="1">
              <a:lnSpc>
                <a:spcPct val="130000"/>
              </a:lnSpc>
            </a:pPr>
            <a:endParaRPr lang="fa-IR" b="1" dirty="0">
              <a:solidFill>
                <a:schemeClr val="tx1"/>
              </a:solidFill>
              <a:cs typeface="B Titr" pitchFamily="2" charset="-78"/>
            </a:endParaRPr>
          </a:p>
        </p:txBody>
      </p:sp>
    </p:spTree>
    <p:extLst>
      <p:ext uri="{BB962C8B-B14F-4D97-AF65-F5344CB8AC3E}">
        <p14:creationId xmlns:p14="http://schemas.microsoft.com/office/powerpoint/2010/main" val="1280382547"/>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nodePh="1">
                                  <p:stCondLst>
                                    <p:cond delay="0"/>
                                  </p:stCondLst>
                                  <p:endCondLst>
                                    <p:cond evt="begin" delay="0">
                                      <p:tn val="12"/>
                                    </p:cond>
                                  </p:end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1000" fill="hold"/>
                                        <p:tgtEl>
                                          <p:spTgt spid="13"/>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30"/>
                                        </p:tgtEl>
                                        <p:attrNameLst>
                                          <p:attrName>style.visibility</p:attrName>
                                        </p:attrNameLst>
                                      </p:cBhvr>
                                      <p:to>
                                        <p:strVal val="visible"/>
                                      </p:to>
                                    </p:set>
                                    <p:animEffect transition="in" filter="fade">
                                      <p:cBhvr>
                                        <p:cTn id="26" dur="1000"/>
                                        <p:tgtEl>
                                          <p:spTgt spid="30"/>
                                        </p:tgtEl>
                                      </p:cBhvr>
                                    </p:animEffect>
                                    <p:anim calcmode="lin" valueType="num">
                                      <p:cBhvr>
                                        <p:cTn id="27" dur="1000" fill="hold"/>
                                        <p:tgtEl>
                                          <p:spTgt spid="30"/>
                                        </p:tgtEl>
                                        <p:attrNameLst>
                                          <p:attrName>ppt_x</p:attrName>
                                        </p:attrNameLst>
                                      </p:cBhvr>
                                      <p:tavLst>
                                        <p:tav tm="0">
                                          <p:val>
                                            <p:strVal val="#ppt_x"/>
                                          </p:val>
                                        </p:tav>
                                        <p:tav tm="100000">
                                          <p:val>
                                            <p:strVal val="#ppt_x"/>
                                          </p:val>
                                        </p:tav>
                                      </p:tavLst>
                                    </p:anim>
                                    <p:anim calcmode="lin" valueType="num">
                                      <p:cBhvr>
                                        <p:cTn id="28"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1000"/>
                                        <p:tgtEl>
                                          <p:spTgt spid="11"/>
                                        </p:tgtEl>
                                      </p:cBhvr>
                                    </p:animEffect>
                                    <p:anim calcmode="lin" valueType="num">
                                      <p:cBhvr>
                                        <p:cTn id="34" dur="1000" fill="hold"/>
                                        <p:tgtEl>
                                          <p:spTgt spid="11"/>
                                        </p:tgtEl>
                                        <p:attrNameLst>
                                          <p:attrName>ppt_x</p:attrName>
                                        </p:attrNameLst>
                                      </p:cBhvr>
                                      <p:tavLst>
                                        <p:tav tm="0">
                                          <p:val>
                                            <p:strVal val="#ppt_x"/>
                                          </p:val>
                                        </p:tav>
                                        <p:tav tm="100000">
                                          <p:val>
                                            <p:strVal val="#ppt_x"/>
                                          </p:val>
                                        </p:tav>
                                      </p:tavLst>
                                    </p:anim>
                                    <p:anim calcmode="lin" valueType="num">
                                      <p:cBhvr>
                                        <p:cTn id="3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1000"/>
                                        <p:tgtEl>
                                          <p:spTgt spid="14"/>
                                        </p:tgtEl>
                                      </p:cBhvr>
                                    </p:animEffect>
                                    <p:anim calcmode="lin" valueType="num">
                                      <p:cBhvr>
                                        <p:cTn id="41" dur="1000" fill="hold"/>
                                        <p:tgtEl>
                                          <p:spTgt spid="14"/>
                                        </p:tgtEl>
                                        <p:attrNameLst>
                                          <p:attrName>ppt_x</p:attrName>
                                        </p:attrNameLst>
                                      </p:cBhvr>
                                      <p:tavLst>
                                        <p:tav tm="0">
                                          <p:val>
                                            <p:strVal val="#ppt_x"/>
                                          </p:val>
                                        </p:tav>
                                        <p:tav tm="100000">
                                          <p:val>
                                            <p:strVal val="#ppt_x"/>
                                          </p:val>
                                        </p:tav>
                                      </p:tavLst>
                                    </p:anim>
                                    <p:anim calcmode="lin" valueType="num">
                                      <p:cBhvr>
                                        <p:cTn id="42"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10" grpId="0" animBg="1"/>
      <p:bldP spid="7" grpId="0" animBg="1"/>
      <p:bldP spid="11" grpId="0" animBg="1"/>
      <p:bldP spid="14" grpId="0" animBg="1"/>
      <p:bldP spid="13"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ound Same Side Corner Rectangle 29"/>
          <p:cNvSpPr/>
          <p:nvPr/>
        </p:nvSpPr>
        <p:spPr>
          <a:xfrm>
            <a:off x="139700" y="1077228"/>
            <a:ext cx="11912600" cy="5641072"/>
          </a:xfrm>
          <a:prstGeom prst="round2SameRect">
            <a:avLst>
              <a:gd name="adj1" fmla="val 0"/>
              <a:gd name="adj2" fmla="val 4039"/>
            </a:avLst>
          </a:prstGeom>
          <a:solidFill>
            <a:srgbClr val="0A8419"/>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b="1" dirty="0"/>
          </a:p>
        </p:txBody>
      </p:sp>
      <p:sp>
        <p:nvSpPr>
          <p:cNvPr id="10" name="Round Same Side Corner Rectangle 9"/>
          <p:cNvSpPr/>
          <p:nvPr/>
        </p:nvSpPr>
        <p:spPr>
          <a:xfrm rot="10800000">
            <a:off x="139700" y="98186"/>
            <a:ext cx="11912600" cy="897724"/>
          </a:xfrm>
          <a:prstGeom prst="round2SameRect">
            <a:avLst>
              <a:gd name="adj1" fmla="val 0"/>
              <a:gd name="adj2" fmla="val 15616"/>
            </a:avLst>
          </a:prstGeom>
          <a:solidFill>
            <a:schemeClr val="accent2">
              <a:lumMod val="40000"/>
              <a:lumOff val="60000"/>
            </a:schemeClr>
          </a:solidFill>
          <a:ln w="3175">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dirty="0"/>
          </a:p>
        </p:txBody>
      </p:sp>
      <p:sp>
        <p:nvSpPr>
          <p:cNvPr id="7" name="Rounded Rectangle 6"/>
          <p:cNvSpPr/>
          <p:nvPr/>
        </p:nvSpPr>
        <p:spPr>
          <a:xfrm>
            <a:off x="3088888" y="205479"/>
            <a:ext cx="6066263" cy="68313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20000"/>
              </a:lnSpc>
            </a:pPr>
            <a:r>
              <a:rPr lang="fa-IR" sz="2800" b="1" dirty="0" smtClean="0">
                <a:solidFill>
                  <a:schemeClr val="tx1"/>
                </a:solidFill>
                <a:cs typeface="B Titr" pitchFamily="2" charset="-78"/>
              </a:rPr>
              <a:t>ویژگی‌های مؤمن: </a:t>
            </a:r>
            <a:r>
              <a:rPr lang="fa-IR" sz="2800" b="1" dirty="0" smtClean="0">
                <a:solidFill>
                  <a:srgbClr val="0000CC"/>
                </a:solidFill>
                <a:cs typeface="B Titr" pitchFamily="2" charset="-78"/>
              </a:rPr>
              <a:t>23ـ  </a:t>
            </a:r>
            <a:r>
              <a:rPr lang="fa-IR" sz="2800" b="1" dirty="0">
                <a:solidFill>
                  <a:srgbClr val="0000CC"/>
                </a:solidFill>
                <a:cs typeface="B Titr" pitchFamily="2" charset="-78"/>
              </a:rPr>
              <a:t>وفای به عهد و </a:t>
            </a:r>
            <a:r>
              <a:rPr lang="fa-IR" sz="2800" b="1" dirty="0" smtClean="0">
                <a:solidFill>
                  <a:srgbClr val="0000CC"/>
                </a:solidFill>
                <a:cs typeface="B Titr" pitchFamily="2" charset="-78"/>
              </a:rPr>
              <a:t>پیمان</a:t>
            </a:r>
            <a:endParaRPr lang="fa-IR" sz="2400" b="1" dirty="0" smtClean="0">
              <a:solidFill>
                <a:srgbClr val="663300"/>
              </a:solidFill>
              <a:cs typeface="B Titr" pitchFamily="2" charset="-78"/>
            </a:endParaRPr>
          </a:p>
        </p:txBody>
      </p:sp>
      <p:sp>
        <p:nvSpPr>
          <p:cNvPr id="11" name="Rectangle 10"/>
          <p:cNvSpPr/>
          <p:nvPr/>
        </p:nvSpPr>
        <p:spPr>
          <a:xfrm>
            <a:off x="292100" y="1191558"/>
            <a:ext cx="11658600" cy="695575"/>
          </a:xfrm>
          <a:prstGeom prst="rect">
            <a:avLst/>
          </a:prstGeom>
          <a:solidFill>
            <a:srgbClr val="D9FBFF"/>
          </a:solidFill>
          <a:ln w="44450">
            <a:solidFill>
              <a:srgbClr val="FFFF00"/>
            </a:solidFill>
          </a:ln>
        </p:spPr>
        <p:txBody>
          <a:bodyPr wrap="square">
            <a:spAutoFit/>
          </a:bodyPr>
          <a:lstStyle/>
          <a:p>
            <a:pPr algn="ctr" rtl="1">
              <a:lnSpc>
                <a:spcPct val="130000"/>
              </a:lnSpc>
            </a:pPr>
            <a:r>
              <a:rPr lang="fa-IR" sz="3200" b="1" spc="-20" dirty="0">
                <a:solidFill>
                  <a:srgbClr val="0000CC"/>
                </a:solidFill>
                <a:latin typeface="Traditional Arabic" panose="02020603050405020304" pitchFamily="18" charset="-78"/>
                <a:cs typeface="B Titr" panose="00000700000000000000" pitchFamily="2" charset="-78"/>
              </a:rPr>
              <a:t>يا أَيُّهَا الَّذينَ آمَنُوا أَوْفُوا بِالْعُقُودِ </a:t>
            </a:r>
            <a:r>
              <a:rPr lang="fa-IR" sz="2800" b="1" spc="-20" dirty="0">
                <a:solidFill>
                  <a:srgbClr val="FF0000"/>
                </a:solidFill>
                <a:latin typeface="Traditional Arabic" panose="02020603050405020304" pitchFamily="18" charset="-78"/>
                <a:cs typeface="B Nazanin" pitchFamily="2" charset="-78"/>
              </a:rPr>
              <a:t>(مائده</a:t>
            </a:r>
            <a:r>
              <a:rPr lang="fa-IR" sz="2800" b="1" spc="-20" dirty="0" smtClean="0">
                <a:solidFill>
                  <a:srgbClr val="FF0000"/>
                </a:solidFill>
                <a:latin typeface="Traditional Arabic" panose="02020603050405020304" pitchFamily="18" charset="-78"/>
                <a:cs typeface="B Nazanin" pitchFamily="2" charset="-78"/>
              </a:rPr>
              <a:t>: 1)</a:t>
            </a:r>
            <a:endParaRPr lang="fa-IR" sz="2800" b="1" dirty="0">
              <a:latin typeface="Traditional Arabic" panose="02020603050405020304" pitchFamily="18" charset="-78"/>
              <a:cs typeface="B Titr" panose="00000700000000000000" pitchFamily="2" charset="-78"/>
            </a:endParaRPr>
          </a:p>
        </p:txBody>
      </p:sp>
      <p:sp>
        <p:nvSpPr>
          <p:cNvPr id="8" name="Rectangle 7"/>
          <p:cNvSpPr/>
          <p:nvPr/>
        </p:nvSpPr>
        <p:spPr>
          <a:xfrm>
            <a:off x="292100" y="2918966"/>
            <a:ext cx="11658599" cy="1180323"/>
          </a:xfrm>
          <a:prstGeom prst="rect">
            <a:avLst/>
          </a:prstGeom>
          <a:solidFill>
            <a:srgbClr val="D9FBFF"/>
          </a:solidFill>
          <a:ln w="44450">
            <a:solidFill>
              <a:srgbClr val="FFFF00"/>
            </a:solidFill>
          </a:ln>
        </p:spPr>
        <p:txBody>
          <a:bodyPr wrap="square">
            <a:spAutoFit/>
          </a:bodyPr>
          <a:lstStyle/>
          <a:p>
            <a:pPr indent="180000" algn="just" rtl="1">
              <a:lnSpc>
                <a:spcPct val="130000"/>
              </a:lnSpc>
            </a:pPr>
            <a:r>
              <a:rPr lang="fa-IR" sz="2000" b="1" spc="-20" dirty="0">
                <a:latin typeface="Traditional Arabic" panose="02020603050405020304" pitchFamily="18" charset="-78"/>
                <a:cs typeface="B Titr" panose="00000700000000000000" pitchFamily="2" charset="-78"/>
              </a:rPr>
              <a:t>رسول خدا (</a:t>
            </a:r>
            <a:r>
              <a:rPr lang="fa-IR" sz="2000" b="1" spc="-20" dirty="0" smtClean="0">
                <a:latin typeface="Traditional Arabic" panose="02020603050405020304" pitchFamily="18" charset="-78"/>
                <a:cs typeface="B Titr" panose="00000700000000000000" pitchFamily="2" charset="-78"/>
              </a:rPr>
              <a:t>صلی الله علیه و آله و سلم) </a:t>
            </a:r>
            <a:r>
              <a:rPr lang="fa-IR" sz="2000" b="1" spc="-20" dirty="0">
                <a:latin typeface="Traditional Arabic" panose="02020603050405020304" pitchFamily="18" charset="-78"/>
                <a:cs typeface="B Titr" panose="00000700000000000000" pitchFamily="2" charset="-78"/>
              </a:rPr>
              <a:t>خطاب به امام علی (</a:t>
            </a:r>
            <a:r>
              <a:rPr lang="fa-IR" sz="2000" b="1" spc="-20" dirty="0" smtClean="0">
                <a:latin typeface="Traditional Arabic" panose="02020603050405020304" pitchFamily="18" charset="-78"/>
                <a:cs typeface="B Titr" panose="00000700000000000000" pitchFamily="2" charset="-78"/>
              </a:rPr>
              <a:t>علیه السلام) </a:t>
            </a:r>
            <a:r>
              <a:rPr lang="fa-IR" sz="2000" b="1" spc="-20" dirty="0">
                <a:latin typeface="Traditional Arabic" panose="02020603050405020304" pitchFamily="18" charset="-78"/>
                <a:cs typeface="B Titr" panose="00000700000000000000" pitchFamily="2" charset="-78"/>
              </a:rPr>
              <a:t>فرمود: </a:t>
            </a:r>
            <a:r>
              <a:rPr lang="fa-IR" sz="2800" b="1" spc="-20" dirty="0">
                <a:latin typeface="Traditional Arabic" panose="02020603050405020304" pitchFamily="18" charset="-78"/>
                <a:cs typeface="B Titr" panose="00000700000000000000" pitchFamily="2" charset="-78"/>
              </a:rPr>
              <a:t>«</a:t>
            </a:r>
            <a:r>
              <a:rPr lang="fa-IR" sz="2800" b="1" spc="-20" dirty="0">
                <a:solidFill>
                  <a:srgbClr val="0000CC"/>
                </a:solidFill>
                <a:latin typeface="Traditional Arabic" panose="02020603050405020304" pitchFamily="18" charset="-78"/>
                <a:cs typeface="B Titr" panose="00000700000000000000" pitchFamily="2" charset="-78"/>
              </a:rPr>
              <a:t>يَا عَلِيُّ مِنْ صِفَاتِ الْمُؤْمِنِ أَنْ يَكُونَ ... إِذَا وَعَدَ وَفَى</a:t>
            </a:r>
            <a:r>
              <a:rPr lang="fa-IR" sz="2800" b="1" spc="-20" dirty="0">
                <a:latin typeface="Traditional Arabic" panose="02020603050405020304" pitchFamily="18" charset="-78"/>
                <a:cs typeface="B Titr" panose="00000700000000000000" pitchFamily="2" charset="-78"/>
              </a:rPr>
              <a:t>‏.</a:t>
            </a:r>
            <a:r>
              <a:rPr lang="fa-IR" sz="2000" b="1" spc="-20" dirty="0">
                <a:latin typeface="Traditional Arabic" panose="02020603050405020304" pitchFamily="18" charset="-78"/>
                <a:cs typeface="B Titr" panose="00000700000000000000" pitchFamily="2" charset="-78"/>
              </a:rPr>
              <a:t>  علی جان از صفات مؤمن این است که هر گاه وعده‌ای داد به آن وفا می‌کند.</a:t>
            </a:r>
            <a:endParaRPr lang="fa-IR" sz="2000" b="1" dirty="0">
              <a:latin typeface="Traditional Arabic" panose="02020603050405020304" pitchFamily="18" charset="-78"/>
              <a:cs typeface="B Titr" panose="00000700000000000000" pitchFamily="2" charset="-78"/>
            </a:endParaRPr>
          </a:p>
        </p:txBody>
      </p:sp>
      <p:sp>
        <p:nvSpPr>
          <p:cNvPr id="14" name="Rectangle 13"/>
          <p:cNvSpPr/>
          <p:nvPr/>
        </p:nvSpPr>
        <p:spPr>
          <a:xfrm>
            <a:off x="292100" y="4153924"/>
            <a:ext cx="11658599" cy="2332946"/>
          </a:xfrm>
          <a:prstGeom prst="rect">
            <a:avLst/>
          </a:prstGeom>
          <a:solidFill>
            <a:srgbClr val="D9FBFF"/>
          </a:solidFill>
          <a:ln w="44450">
            <a:solidFill>
              <a:srgbClr val="FFFF00"/>
            </a:solidFill>
          </a:ln>
        </p:spPr>
        <p:txBody>
          <a:bodyPr wrap="square">
            <a:spAutoFit/>
          </a:bodyPr>
          <a:lstStyle/>
          <a:p>
            <a:pPr indent="180000" algn="just" rtl="1">
              <a:lnSpc>
                <a:spcPct val="130000"/>
              </a:lnSpc>
            </a:pPr>
            <a:r>
              <a:rPr lang="fa-IR" sz="2000" b="1" spc="-20" dirty="0">
                <a:latin typeface="Traditional Arabic" panose="02020603050405020304" pitchFamily="18" charset="-78"/>
                <a:cs typeface="B Titr" panose="00000700000000000000" pitchFamily="2" charset="-78"/>
              </a:rPr>
              <a:t>یکی از مهم ترین عهدهایی که هر مؤمنی باید به آن پای بند باشد عهد عبودیت و بندگی است که با خدای خود بسته است. آيۀ </a:t>
            </a:r>
            <a:r>
              <a:rPr lang="fa-IR" sz="2400" b="1" spc="-20" dirty="0">
                <a:latin typeface="Traditional Arabic" panose="02020603050405020304" pitchFamily="18" charset="-78"/>
                <a:cs typeface="B Titr" panose="00000700000000000000" pitchFamily="2" charset="-78"/>
              </a:rPr>
              <a:t>«</a:t>
            </a:r>
            <a:r>
              <a:rPr lang="fa-IR" sz="2400" b="1" spc="-20" dirty="0">
                <a:solidFill>
                  <a:srgbClr val="0000CC"/>
                </a:solidFill>
                <a:latin typeface="Traditional Arabic" panose="02020603050405020304" pitchFamily="18" charset="-78"/>
                <a:cs typeface="B Titr" panose="00000700000000000000" pitchFamily="2" charset="-78"/>
              </a:rPr>
              <a:t>أَلستُ بِربكم قالوا بلي</a:t>
            </a:r>
            <a:r>
              <a:rPr lang="fa-IR" sz="2400" b="1" spc="-20" dirty="0">
                <a:latin typeface="Traditional Arabic" panose="02020603050405020304" pitchFamily="18" charset="-78"/>
                <a:cs typeface="B Titr" panose="00000700000000000000" pitchFamily="2" charset="-78"/>
              </a:rPr>
              <a:t>» </a:t>
            </a:r>
            <a:r>
              <a:rPr lang="fa-IR" sz="2400" b="1" spc="-20" dirty="0">
                <a:solidFill>
                  <a:srgbClr val="FF0000"/>
                </a:solidFill>
                <a:latin typeface="Traditional Arabic" panose="02020603050405020304" pitchFamily="18" charset="-78"/>
                <a:cs typeface="B Nazanin" pitchFamily="2" charset="-78"/>
              </a:rPr>
              <a:t>(اعراف: 172)، </a:t>
            </a:r>
            <a:r>
              <a:rPr lang="fa-IR" sz="2000" b="1" spc="-20" dirty="0">
                <a:latin typeface="Traditional Arabic" panose="02020603050405020304" pitchFamily="18" charset="-78"/>
                <a:cs typeface="B Titr" panose="00000700000000000000" pitchFamily="2" charset="-78"/>
              </a:rPr>
              <a:t>اشاره به همين مطلب دارد؛ يعني انسان‌ها در ابتداي آفرينش خويش همگي خداي تعالي را به پروردگاري خود پذيرفتند و خُلف وعده این عهد، پیروی از شیطان و هر چه غیر خدا است.  خدای تبارک و تعالی در این باره می‌فرماید:‍ </a:t>
            </a:r>
            <a:r>
              <a:rPr lang="fa-IR" sz="2400" b="1" spc="-20" dirty="0">
                <a:latin typeface="Traditional Arabic" panose="02020603050405020304" pitchFamily="18" charset="-78"/>
                <a:cs typeface="B Titr" panose="00000700000000000000" pitchFamily="2" charset="-78"/>
              </a:rPr>
              <a:t>«</a:t>
            </a:r>
            <a:r>
              <a:rPr lang="fa-IR" sz="2400" b="1" spc="-20" dirty="0">
                <a:solidFill>
                  <a:srgbClr val="0000CC"/>
                </a:solidFill>
                <a:latin typeface="Traditional Arabic" panose="02020603050405020304" pitchFamily="18" charset="-78"/>
                <a:cs typeface="B Titr" panose="00000700000000000000" pitchFamily="2" charset="-78"/>
              </a:rPr>
              <a:t>اَلًمْ اَعْهَد اِلَيكُم يا بني آدمَ اَنْ لا تَعْبُدُوا الشَّيطانَ اِنَّهُ لَكُمْ عَدُوٌ </a:t>
            </a:r>
            <a:r>
              <a:rPr lang="fa-IR" sz="2400" b="1" spc="-20" dirty="0" smtClean="0">
                <a:solidFill>
                  <a:srgbClr val="0000CC"/>
                </a:solidFill>
                <a:latin typeface="Traditional Arabic" panose="02020603050405020304" pitchFamily="18" charset="-78"/>
                <a:cs typeface="B Titr" panose="00000700000000000000" pitchFamily="2" charset="-78"/>
              </a:rPr>
              <a:t>مُبينٌ </a:t>
            </a:r>
            <a:r>
              <a:rPr lang="fa-IR" sz="2400" b="1" spc="-20" dirty="0" smtClean="0">
                <a:solidFill>
                  <a:srgbClr val="FF0000"/>
                </a:solidFill>
                <a:latin typeface="Traditional Arabic" panose="02020603050405020304" pitchFamily="18" charset="-78"/>
                <a:cs typeface="B Nazanin" pitchFamily="2" charset="-78"/>
              </a:rPr>
              <a:t>(</a:t>
            </a:r>
            <a:r>
              <a:rPr lang="fa-IR" sz="2400" b="1" spc="-20" dirty="0">
                <a:solidFill>
                  <a:srgbClr val="FF0000"/>
                </a:solidFill>
                <a:latin typeface="Traditional Arabic" panose="02020603050405020304" pitchFamily="18" charset="-78"/>
                <a:cs typeface="B Nazanin" pitchFamily="2" charset="-78"/>
              </a:rPr>
              <a:t>يس: 60)؛ </a:t>
            </a:r>
            <a:r>
              <a:rPr lang="fa-IR" sz="2000" b="1" spc="-20" dirty="0">
                <a:latin typeface="Traditional Arabic" panose="02020603050405020304" pitchFamily="18" charset="-78"/>
                <a:cs typeface="B Titr" panose="00000700000000000000" pitchFamily="2" charset="-78"/>
              </a:rPr>
              <a:t>اي فرزندان آدم! آيا با شما عهد نبستم كه شيطان را نپرستيد، زيرا روشن است كه او دشمن بزرگ شماست.»</a:t>
            </a:r>
          </a:p>
        </p:txBody>
      </p:sp>
      <p:sp>
        <p:nvSpPr>
          <p:cNvPr id="13" name="Rectangle 12"/>
          <p:cNvSpPr/>
          <p:nvPr/>
        </p:nvSpPr>
        <p:spPr>
          <a:xfrm>
            <a:off x="292100" y="2029949"/>
            <a:ext cx="11658600" cy="732508"/>
          </a:xfrm>
          <a:prstGeom prst="rect">
            <a:avLst/>
          </a:prstGeom>
          <a:solidFill>
            <a:srgbClr val="D9FBFF"/>
          </a:solidFill>
          <a:ln w="44450">
            <a:solidFill>
              <a:srgbClr val="FFFF00"/>
            </a:solidFill>
          </a:ln>
        </p:spPr>
        <p:txBody>
          <a:bodyPr wrap="square">
            <a:spAutoFit/>
          </a:bodyPr>
          <a:lstStyle/>
          <a:p>
            <a:pPr algn="ctr" rtl="1">
              <a:lnSpc>
                <a:spcPct val="130000"/>
              </a:lnSpc>
            </a:pPr>
            <a:r>
              <a:rPr lang="fa-IR" sz="3200" b="1" spc="-20" dirty="0">
                <a:solidFill>
                  <a:srgbClr val="0000CC"/>
                </a:solidFill>
                <a:latin typeface="Traditional Arabic" panose="02020603050405020304" pitchFamily="18" charset="-78"/>
                <a:cs typeface="B Titr" panose="00000700000000000000" pitchFamily="2" charset="-78"/>
              </a:rPr>
              <a:t>وَ أَوْفُوا بِالْعَهْدِ إِنَّ الْعَهْدَ كانَ مَسْؤُلاً </a:t>
            </a:r>
            <a:r>
              <a:rPr lang="fa-IR" sz="3200" b="1" spc="-20" dirty="0">
                <a:solidFill>
                  <a:srgbClr val="FF0000"/>
                </a:solidFill>
                <a:latin typeface="Traditional Arabic" panose="02020603050405020304" pitchFamily="18" charset="-78"/>
                <a:cs typeface="B Nazanin" pitchFamily="2" charset="-78"/>
              </a:rPr>
              <a:t>(إسراء:34</a:t>
            </a:r>
            <a:r>
              <a:rPr lang="fa-IR" sz="3200" b="1" spc="-20" dirty="0" smtClean="0">
                <a:solidFill>
                  <a:srgbClr val="FF0000"/>
                </a:solidFill>
                <a:latin typeface="Traditional Arabic" panose="02020603050405020304" pitchFamily="18" charset="-78"/>
                <a:cs typeface="B Nazanin" pitchFamily="2" charset="-78"/>
              </a:rPr>
              <a:t>)</a:t>
            </a:r>
            <a:endParaRPr lang="fa-IR" sz="3200" b="1" dirty="0">
              <a:latin typeface="Traditional Arabic" panose="02020603050405020304" pitchFamily="18" charset="-78"/>
              <a:cs typeface="B Titr" panose="00000700000000000000" pitchFamily="2" charset="-78"/>
            </a:endParaRPr>
          </a:p>
        </p:txBody>
      </p:sp>
    </p:spTree>
    <p:extLst>
      <p:ext uri="{BB962C8B-B14F-4D97-AF65-F5344CB8AC3E}">
        <p14:creationId xmlns:p14="http://schemas.microsoft.com/office/powerpoint/2010/main" val="1639862774"/>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1000"/>
                                        <p:tgtEl>
                                          <p:spTgt spid="30"/>
                                        </p:tgtEl>
                                      </p:cBhvr>
                                    </p:animEffect>
                                    <p:anim calcmode="lin" valueType="num">
                                      <p:cBhvr>
                                        <p:cTn id="20" dur="1000" fill="hold"/>
                                        <p:tgtEl>
                                          <p:spTgt spid="30"/>
                                        </p:tgtEl>
                                        <p:attrNameLst>
                                          <p:attrName>ppt_x</p:attrName>
                                        </p:attrNameLst>
                                      </p:cBhvr>
                                      <p:tavLst>
                                        <p:tav tm="0">
                                          <p:val>
                                            <p:strVal val="#ppt_x"/>
                                          </p:val>
                                        </p:tav>
                                        <p:tav tm="100000">
                                          <p:val>
                                            <p:strVal val="#ppt_x"/>
                                          </p:val>
                                        </p:tav>
                                      </p:tavLst>
                                    </p:anim>
                                    <p:anim calcmode="lin" valueType="num">
                                      <p:cBhvr>
                                        <p:cTn id="21"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1000"/>
                                        <p:tgtEl>
                                          <p:spTgt spid="11"/>
                                        </p:tgtEl>
                                      </p:cBhvr>
                                    </p:animEffect>
                                    <p:anim calcmode="lin" valueType="num">
                                      <p:cBhvr>
                                        <p:cTn id="27" dur="1000" fill="hold"/>
                                        <p:tgtEl>
                                          <p:spTgt spid="11"/>
                                        </p:tgtEl>
                                        <p:attrNameLst>
                                          <p:attrName>ppt_x</p:attrName>
                                        </p:attrNameLst>
                                      </p:cBhvr>
                                      <p:tavLst>
                                        <p:tav tm="0">
                                          <p:val>
                                            <p:strVal val="#ppt_x"/>
                                          </p:val>
                                        </p:tav>
                                        <p:tav tm="100000">
                                          <p:val>
                                            <p:strVal val="#ppt_x"/>
                                          </p:val>
                                        </p:tav>
                                      </p:tavLst>
                                    </p:anim>
                                    <p:anim calcmode="lin" valueType="num">
                                      <p:cBhvr>
                                        <p:cTn id="2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1000"/>
                                        <p:tgtEl>
                                          <p:spTgt spid="13"/>
                                        </p:tgtEl>
                                      </p:cBhvr>
                                    </p:animEffect>
                                    <p:anim calcmode="lin" valueType="num">
                                      <p:cBhvr>
                                        <p:cTn id="34" dur="1000" fill="hold"/>
                                        <p:tgtEl>
                                          <p:spTgt spid="13"/>
                                        </p:tgtEl>
                                        <p:attrNameLst>
                                          <p:attrName>ppt_x</p:attrName>
                                        </p:attrNameLst>
                                      </p:cBhvr>
                                      <p:tavLst>
                                        <p:tav tm="0">
                                          <p:val>
                                            <p:strVal val="#ppt_x"/>
                                          </p:val>
                                        </p:tav>
                                        <p:tav tm="100000">
                                          <p:val>
                                            <p:strVal val="#ppt_x"/>
                                          </p:val>
                                        </p:tav>
                                      </p:tavLst>
                                    </p:anim>
                                    <p:anim calcmode="lin" valueType="num">
                                      <p:cBhvr>
                                        <p:cTn id="35"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fade">
                                      <p:cBhvr>
                                        <p:cTn id="40" dur="1000"/>
                                        <p:tgtEl>
                                          <p:spTgt spid="8"/>
                                        </p:tgtEl>
                                      </p:cBhvr>
                                    </p:animEffect>
                                    <p:anim calcmode="lin" valueType="num">
                                      <p:cBhvr>
                                        <p:cTn id="41" dur="1000" fill="hold"/>
                                        <p:tgtEl>
                                          <p:spTgt spid="8"/>
                                        </p:tgtEl>
                                        <p:attrNameLst>
                                          <p:attrName>ppt_x</p:attrName>
                                        </p:attrNameLst>
                                      </p:cBhvr>
                                      <p:tavLst>
                                        <p:tav tm="0">
                                          <p:val>
                                            <p:strVal val="#ppt_x"/>
                                          </p:val>
                                        </p:tav>
                                        <p:tav tm="100000">
                                          <p:val>
                                            <p:strVal val="#ppt_x"/>
                                          </p:val>
                                        </p:tav>
                                      </p:tavLst>
                                    </p:anim>
                                    <p:anim calcmode="lin" valueType="num">
                                      <p:cBhvr>
                                        <p:cTn id="42"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1000"/>
                                        <p:tgtEl>
                                          <p:spTgt spid="14"/>
                                        </p:tgtEl>
                                      </p:cBhvr>
                                    </p:animEffect>
                                    <p:anim calcmode="lin" valueType="num">
                                      <p:cBhvr>
                                        <p:cTn id="48" dur="1000" fill="hold"/>
                                        <p:tgtEl>
                                          <p:spTgt spid="14"/>
                                        </p:tgtEl>
                                        <p:attrNameLst>
                                          <p:attrName>ppt_x</p:attrName>
                                        </p:attrNameLst>
                                      </p:cBhvr>
                                      <p:tavLst>
                                        <p:tav tm="0">
                                          <p:val>
                                            <p:strVal val="#ppt_x"/>
                                          </p:val>
                                        </p:tav>
                                        <p:tav tm="100000">
                                          <p:val>
                                            <p:strVal val="#ppt_x"/>
                                          </p:val>
                                        </p:tav>
                                      </p:tavLst>
                                    </p:anim>
                                    <p:anim calcmode="lin" valueType="num">
                                      <p:cBhvr>
                                        <p:cTn id="4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10" grpId="0" animBg="1"/>
      <p:bldP spid="7" grpId="0" animBg="1"/>
      <p:bldP spid="11" grpId="0" animBg="1"/>
      <p:bldP spid="8" grpId="0" animBg="1"/>
      <p:bldP spid="14" grpId="0" animBg="1"/>
      <p:bldP spid="13"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ound Same Side Corner Rectangle 29"/>
          <p:cNvSpPr/>
          <p:nvPr/>
        </p:nvSpPr>
        <p:spPr>
          <a:xfrm>
            <a:off x="139700" y="1077228"/>
            <a:ext cx="11912600" cy="5641072"/>
          </a:xfrm>
          <a:prstGeom prst="round2SameRect">
            <a:avLst>
              <a:gd name="adj1" fmla="val 0"/>
              <a:gd name="adj2" fmla="val 4039"/>
            </a:avLst>
          </a:prstGeom>
          <a:solidFill>
            <a:srgbClr val="0A8419"/>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b="1" dirty="0"/>
          </a:p>
        </p:txBody>
      </p:sp>
      <p:sp>
        <p:nvSpPr>
          <p:cNvPr id="10" name="Round Same Side Corner Rectangle 9"/>
          <p:cNvSpPr/>
          <p:nvPr/>
        </p:nvSpPr>
        <p:spPr>
          <a:xfrm rot="10800000">
            <a:off x="139700" y="98186"/>
            <a:ext cx="11912600" cy="897724"/>
          </a:xfrm>
          <a:prstGeom prst="round2SameRect">
            <a:avLst>
              <a:gd name="adj1" fmla="val 0"/>
              <a:gd name="adj2" fmla="val 15616"/>
            </a:avLst>
          </a:prstGeom>
          <a:solidFill>
            <a:schemeClr val="accent2">
              <a:lumMod val="40000"/>
              <a:lumOff val="60000"/>
            </a:schemeClr>
          </a:solidFill>
          <a:ln w="3175">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dirty="0"/>
          </a:p>
        </p:txBody>
      </p:sp>
      <p:sp>
        <p:nvSpPr>
          <p:cNvPr id="7" name="Rounded Rectangle 6"/>
          <p:cNvSpPr/>
          <p:nvPr/>
        </p:nvSpPr>
        <p:spPr>
          <a:xfrm>
            <a:off x="2062976" y="205479"/>
            <a:ext cx="7538225" cy="68313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20000"/>
              </a:lnSpc>
            </a:pPr>
            <a:r>
              <a:rPr lang="fa-IR" sz="2800" b="1" dirty="0" smtClean="0">
                <a:solidFill>
                  <a:schemeClr val="tx1"/>
                </a:solidFill>
                <a:cs typeface="B Titr" pitchFamily="2" charset="-78"/>
              </a:rPr>
              <a:t>ویژگی‌های مؤمن: </a:t>
            </a:r>
            <a:r>
              <a:rPr lang="fa-IR" sz="2800" b="1" dirty="0" smtClean="0">
                <a:solidFill>
                  <a:srgbClr val="0000CC"/>
                </a:solidFill>
                <a:cs typeface="B Titr" pitchFamily="2" charset="-78"/>
              </a:rPr>
              <a:t>24ـ  </a:t>
            </a:r>
            <a:r>
              <a:rPr lang="fa-IR" sz="2800" b="1" dirty="0">
                <a:solidFill>
                  <a:srgbClr val="0000CC"/>
                </a:solidFill>
                <a:cs typeface="B Titr" pitchFamily="2" charset="-78"/>
              </a:rPr>
              <a:t>روابط مسالمت‌آمیز با </a:t>
            </a:r>
            <a:r>
              <a:rPr lang="fa-IR" sz="2800" b="1" dirty="0" smtClean="0">
                <a:solidFill>
                  <a:srgbClr val="0000CC"/>
                </a:solidFill>
                <a:cs typeface="B Titr" pitchFamily="2" charset="-78"/>
              </a:rPr>
              <a:t>دیگران </a:t>
            </a:r>
            <a:r>
              <a:rPr lang="fa-IR" sz="2400" b="1" dirty="0">
                <a:solidFill>
                  <a:srgbClr val="663300"/>
                </a:solidFill>
                <a:cs typeface="B Titr" pitchFamily="2" charset="-78"/>
              </a:rPr>
              <a:t>ـ 1</a:t>
            </a:r>
          </a:p>
        </p:txBody>
      </p:sp>
      <p:sp>
        <p:nvSpPr>
          <p:cNvPr id="11" name="Rectangle 10"/>
          <p:cNvSpPr/>
          <p:nvPr/>
        </p:nvSpPr>
        <p:spPr>
          <a:xfrm>
            <a:off x="292100" y="1191558"/>
            <a:ext cx="11658600" cy="1107996"/>
          </a:xfrm>
          <a:prstGeom prst="rect">
            <a:avLst/>
          </a:prstGeom>
          <a:solidFill>
            <a:srgbClr val="D9FBFF"/>
          </a:solidFill>
          <a:ln w="44450">
            <a:solidFill>
              <a:srgbClr val="FFFF00"/>
            </a:solidFill>
          </a:ln>
        </p:spPr>
        <p:txBody>
          <a:bodyPr wrap="square">
            <a:spAutoFit/>
          </a:bodyPr>
          <a:lstStyle/>
          <a:p>
            <a:pPr algn="just" rtl="1">
              <a:lnSpc>
                <a:spcPct val="110000"/>
              </a:lnSpc>
            </a:pPr>
            <a:r>
              <a:rPr lang="fa-IR" sz="2000" b="1" spc="-20" dirty="0">
                <a:latin typeface="Traditional Arabic" panose="02020603050405020304" pitchFamily="18" charset="-78"/>
                <a:cs typeface="B Titr" panose="00000700000000000000" pitchFamily="2" charset="-78"/>
              </a:rPr>
              <a:t>خصوصیت مؤمن </a:t>
            </a:r>
            <a:r>
              <a:rPr lang="fa-IR" sz="2000" b="1" spc="-20" dirty="0">
                <a:solidFill>
                  <a:srgbClr val="FF0000"/>
                </a:solidFill>
                <a:latin typeface="Traditional Arabic" panose="02020603050405020304" pitchFamily="18" charset="-78"/>
                <a:cs typeface="B Titr" panose="00000700000000000000" pitchFamily="2" charset="-78"/>
              </a:rPr>
              <a:t>داشتن روابطی انسانی و اخلاقی </a:t>
            </a:r>
            <a:r>
              <a:rPr lang="fa-IR" sz="2000" b="1" spc="-20" dirty="0">
                <a:latin typeface="Traditional Arabic" panose="02020603050405020304" pitchFamily="18" charset="-78"/>
                <a:cs typeface="B Titr" panose="00000700000000000000" pitchFamily="2" charset="-78"/>
              </a:rPr>
              <a:t>با دیگران است. مؤمن با دیگران بزودی اُنس و اُلفت می‌گیرد</a:t>
            </a:r>
            <a:r>
              <a:rPr lang="fa-IR" sz="2000" b="1" spc="-20" dirty="0" smtClean="0">
                <a:latin typeface="Traditional Arabic" panose="02020603050405020304" pitchFamily="18" charset="-78"/>
                <a:cs typeface="B Titr" panose="00000700000000000000" pitchFamily="2" charset="-78"/>
              </a:rPr>
              <a:t>.</a:t>
            </a:r>
          </a:p>
          <a:p>
            <a:pPr algn="just" rtl="1">
              <a:lnSpc>
                <a:spcPct val="110000"/>
              </a:lnSpc>
            </a:pPr>
            <a:r>
              <a:rPr lang="fa-IR" sz="2000" b="1" spc="-20" dirty="0" smtClean="0">
                <a:latin typeface="Traditional Arabic" panose="02020603050405020304" pitchFamily="18" charset="-78"/>
                <a:cs typeface="B Titr" panose="00000700000000000000" pitchFamily="2" charset="-78"/>
              </a:rPr>
              <a:t> أَمِيرُ </a:t>
            </a:r>
            <a:r>
              <a:rPr lang="fa-IR" sz="2000" b="1" spc="-20" dirty="0">
                <a:latin typeface="Traditional Arabic" panose="02020603050405020304" pitchFamily="18" charset="-78"/>
                <a:cs typeface="B Titr" panose="00000700000000000000" pitchFamily="2" charset="-78"/>
              </a:rPr>
              <a:t>الْمُؤْمِنِينَ (</a:t>
            </a:r>
            <a:r>
              <a:rPr lang="fa-IR" sz="2000" b="1" spc="-20" dirty="0" smtClean="0">
                <a:latin typeface="Traditional Arabic" panose="02020603050405020304" pitchFamily="18" charset="-78"/>
                <a:cs typeface="B Titr" panose="00000700000000000000" pitchFamily="2" charset="-78"/>
              </a:rPr>
              <a:t>علیه السلام) فرمود:</a:t>
            </a:r>
            <a:r>
              <a:rPr lang="fa-IR" sz="2000" b="1" spc="-20" dirty="0">
                <a:latin typeface="Traditional Arabic" panose="02020603050405020304" pitchFamily="18" charset="-78"/>
                <a:cs typeface="B Titr" panose="00000700000000000000" pitchFamily="2" charset="-78"/>
              </a:rPr>
              <a:t>‏ «</a:t>
            </a:r>
            <a:r>
              <a:rPr lang="fa-IR" sz="2000" b="1" spc="-20" dirty="0">
                <a:solidFill>
                  <a:srgbClr val="0000CC"/>
                </a:solidFill>
                <a:latin typeface="Traditional Arabic" panose="02020603050405020304" pitchFamily="18" charset="-78"/>
                <a:cs typeface="B Titr" panose="00000700000000000000" pitchFamily="2" charset="-78"/>
              </a:rPr>
              <a:t>الْمُؤْمِنُ مَأْلُوفٌ‏ وَ لَا خَيْرَ فِيمَنْ لَا يَأْلَفُ وَ لَا </a:t>
            </a:r>
            <a:r>
              <a:rPr lang="fa-IR" sz="2000" b="1" spc="-20" dirty="0" smtClean="0">
                <a:solidFill>
                  <a:srgbClr val="0000CC"/>
                </a:solidFill>
                <a:latin typeface="Traditional Arabic" panose="02020603050405020304" pitchFamily="18" charset="-78"/>
                <a:cs typeface="B Titr" panose="00000700000000000000" pitchFamily="2" charset="-78"/>
              </a:rPr>
              <a:t>يُؤْلَفُ</a:t>
            </a:r>
            <a:r>
              <a:rPr lang="fa-IR" sz="2000" b="1" spc="-20" dirty="0" smtClean="0">
                <a:latin typeface="Traditional Arabic" panose="02020603050405020304" pitchFamily="18" charset="-78"/>
                <a:cs typeface="B Titr" panose="00000700000000000000" pitchFamily="2" charset="-78"/>
              </a:rPr>
              <a:t>» </a:t>
            </a:r>
          </a:p>
          <a:p>
            <a:pPr algn="ctr" rtl="1">
              <a:lnSpc>
                <a:spcPct val="110000"/>
              </a:lnSpc>
            </a:pPr>
            <a:r>
              <a:rPr lang="fa-IR" sz="2000" b="1" spc="-20" dirty="0" smtClean="0">
                <a:solidFill>
                  <a:srgbClr val="FF0000"/>
                </a:solidFill>
                <a:latin typeface="Traditional Arabic" panose="02020603050405020304" pitchFamily="18" charset="-78"/>
                <a:cs typeface="B Titr" panose="00000700000000000000" pitchFamily="2" charset="-78"/>
              </a:rPr>
              <a:t>این </a:t>
            </a:r>
            <a:r>
              <a:rPr lang="fa-IR" sz="2000" b="1" spc="-20" dirty="0">
                <a:solidFill>
                  <a:srgbClr val="FF0000"/>
                </a:solidFill>
                <a:latin typeface="Traditional Arabic" panose="02020603050405020304" pitchFamily="18" charset="-78"/>
                <a:cs typeface="B Titr" panose="00000700000000000000" pitchFamily="2" charset="-78"/>
              </a:rPr>
              <a:t>صفت مؤمن منشأ هم‌زیستی مسالمت‌آمیز او با دیگران است. </a:t>
            </a:r>
          </a:p>
        </p:txBody>
      </p:sp>
      <p:sp>
        <p:nvSpPr>
          <p:cNvPr id="14" name="Rectangle 13"/>
          <p:cNvSpPr/>
          <p:nvPr/>
        </p:nvSpPr>
        <p:spPr>
          <a:xfrm>
            <a:off x="258646" y="2399143"/>
            <a:ext cx="11692053" cy="4191917"/>
          </a:xfrm>
          <a:prstGeom prst="rect">
            <a:avLst/>
          </a:prstGeom>
          <a:solidFill>
            <a:srgbClr val="D9FBFF"/>
          </a:solidFill>
          <a:ln w="44450">
            <a:solidFill>
              <a:srgbClr val="FFFF00"/>
            </a:solidFill>
          </a:ln>
        </p:spPr>
        <p:txBody>
          <a:bodyPr wrap="square">
            <a:spAutoFit/>
          </a:bodyPr>
          <a:lstStyle/>
          <a:p>
            <a:pPr algn="just" rtl="1">
              <a:lnSpc>
                <a:spcPct val="150000"/>
              </a:lnSpc>
            </a:pPr>
            <a:r>
              <a:rPr lang="fa-IR" b="1" dirty="0">
                <a:solidFill>
                  <a:srgbClr val="FF0000"/>
                </a:solidFill>
                <a:cs typeface="B Titr" pitchFamily="2" charset="-78"/>
              </a:rPr>
              <a:t>1. همزیستی مسالمت‌آمیز بر اساس انسانیت:  </a:t>
            </a:r>
            <a:r>
              <a:rPr lang="fa-IR" b="1" dirty="0">
                <a:solidFill>
                  <a:srgbClr val="0000CC"/>
                </a:solidFill>
                <a:cs typeface="B Titr" pitchFamily="2" charset="-78"/>
              </a:rPr>
              <a:t>یا أَیُّهَا النّاسُ إِنّا خَلَقْناکُمْ مِنْ ذَکَرٍو أُنْثی وَ جَعَلْناکُمْ شُعُوباً وَ قَبائِلَ لِتَعارَفُوا</a:t>
            </a:r>
            <a:r>
              <a:rPr lang="fa-IR" b="1" dirty="0">
                <a:cs typeface="B Titr" pitchFamily="2" charset="-78"/>
              </a:rPr>
              <a:t> (</a:t>
            </a:r>
            <a:r>
              <a:rPr lang="fa-IR" b="1" dirty="0" smtClean="0">
                <a:cs typeface="B Titr" pitchFamily="2" charset="-78"/>
              </a:rPr>
              <a:t>حجرات:13)</a:t>
            </a:r>
          </a:p>
          <a:p>
            <a:pPr algn="just" rtl="1">
              <a:lnSpc>
                <a:spcPct val="150000"/>
              </a:lnSpc>
            </a:pPr>
            <a:r>
              <a:rPr lang="fa-IR" b="1" dirty="0" smtClean="0">
                <a:solidFill>
                  <a:srgbClr val="0000CC"/>
                </a:solidFill>
                <a:cs typeface="B Titr" pitchFamily="2" charset="-78"/>
              </a:rPr>
              <a:t>                                                                               یَا أَیُّهَا النَّاسُ اتَّقُوا رَبَّکُمُ الَّذِی خَلَقَکُمْ مِنْ نَفْسٍ وَاحِدَةٍ وَخَلَقَ مِنْهَا زَوْجَهَا وَبَثَّ مِنْهُمَا رِجَالًا کَثِیرًا وَ نِسَاءً</a:t>
            </a:r>
            <a:endParaRPr lang="fa-IR" b="1" dirty="0" smtClean="0">
              <a:cs typeface="B Titr" pitchFamily="2" charset="-78"/>
            </a:endParaRPr>
          </a:p>
          <a:p>
            <a:pPr algn="just" rtl="1">
              <a:lnSpc>
                <a:spcPct val="150000"/>
              </a:lnSpc>
            </a:pPr>
            <a:r>
              <a:rPr lang="fa-IR" b="1" dirty="0" smtClean="0">
                <a:solidFill>
                  <a:srgbClr val="FF0000"/>
                </a:solidFill>
                <a:cs typeface="B Titr" pitchFamily="2" charset="-78"/>
              </a:rPr>
              <a:t>2</a:t>
            </a:r>
            <a:r>
              <a:rPr lang="fa-IR" b="1" dirty="0">
                <a:solidFill>
                  <a:srgbClr val="FF0000"/>
                </a:solidFill>
                <a:cs typeface="B Titr" pitchFamily="2" charset="-78"/>
              </a:rPr>
              <a:t>. همزیستی مسالمت‌آمیز براساس ادیان توحیدی: </a:t>
            </a:r>
            <a:r>
              <a:rPr lang="fa-IR" b="1" dirty="0">
                <a:cs typeface="B Titr" pitchFamily="2" charset="-78"/>
              </a:rPr>
              <a:t>خداوند متعال در قرآن کریم از پیروان ادیان توحیدی که در اصطلاح به آنان اهل کتاب می‎گویند، دعوت به گفتگو می‎کند که در محور توحید، یعنی نقطه مشرک بین همه گِرد آیند و از شرک و بت‎پرستی دوری نمایند.</a:t>
            </a:r>
          </a:p>
          <a:p>
            <a:pPr algn="just" rtl="1">
              <a:lnSpc>
                <a:spcPct val="150000"/>
              </a:lnSpc>
            </a:pPr>
            <a:r>
              <a:rPr lang="fa-IR" b="1" dirty="0">
                <a:cs typeface="B Titr" pitchFamily="2" charset="-78"/>
              </a:rPr>
              <a:t> </a:t>
            </a:r>
            <a:r>
              <a:rPr lang="fa-IR" b="1" dirty="0">
                <a:solidFill>
                  <a:srgbClr val="0000CC"/>
                </a:solidFill>
                <a:cs typeface="B Titr" pitchFamily="2" charset="-78"/>
              </a:rPr>
              <a:t>قُل یا أَهلَ الکِتابِ تَعالَوا إِلى کَلِمَةٍ سَواءٍ بَینَنا وَبَینَکُم أَلّا نَعبُدَ إِلَّا اللَّهَ وَلا نُشرِکَ بِهِ شَیئًا وَلا یَتَّخِذَ بَعضُنا بَعضًا أَربابًا مِن دونِ اللَّهِ فَإِن تَوَلَّوا فَقولُوا اشهَدوا بِأَنّا مُسلِمونَ </a:t>
            </a:r>
            <a:r>
              <a:rPr lang="fa-IR" b="1" dirty="0">
                <a:cs typeface="B Titr" pitchFamily="2" charset="-78"/>
              </a:rPr>
              <a:t>(عنکبوت: 64)؛ </a:t>
            </a:r>
          </a:p>
          <a:p>
            <a:pPr algn="just" rtl="1">
              <a:lnSpc>
                <a:spcPct val="150000"/>
              </a:lnSpc>
            </a:pPr>
            <a:r>
              <a:rPr lang="fa-IR" b="1" dirty="0">
                <a:solidFill>
                  <a:srgbClr val="FF0000"/>
                </a:solidFill>
                <a:cs typeface="B Titr" pitchFamily="2" charset="-78"/>
              </a:rPr>
              <a:t>3. همزیستی مسالمت‌آمیز براساس اخوت اسلامی: </a:t>
            </a:r>
            <a:r>
              <a:rPr lang="fa-IR" b="1" dirty="0">
                <a:solidFill>
                  <a:srgbClr val="0000CC"/>
                </a:solidFill>
                <a:cs typeface="B Titr" pitchFamily="2" charset="-78"/>
              </a:rPr>
              <a:t>إِنَّمَا الْمُؤْمِنُونَ إِخْوَةٌ فَأَصْلِحُوا بَیْنَ أَخَوَیْکُمْ وَاتَّقُوا اللَّهَ لَعَلَّکُمْ تُرْحَمُونَ </a:t>
            </a:r>
            <a:r>
              <a:rPr lang="fa-IR" b="1" dirty="0">
                <a:cs typeface="B Titr" pitchFamily="2" charset="-78"/>
              </a:rPr>
              <a:t>(حجرات:10) </a:t>
            </a:r>
          </a:p>
          <a:p>
            <a:pPr algn="just" rtl="1">
              <a:lnSpc>
                <a:spcPct val="150000"/>
              </a:lnSpc>
            </a:pPr>
            <a:r>
              <a:rPr lang="fa-IR" b="1" dirty="0">
                <a:cs typeface="B Titr" pitchFamily="2" charset="-78"/>
              </a:rPr>
              <a:t>                                                                                          </a:t>
            </a:r>
            <a:r>
              <a:rPr lang="fa-IR" b="1" dirty="0">
                <a:solidFill>
                  <a:srgbClr val="0000CC"/>
                </a:solidFill>
                <a:cs typeface="B Titr" pitchFamily="2" charset="-78"/>
              </a:rPr>
              <a:t>یَا أَیُّهَا الَّذِینَ آمَنُوا ادْخُلُوا فِی السِّلْمِ کَافَّةً </a:t>
            </a:r>
            <a:r>
              <a:rPr lang="fa-IR" b="1" dirty="0">
                <a:cs typeface="B Titr" pitchFamily="2" charset="-78"/>
              </a:rPr>
              <a:t>(قره/208) </a:t>
            </a:r>
          </a:p>
          <a:p>
            <a:pPr algn="just" rtl="1">
              <a:lnSpc>
                <a:spcPct val="150000"/>
              </a:lnSpc>
            </a:pPr>
            <a:r>
              <a:rPr lang="fa-IR" b="1" dirty="0">
                <a:solidFill>
                  <a:srgbClr val="FF0000"/>
                </a:solidFill>
                <a:cs typeface="B Titr" pitchFamily="2" charset="-78"/>
              </a:rPr>
              <a:t>4. همزیستی مسالمت‎آمیز بر اساس امت واحده: </a:t>
            </a:r>
            <a:r>
              <a:rPr lang="fa-IR" b="1" dirty="0">
                <a:solidFill>
                  <a:srgbClr val="0000CC"/>
                </a:solidFill>
                <a:cs typeface="B Titr" pitchFamily="2" charset="-78"/>
              </a:rPr>
              <a:t>إِنَّ هذِهِ أُمَّتُکُمْ أُمَّةً واحِدَةً </a:t>
            </a:r>
            <a:r>
              <a:rPr lang="fa-IR" b="1" dirty="0">
                <a:cs typeface="B Titr" pitchFamily="2" charset="-78"/>
              </a:rPr>
              <a:t>(انبیا: 92)</a:t>
            </a:r>
          </a:p>
          <a:p>
            <a:pPr lvl="0" algn="just" rtl="1">
              <a:lnSpc>
                <a:spcPct val="140000"/>
              </a:lnSpc>
            </a:pPr>
            <a:r>
              <a:rPr lang="fa-IR" b="1" dirty="0" smtClean="0">
                <a:solidFill>
                  <a:srgbClr val="FF0000"/>
                </a:solidFill>
                <a:cs typeface="B Titr" pitchFamily="2" charset="-78"/>
              </a:rPr>
              <a:t>5- </a:t>
            </a:r>
            <a:r>
              <a:rPr lang="fa-IR" b="1" dirty="0">
                <a:solidFill>
                  <a:srgbClr val="FF0000"/>
                </a:solidFill>
                <a:cs typeface="B Titr" pitchFamily="2" charset="-78"/>
              </a:rPr>
              <a:t>وحدت و </a:t>
            </a:r>
            <a:r>
              <a:rPr lang="fa-IR" b="1" dirty="0" smtClean="0">
                <a:solidFill>
                  <a:srgbClr val="FF0000"/>
                </a:solidFill>
                <a:cs typeface="B Titr" pitchFamily="2" charset="-78"/>
              </a:rPr>
              <a:t>همدلی</a:t>
            </a:r>
            <a:r>
              <a:rPr lang="fa-IR" sz="1700" b="1" dirty="0" smtClean="0">
                <a:solidFill>
                  <a:srgbClr val="FF0000"/>
                </a:solidFill>
                <a:cs typeface="B Titr" pitchFamily="2" charset="-78"/>
              </a:rPr>
              <a:t>:</a:t>
            </a:r>
            <a:r>
              <a:rPr lang="fa-IR" sz="1700" b="1" spc="-20" dirty="0" smtClean="0">
                <a:solidFill>
                  <a:prstClr val="black"/>
                </a:solidFill>
                <a:latin typeface="Traditional Arabic" panose="02020603050405020304" pitchFamily="18" charset="-78"/>
                <a:cs typeface="B Titr" panose="00000700000000000000" pitchFamily="2" charset="-78"/>
              </a:rPr>
              <a:t>«</a:t>
            </a:r>
            <a:r>
              <a:rPr lang="fa-IR" sz="1700" b="1" spc="-20" dirty="0">
                <a:solidFill>
                  <a:srgbClr val="0000CC"/>
                </a:solidFill>
                <a:latin typeface="Traditional Arabic" panose="02020603050405020304" pitchFamily="18" charset="-78"/>
                <a:cs typeface="B Titr" panose="00000700000000000000" pitchFamily="2" charset="-78"/>
              </a:rPr>
              <a:t>وَاعْتَصِمُوا بِحَبْلِ اللَّهِ جَمِیعًا وَلَا تَفَرَّقُوا  وَاذْکُرُوا نِعْمَتَ اللَّهِ عَلَیْکُمْ إِذْ کُنتُمْ أَعْدَاءً فَأَلَّفَ بَیْنَ قُلُوبِکُمْ فَأَصْبَحْتُم بِنِعْمَتِهِ إِخْوَانًا</a:t>
            </a:r>
            <a:r>
              <a:rPr lang="fa-IR" sz="1700" b="1" spc="-20" dirty="0" smtClean="0">
                <a:solidFill>
                  <a:prstClr val="black"/>
                </a:solidFill>
                <a:latin typeface="Traditional Arabic" panose="02020603050405020304" pitchFamily="18" charset="-78"/>
                <a:cs typeface="B Titr" panose="00000700000000000000" pitchFamily="2" charset="-78"/>
              </a:rPr>
              <a:t>؛» </a:t>
            </a:r>
            <a:r>
              <a:rPr lang="fa-IR" sz="1400" b="1" spc="-20" dirty="0" smtClean="0">
                <a:solidFill>
                  <a:prstClr val="black"/>
                </a:solidFill>
                <a:latin typeface="Traditional Arabic" panose="02020603050405020304" pitchFamily="18" charset="-78"/>
                <a:cs typeface="B Titr" panose="00000700000000000000" pitchFamily="2" charset="-78"/>
              </a:rPr>
              <a:t>(آل </a:t>
            </a:r>
            <a:r>
              <a:rPr lang="fa-IR" sz="1400" b="1" spc="-20" dirty="0">
                <a:solidFill>
                  <a:prstClr val="black"/>
                </a:solidFill>
                <a:latin typeface="Traditional Arabic" panose="02020603050405020304" pitchFamily="18" charset="-78"/>
                <a:cs typeface="B Titr" panose="00000700000000000000" pitchFamily="2" charset="-78"/>
              </a:rPr>
              <a:t>عمران 103)</a:t>
            </a:r>
          </a:p>
        </p:txBody>
      </p:sp>
    </p:spTree>
    <p:extLst>
      <p:ext uri="{BB962C8B-B14F-4D97-AF65-F5344CB8AC3E}">
        <p14:creationId xmlns:p14="http://schemas.microsoft.com/office/powerpoint/2010/main" val="234708904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1000"/>
                                        <p:tgtEl>
                                          <p:spTgt spid="30"/>
                                        </p:tgtEl>
                                      </p:cBhvr>
                                    </p:animEffect>
                                    <p:anim calcmode="lin" valueType="num">
                                      <p:cBhvr>
                                        <p:cTn id="20" dur="1000" fill="hold"/>
                                        <p:tgtEl>
                                          <p:spTgt spid="30"/>
                                        </p:tgtEl>
                                        <p:attrNameLst>
                                          <p:attrName>ppt_x</p:attrName>
                                        </p:attrNameLst>
                                      </p:cBhvr>
                                      <p:tavLst>
                                        <p:tav tm="0">
                                          <p:val>
                                            <p:strVal val="#ppt_x"/>
                                          </p:val>
                                        </p:tav>
                                        <p:tav tm="100000">
                                          <p:val>
                                            <p:strVal val="#ppt_x"/>
                                          </p:val>
                                        </p:tav>
                                      </p:tavLst>
                                    </p:anim>
                                    <p:anim calcmode="lin" valueType="num">
                                      <p:cBhvr>
                                        <p:cTn id="21"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1000"/>
                                        <p:tgtEl>
                                          <p:spTgt spid="11"/>
                                        </p:tgtEl>
                                      </p:cBhvr>
                                    </p:animEffect>
                                    <p:anim calcmode="lin" valueType="num">
                                      <p:cBhvr>
                                        <p:cTn id="27" dur="1000" fill="hold"/>
                                        <p:tgtEl>
                                          <p:spTgt spid="11"/>
                                        </p:tgtEl>
                                        <p:attrNameLst>
                                          <p:attrName>ppt_x</p:attrName>
                                        </p:attrNameLst>
                                      </p:cBhvr>
                                      <p:tavLst>
                                        <p:tav tm="0">
                                          <p:val>
                                            <p:strVal val="#ppt_x"/>
                                          </p:val>
                                        </p:tav>
                                        <p:tav tm="100000">
                                          <p:val>
                                            <p:strVal val="#ppt_x"/>
                                          </p:val>
                                        </p:tav>
                                      </p:tavLst>
                                    </p:anim>
                                    <p:anim calcmode="lin" valueType="num">
                                      <p:cBhvr>
                                        <p:cTn id="2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1000"/>
                                        <p:tgtEl>
                                          <p:spTgt spid="14"/>
                                        </p:tgtEl>
                                      </p:cBhvr>
                                    </p:animEffect>
                                    <p:anim calcmode="lin" valueType="num">
                                      <p:cBhvr>
                                        <p:cTn id="34" dur="1000" fill="hold"/>
                                        <p:tgtEl>
                                          <p:spTgt spid="14"/>
                                        </p:tgtEl>
                                        <p:attrNameLst>
                                          <p:attrName>ppt_x</p:attrName>
                                        </p:attrNameLst>
                                      </p:cBhvr>
                                      <p:tavLst>
                                        <p:tav tm="0">
                                          <p:val>
                                            <p:strVal val="#ppt_x"/>
                                          </p:val>
                                        </p:tav>
                                        <p:tav tm="100000">
                                          <p:val>
                                            <p:strVal val="#ppt_x"/>
                                          </p:val>
                                        </p:tav>
                                      </p:tavLst>
                                    </p:anim>
                                    <p:anim calcmode="lin" valueType="num">
                                      <p:cBhvr>
                                        <p:cTn id="35"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10" grpId="0" animBg="1"/>
      <p:bldP spid="7" grpId="0" animBg="1"/>
      <p:bldP spid="11" grpId="0" animBg="1"/>
      <p:bldP spid="14"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ound Same Side Corner Rectangle 29"/>
          <p:cNvSpPr/>
          <p:nvPr/>
        </p:nvSpPr>
        <p:spPr>
          <a:xfrm>
            <a:off x="139700" y="1077228"/>
            <a:ext cx="11912600" cy="5641072"/>
          </a:xfrm>
          <a:prstGeom prst="round2SameRect">
            <a:avLst>
              <a:gd name="adj1" fmla="val 0"/>
              <a:gd name="adj2" fmla="val 4039"/>
            </a:avLst>
          </a:prstGeom>
          <a:solidFill>
            <a:srgbClr val="0A8419"/>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b="1" dirty="0"/>
          </a:p>
        </p:txBody>
      </p:sp>
      <p:sp>
        <p:nvSpPr>
          <p:cNvPr id="10" name="Round Same Side Corner Rectangle 9"/>
          <p:cNvSpPr/>
          <p:nvPr/>
        </p:nvSpPr>
        <p:spPr>
          <a:xfrm rot="10800000">
            <a:off x="139700" y="98186"/>
            <a:ext cx="11912600" cy="897724"/>
          </a:xfrm>
          <a:prstGeom prst="round2SameRect">
            <a:avLst>
              <a:gd name="adj1" fmla="val 0"/>
              <a:gd name="adj2" fmla="val 15616"/>
            </a:avLst>
          </a:prstGeom>
          <a:solidFill>
            <a:schemeClr val="accent2">
              <a:lumMod val="40000"/>
              <a:lumOff val="60000"/>
            </a:schemeClr>
          </a:solidFill>
          <a:ln w="3175">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dirty="0"/>
          </a:p>
        </p:txBody>
      </p:sp>
      <p:sp>
        <p:nvSpPr>
          <p:cNvPr id="7" name="Rounded Rectangle 6"/>
          <p:cNvSpPr/>
          <p:nvPr/>
        </p:nvSpPr>
        <p:spPr>
          <a:xfrm>
            <a:off x="1984916" y="205479"/>
            <a:ext cx="8229601" cy="68313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20000"/>
              </a:lnSpc>
            </a:pPr>
            <a:r>
              <a:rPr lang="fa-IR" sz="2800" b="1" dirty="0" smtClean="0">
                <a:solidFill>
                  <a:schemeClr val="tx1"/>
                </a:solidFill>
                <a:cs typeface="B Titr" pitchFamily="2" charset="-78"/>
              </a:rPr>
              <a:t>ویژگی‌های مؤمن: </a:t>
            </a:r>
            <a:r>
              <a:rPr lang="fa-IR" sz="2800" b="1" dirty="0" smtClean="0">
                <a:solidFill>
                  <a:srgbClr val="0000CC"/>
                </a:solidFill>
                <a:cs typeface="B Titr" pitchFamily="2" charset="-78"/>
              </a:rPr>
              <a:t>25</a:t>
            </a:r>
            <a:r>
              <a:rPr lang="fa-IR" sz="2800" b="1" dirty="0" smtClean="0">
                <a:solidFill>
                  <a:schemeClr val="tx1"/>
                </a:solidFill>
                <a:cs typeface="B Titr" pitchFamily="2" charset="-78"/>
              </a:rPr>
              <a:t> </a:t>
            </a:r>
            <a:r>
              <a:rPr lang="fa-IR" sz="2800" b="1" dirty="0" smtClean="0">
                <a:solidFill>
                  <a:srgbClr val="0000CC"/>
                </a:solidFill>
                <a:cs typeface="B Titr" pitchFamily="2" charset="-78"/>
              </a:rPr>
              <a:t>ـ </a:t>
            </a:r>
            <a:r>
              <a:rPr lang="fa-IR" sz="2800" b="1" dirty="0">
                <a:solidFill>
                  <a:srgbClr val="0000CC"/>
                </a:solidFill>
                <a:cs typeface="B Titr" pitchFamily="2" charset="-78"/>
              </a:rPr>
              <a:t>عدالت محوری و تلاش برای </a:t>
            </a:r>
            <a:r>
              <a:rPr lang="fa-IR" sz="2800" b="1" dirty="0" smtClean="0">
                <a:solidFill>
                  <a:srgbClr val="0000CC"/>
                </a:solidFill>
                <a:cs typeface="B Titr" pitchFamily="2" charset="-78"/>
              </a:rPr>
              <a:t>اقامة </a:t>
            </a:r>
            <a:r>
              <a:rPr lang="fa-IR" sz="2800" b="1" dirty="0">
                <a:solidFill>
                  <a:srgbClr val="0000CC"/>
                </a:solidFill>
                <a:cs typeface="B Titr" pitchFamily="2" charset="-78"/>
              </a:rPr>
              <a:t>قسط</a:t>
            </a:r>
            <a:endParaRPr lang="fa-IR" sz="2400" b="1" dirty="0">
              <a:solidFill>
                <a:srgbClr val="663300"/>
              </a:solidFill>
              <a:cs typeface="B Titr" pitchFamily="2" charset="-78"/>
            </a:endParaRPr>
          </a:p>
        </p:txBody>
      </p:sp>
      <p:sp>
        <p:nvSpPr>
          <p:cNvPr id="11" name="Rectangle 10"/>
          <p:cNvSpPr/>
          <p:nvPr/>
        </p:nvSpPr>
        <p:spPr>
          <a:xfrm>
            <a:off x="292100" y="1191558"/>
            <a:ext cx="11658600" cy="597838"/>
          </a:xfrm>
          <a:prstGeom prst="rect">
            <a:avLst/>
          </a:prstGeom>
          <a:solidFill>
            <a:srgbClr val="D9FBFF"/>
          </a:solidFill>
          <a:ln w="44450">
            <a:solidFill>
              <a:srgbClr val="FFFF00"/>
            </a:solidFill>
          </a:ln>
        </p:spPr>
        <p:txBody>
          <a:bodyPr wrap="square" lIns="72000" tIns="144000">
            <a:spAutoFit/>
          </a:bodyPr>
          <a:lstStyle/>
          <a:p>
            <a:pPr algn="ctr" rtl="1">
              <a:lnSpc>
                <a:spcPct val="110000"/>
              </a:lnSpc>
            </a:pPr>
            <a:r>
              <a:rPr lang="fa-IR" sz="2400" b="1" spc="-20" dirty="0" smtClean="0">
                <a:solidFill>
                  <a:srgbClr val="0000CC"/>
                </a:solidFill>
                <a:latin typeface="Traditional Arabic" panose="02020603050405020304" pitchFamily="18" charset="-78"/>
                <a:cs typeface="B Titr" panose="00000700000000000000" pitchFamily="2" charset="-78"/>
              </a:rPr>
              <a:t>يا </a:t>
            </a:r>
            <a:r>
              <a:rPr lang="fa-IR" sz="2400" b="1" spc="-20" dirty="0">
                <a:solidFill>
                  <a:srgbClr val="0000CC"/>
                </a:solidFill>
                <a:latin typeface="Traditional Arabic" panose="02020603050405020304" pitchFamily="18" charset="-78"/>
                <a:cs typeface="B Titr" panose="00000700000000000000" pitchFamily="2" charset="-78"/>
              </a:rPr>
              <a:t>أَيُّهَا الَّذينَ آمَنُوا كُونُوا قَوَّامينَ بِالْقِسْطِ شُهَداءَ لِلَّهِ وَ لَوْ عَلى‏ أَنْفُسِكُمْ أَوِ الْوالِدَيْنِ وَ الْأَقْرَبينَ </a:t>
            </a:r>
            <a:r>
              <a:rPr lang="fa-IR" sz="2400" b="1" spc="-20" dirty="0" smtClean="0">
                <a:solidFill>
                  <a:srgbClr val="0000CC"/>
                </a:solidFill>
                <a:latin typeface="Traditional Arabic" panose="02020603050405020304" pitchFamily="18" charset="-78"/>
                <a:cs typeface="B Titr" panose="00000700000000000000" pitchFamily="2" charset="-78"/>
              </a:rPr>
              <a:t> </a:t>
            </a:r>
            <a:r>
              <a:rPr lang="fa-IR" sz="2000" b="1" spc="-20" dirty="0" smtClean="0">
                <a:solidFill>
                  <a:srgbClr val="C00000"/>
                </a:solidFill>
                <a:latin typeface="Traditional Arabic" panose="02020603050405020304" pitchFamily="18" charset="-78"/>
                <a:cs typeface="B Nazanin" pitchFamily="2" charset="-78"/>
              </a:rPr>
              <a:t>(</a:t>
            </a:r>
            <a:r>
              <a:rPr lang="fa-IR" sz="2000" b="1" spc="-20" dirty="0">
                <a:solidFill>
                  <a:srgbClr val="C00000"/>
                </a:solidFill>
                <a:latin typeface="Traditional Arabic" panose="02020603050405020304" pitchFamily="18" charset="-78"/>
                <a:cs typeface="B Nazanin" pitchFamily="2" charset="-78"/>
              </a:rPr>
              <a:t>نساء: 135)</a:t>
            </a:r>
          </a:p>
        </p:txBody>
      </p:sp>
      <p:sp>
        <p:nvSpPr>
          <p:cNvPr id="9" name="Rectangle 8"/>
          <p:cNvSpPr/>
          <p:nvPr/>
        </p:nvSpPr>
        <p:spPr>
          <a:xfrm>
            <a:off x="292100" y="1912185"/>
            <a:ext cx="11658600" cy="597838"/>
          </a:xfrm>
          <a:prstGeom prst="rect">
            <a:avLst/>
          </a:prstGeom>
          <a:solidFill>
            <a:srgbClr val="D9FBFF"/>
          </a:solidFill>
          <a:ln w="44450">
            <a:solidFill>
              <a:srgbClr val="FF99FF"/>
            </a:solidFill>
          </a:ln>
        </p:spPr>
        <p:txBody>
          <a:bodyPr wrap="square" lIns="72000" tIns="144000">
            <a:spAutoFit/>
          </a:bodyPr>
          <a:lstStyle/>
          <a:p>
            <a:pPr algn="ctr" rtl="1">
              <a:lnSpc>
                <a:spcPct val="110000"/>
              </a:lnSpc>
            </a:pPr>
            <a:r>
              <a:rPr lang="fa-IR" sz="2000" b="1" spc="-20" dirty="0">
                <a:latin typeface="Traditional Arabic" panose="02020603050405020304" pitchFamily="18" charset="-78"/>
                <a:cs typeface="B Titr" panose="00000700000000000000" pitchFamily="2" charset="-78"/>
              </a:rPr>
              <a:t>خداوند رحمان در یک </a:t>
            </a:r>
            <a:r>
              <a:rPr lang="fa-IR" sz="2000" b="1" spc="-20" dirty="0">
                <a:solidFill>
                  <a:srgbClr val="FF0000"/>
                </a:solidFill>
                <a:latin typeface="Traditional Arabic" panose="02020603050405020304" pitchFamily="18" charset="-78"/>
                <a:cs typeface="B Titr" panose="00000700000000000000" pitchFamily="2" charset="-78"/>
              </a:rPr>
              <a:t>دعوت همگانی </a:t>
            </a:r>
            <a:r>
              <a:rPr lang="fa-IR" sz="2000" b="1" spc="-20" dirty="0">
                <a:latin typeface="Traditional Arabic" panose="02020603050405020304" pitchFamily="18" charset="-78"/>
                <a:cs typeface="B Titr" panose="00000700000000000000" pitchFamily="2" charset="-78"/>
              </a:rPr>
              <a:t>همه را به عدل و احسان امر می کند. </a:t>
            </a:r>
            <a:r>
              <a:rPr lang="fa-IR" sz="2400" b="1" spc="-20" dirty="0" smtClean="0">
                <a:solidFill>
                  <a:srgbClr val="0000CC"/>
                </a:solidFill>
                <a:latin typeface="Traditional Arabic" panose="02020603050405020304" pitchFamily="18" charset="-78"/>
                <a:cs typeface="B Titr" panose="00000700000000000000" pitchFamily="2" charset="-78"/>
              </a:rPr>
              <a:t>انَّ </a:t>
            </a:r>
            <a:r>
              <a:rPr lang="fa-IR" sz="2400" b="1" spc="-20" dirty="0">
                <a:solidFill>
                  <a:srgbClr val="0000CC"/>
                </a:solidFill>
                <a:latin typeface="Traditional Arabic" panose="02020603050405020304" pitchFamily="18" charset="-78"/>
                <a:cs typeface="B Titr" panose="00000700000000000000" pitchFamily="2" charset="-78"/>
              </a:rPr>
              <a:t>اللَّهَ يَأْمُرُ بِالْعَدْلِ وَ الْاحْسانِ </a:t>
            </a:r>
            <a:r>
              <a:rPr lang="fa-IR" sz="2000" b="1" spc="-20" dirty="0">
                <a:solidFill>
                  <a:srgbClr val="C00000"/>
                </a:solidFill>
                <a:latin typeface="Traditional Arabic" panose="02020603050405020304" pitchFamily="18" charset="-78"/>
                <a:cs typeface="B Nazanin" pitchFamily="2" charset="-78"/>
              </a:rPr>
              <a:t>(نحل:90)</a:t>
            </a:r>
          </a:p>
        </p:txBody>
      </p:sp>
      <p:sp>
        <p:nvSpPr>
          <p:cNvPr id="12" name="Rectangle 11"/>
          <p:cNvSpPr/>
          <p:nvPr/>
        </p:nvSpPr>
        <p:spPr>
          <a:xfrm>
            <a:off x="292100" y="2597985"/>
            <a:ext cx="11658600" cy="1046422"/>
          </a:xfrm>
          <a:prstGeom prst="rect">
            <a:avLst/>
          </a:prstGeom>
          <a:solidFill>
            <a:srgbClr val="D9FBFF"/>
          </a:solidFill>
          <a:ln w="44450">
            <a:solidFill>
              <a:srgbClr val="FFFF00"/>
            </a:solidFill>
          </a:ln>
        </p:spPr>
        <p:txBody>
          <a:bodyPr wrap="square" lIns="72000" tIns="144000">
            <a:spAutoFit/>
          </a:bodyPr>
          <a:lstStyle/>
          <a:p>
            <a:pPr algn="just" rtl="1">
              <a:lnSpc>
                <a:spcPct val="130000"/>
              </a:lnSpc>
            </a:pPr>
            <a:r>
              <a:rPr lang="fa-IR" sz="2000" b="1" spc="-20" dirty="0">
                <a:latin typeface="Traditional Arabic" panose="02020603050405020304" pitchFamily="18" charset="-78"/>
                <a:cs typeface="B Titr" panose="00000700000000000000" pitchFamily="2" charset="-78"/>
              </a:rPr>
              <a:t>خداوند سبحان حتی </a:t>
            </a:r>
            <a:r>
              <a:rPr lang="fa-IR" sz="2000" b="1" spc="-20" dirty="0">
                <a:solidFill>
                  <a:srgbClr val="FF0000"/>
                </a:solidFill>
                <a:latin typeface="Traditional Arabic" panose="02020603050405020304" pitchFamily="18" charset="-78"/>
                <a:cs typeface="B Titr" panose="00000700000000000000" pitchFamily="2" charset="-78"/>
              </a:rPr>
              <a:t>در برخورد با دشمنان </a:t>
            </a:r>
            <a:r>
              <a:rPr lang="fa-IR" sz="2000" b="1" spc="-20" dirty="0">
                <a:latin typeface="Traditional Arabic" panose="02020603050405020304" pitchFamily="18" charset="-78"/>
                <a:cs typeface="B Titr" panose="00000700000000000000" pitchFamily="2" charset="-78"/>
              </a:rPr>
              <a:t>هم دستور به عدالت داده </a:t>
            </a:r>
            <a:r>
              <a:rPr lang="fa-IR" sz="2000" b="1" spc="-20" dirty="0" smtClean="0">
                <a:latin typeface="Traditional Arabic" panose="02020603050405020304" pitchFamily="18" charset="-78"/>
                <a:cs typeface="B Titr" panose="00000700000000000000" pitchFamily="2" charset="-78"/>
              </a:rPr>
              <a:t>می </a:t>
            </a:r>
            <a:r>
              <a:rPr lang="fa-IR" sz="2000" b="1" spc="-20" dirty="0">
                <a:latin typeface="Traditional Arabic" panose="02020603050405020304" pitchFamily="18" charset="-78"/>
                <a:cs typeface="B Titr" panose="00000700000000000000" pitchFamily="2" charset="-78"/>
              </a:rPr>
              <a:t>فرماید: </a:t>
            </a:r>
            <a:r>
              <a:rPr lang="fa-IR" sz="2200" b="1" spc="-20" dirty="0" smtClean="0">
                <a:solidFill>
                  <a:srgbClr val="0000CC"/>
                </a:solidFill>
                <a:latin typeface="Traditional Arabic" panose="02020603050405020304" pitchFamily="18" charset="-78"/>
                <a:cs typeface="B Titr" panose="00000700000000000000" pitchFamily="2" charset="-78"/>
              </a:rPr>
              <a:t>يا أَيُّهَا الَّذينَ آمَنُوا كُونُوا قَوَّامينَ لِلَّهِ شُهَداءَ بِالْقِسْطِ وَ لا يَجْرِمَنَّكُمْ شَنَآنُ قَوْمٍ عَلى‏ أَلاَّ تَعْدِلُوا اعْدِلُوا هُوَ أَقْرَبُ لِلتَّقْوى‏ وَ اتَّقُوا اللَّهَ إِنَّ اللَّهَ خَبيرٌ بِما تَعْمَلُونَ </a:t>
            </a:r>
            <a:r>
              <a:rPr lang="fa-IR" sz="2000" b="1" spc="-20" dirty="0" smtClean="0">
                <a:solidFill>
                  <a:srgbClr val="C00000"/>
                </a:solidFill>
                <a:latin typeface="Traditional Arabic" panose="02020603050405020304" pitchFamily="18" charset="-78"/>
                <a:cs typeface="B Nazanin" pitchFamily="2" charset="-78"/>
              </a:rPr>
              <a:t>(</a:t>
            </a:r>
            <a:r>
              <a:rPr lang="fa-IR" sz="2000" b="1" spc="-20" dirty="0">
                <a:solidFill>
                  <a:srgbClr val="C00000"/>
                </a:solidFill>
                <a:latin typeface="Traditional Arabic" panose="02020603050405020304" pitchFamily="18" charset="-78"/>
                <a:cs typeface="B Nazanin" pitchFamily="2" charset="-78"/>
              </a:rPr>
              <a:t>مائده: 8)</a:t>
            </a:r>
          </a:p>
        </p:txBody>
      </p:sp>
      <p:sp>
        <p:nvSpPr>
          <p:cNvPr id="13" name="Rectangle 12"/>
          <p:cNvSpPr/>
          <p:nvPr/>
        </p:nvSpPr>
        <p:spPr>
          <a:xfrm>
            <a:off x="292100" y="3766385"/>
            <a:ext cx="11658600" cy="1071814"/>
          </a:xfrm>
          <a:prstGeom prst="rect">
            <a:avLst/>
          </a:prstGeom>
          <a:solidFill>
            <a:srgbClr val="D9FBFF"/>
          </a:solidFill>
          <a:ln w="44450">
            <a:solidFill>
              <a:srgbClr val="FF99FF"/>
            </a:solidFill>
          </a:ln>
        </p:spPr>
        <p:txBody>
          <a:bodyPr wrap="square" lIns="72000" tIns="144000">
            <a:spAutoFit/>
          </a:bodyPr>
          <a:lstStyle/>
          <a:p>
            <a:pPr algn="ctr" rtl="1">
              <a:lnSpc>
                <a:spcPct val="130000"/>
              </a:lnSpc>
            </a:pPr>
            <a:r>
              <a:rPr lang="fa-IR" sz="2000" b="1" spc="-20" dirty="0">
                <a:latin typeface="Traditional Arabic" panose="02020603050405020304" pitchFamily="18" charset="-78"/>
                <a:cs typeface="B Titr" panose="00000700000000000000" pitchFamily="2" charset="-78"/>
              </a:rPr>
              <a:t>و برای تحقق و اجرای قسط </a:t>
            </a:r>
            <a:r>
              <a:rPr lang="fa-IR" sz="2000" b="1" spc="-20" dirty="0">
                <a:solidFill>
                  <a:srgbClr val="FF0000"/>
                </a:solidFill>
                <a:latin typeface="Traditional Arabic" panose="02020603050405020304" pitchFamily="18" charset="-78"/>
                <a:cs typeface="B Titr" panose="00000700000000000000" pitchFamily="2" charset="-78"/>
              </a:rPr>
              <a:t>به دست مردم </a:t>
            </a:r>
            <a:r>
              <a:rPr lang="fa-IR" sz="2000" b="1" spc="-20" dirty="0">
                <a:latin typeface="Traditional Arabic" panose="02020603050405020304" pitchFamily="18" charset="-78"/>
                <a:cs typeface="B Titr" panose="00000700000000000000" pitchFamily="2" charset="-78"/>
              </a:rPr>
              <a:t>انبیای خود را با کتاب و میزان ارسال نموده است</a:t>
            </a:r>
            <a:r>
              <a:rPr lang="fa-IR" sz="2000" b="1" spc="-20" dirty="0" smtClean="0">
                <a:latin typeface="Traditional Arabic" panose="02020603050405020304" pitchFamily="18" charset="-78"/>
                <a:cs typeface="B Titr" panose="00000700000000000000" pitchFamily="2" charset="-78"/>
              </a:rPr>
              <a:t>.</a:t>
            </a:r>
            <a:endParaRPr lang="fa-IR" sz="2000" b="1" spc="-20" dirty="0">
              <a:solidFill>
                <a:srgbClr val="C00000"/>
              </a:solidFill>
              <a:latin typeface="Traditional Arabic" panose="02020603050405020304" pitchFamily="18" charset="-78"/>
              <a:cs typeface="B Nazanin" pitchFamily="2" charset="-78"/>
            </a:endParaRPr>
          </a:p>
          <a:p>
            <a:pPr algn="ctr" rtl="1">
              <a:lnSpc>
                <a:spcPct val="130000"/>
              </a:lnSpc>
            </a:pPr>
            <a:r>
              <a:rPr lang="fa-IR" sz="2000" b="1" spc="-20" dirty="0" smtClean="0">
                <a:latin typeface="Traditional Arabic" panose="02020603050405020304" pitchFamily="18" charset="-78"/>
                <a:cs typeface="B Titr" panose="00000700000000000000" pitchFamily="2" charset="-78"/>
              </a:rPr>
              <a:t> </a:t>
            </a:r>
            <a:r>
              <a:rPr lang="fa-IR" sz="2400" b="1" spc="-20" dirty="0" smtClean="0">
                <a:solidFill>
                  <a:srgbClr val="0000CC"/>
                </a:solidFill>
                <a:latin typeface="Traditional Arabic" panose="02020603050405020304" pitchFamily="18" charset="-78"/>
                <a:cs typeface="B Titr" panose="00000700000000000000" pitchFamily="2" charset="-78"/>
              </a:rPr>
              <a:t>لَقَدْ </a:t>
            </a:r>
            <a:r>
              <a:rPr lang="fa-IR" sz="2400" b="1" spc="-20" dirty="0">
                <a:solidFill>
                  <a:srgbClr val="0000CC"/>
                </a:solidFill>
                <a:latin typeface="Traditional Arabic" panose="02020603050405020304" pitchFamily="18" charset="-78"/>
                <a:cs typeface="B Titr" panose="00000700000000000000" pitchFamily="2" charset="-78"/>
              </a:rPr>
              <a:t>ارْسَلْنا رُسُلَنا بِالْبَيِّناتِ وَ انْزَلْنا مَعَهُمُ‏الْكِتابَ وَالْميزانَ لِيَقُومَ‏النَّاسُ بِالْقِسْطِ</a:t>
            </a:r>
            <a:r>
              <a:rPr lang="fa-IR" sz="2400" b="1" spc="-20" dirty="0">
                <a:latin typeface="Traditional Arabic" panose="02020603050405020304" pitchFamily="18" charset="-78"/>
                <a:cs typeface="B Titr" panose="00000700000000000000" pitchFamily="2" charset="-78"/>
              </a:rPr>
              <a:t> </a:t>
            </a:r>
            <a:r>
              <a:rPr lang="fa-IR" sz="2000" b="1" spc="-20" dirty="0">
                <a:solidFill>
                  <a:srgbClr val="C00000"/>
                </a:solidFill>
                <a:latin typeface="Traditional Arabic" panose="02020603050405020304" pitchFamily="18" charset="-78"/>
                <a:cs typeface="B Nazanin" pitchFamily="2" charset="-78"/>
              </a:rPr>
              <a:t>(حديد:25) </a:t>
            </a:r>
          </a:p>
        </p:txBody>
      </p:sp>
      <p:sp>
        <p:nvSpPr>
          <p:cNvPr id="14" name="Rectangle 13"/>
          <p:cNvSpPr/>
          <p:nvPr/>
        </p:nvSpPr>
        <p:spPr>
          <a:xfrm>
            <a:off x="292100" y="4922085"/>
            <a:ext cx="11658600" cy="1664284"/>
          </a:xfrm>
          <a:prstGeom prst="rect">
            <a:avLst/>
          </a:prstGeom>
          <a:solidFill>
            <a:srgbClr val="D9FBFF"/>
          </a:solidFill>
          <a:ln w="44450">
            <a:solidFill>
              <a:srgbClr val="FFFF00"/>
            </a:solidFill>
          </a:ln>
        </p:spPr>
        <p:txBody>
          <a:bodyPr wrap="square" lIns="72000" tIns="144000">
            <a:spAutoFit/>
          </a:bodyPr>
          <a:lstStyle/>
          <a:p>
            <a:pPr algn="ctr" rtl="1">
              <a:lnSpc>
                <a:spcPct val="110000"/>
              </a:lnSpc>
            </a:pPr>
            <a:r>
              <a:rPr lang="fa-IR" sz="2000" b="1" spc="-20" dirty="0" smtClean="0">
                <a:latin typeface="Traditional Arabic" panose="02020603050405020304" pitchFamily="18" charset="-78"/>
                <a:cs typeface="B Titr" panose="00000700000000000000" pitchFamily="2" charset="-78"/>
              </a:rPr>
              <a:t>رسول </a:t>
            </a:r>
            <a:r>
              <a:rPr lang="fa-IR" sz="2000" b="1" spc="-20" dirty="0">
                <a:latin typeface="Traditional Arabic" panose="02020603050405020304" pitchFamily="18" charset="-78"/>
                <a:cs typeface="B Titr" panose="00000700000000000000" pitchFamily="2" charset="-78"/>
              </a:rPr>
              <a:t>مکرم اسلام را </a:t>
            </a:r>
            <a:r>
              <a:rPr lang="fa-IR" sz="2000" b="1" spc="-20" dirty="0">
                <a:solidFill>
                  <a:srgbClr val="FF0000"/>
                </a:solidFill>
                <a:latin typeface="Traditional Arabic" panose="02020603050405020304" pitchFamily="18" charset="-78"/>
                <a:cs typeface="B Titr" panose="00000700000000000000" pitchFamily="2" charset="-78"/>
              </a:rPr>
              <a:t>مأمور به عدالت </a:t>
            </a:r>
            <a:r>
              <a:rPr lang="fa-IR" sz="2000" b="1" spc="-20" dirty="0">
                <a:latin typeface="Traditional Arabic" panose="02020603050405020304" pitchFamily="18" charset="-78"/>
                <a:cs typeface="B Titr" panose="00000700000000000000" pitchFamily="2" charset="-78"/>
              </a:rPr>
              <a:t>بین همه مردم می </a:t>
            </a:r>
            <a:r>
              <a:rPr lang="fa-IR" sz="2000" b="1" spc="-20" dirty="0" smtClean="0">
                <a:latin typeface="Traditional Arabic" panose="02020603050405020304" pitchFamily="18" charset="-78"/>
                <a:cs typeface="B Titr" panose="00000700000000000000" pitchFamily="2" charset="-78"/>
              </a:rPr>
              <a:t>کند:  </a:t>
            </a:r>
            <a:r>
              <a:rPr lang="fa-IR" sz="2300" b="1" spc="-20" dirty="0">
                <a:solidFill>
                  <a:srgbClr val="0000CC"/>
                </a:solidFill>
                <a:latin typeface="Traditional Arabic" panose="02020603050405020304" pitchFamily="18" charset="-78"/>
                <a:cs typeface="B Titr" panose="00000700000000000000" pitchFamily="2" charset="-78"/>
              </a:rPr>
              <a:t>قُلْ آمَنْتُ بِما أَنْزَلَ اللَّهُ مِنْ كِتابٍ وَ أُمِرْتُ لِأَعْدِلَ‏ بَيْنَكُمُ </a:t>
            </a:r>
            <a:r>
              <a:rPr lang="fa-IR" sz="2000" b="1" spc="-20" dirty="0" smtClean="0">
                <a:solidFill>
                  <a:srgbClr val="C00000"/>
                </a:solidFill>
                <a:latin typeface="Traditional Arabic" panose="02020603050405020304" pitchFamily="18" charset="-78"/>
                <a:cs typeface="B Nazanin" pitchFamily="2" charset="-78"/>
              </a:rPr>
              <a:t>(</a:t>
            </a:r>
            <a:r>
              <a:rPr lang="fa-IR" sz="2000" b="1" spc="-20" dirty="0">
                <a:solidFill>
                  <a:srgbClr val="C00000"/>
                </a:solidFill>
                <a:latin typeface="Traditional Arabic" panose="02020603050405020304" pitchFamily="18" charset="-78"/>
                <a:cs typeface="B Nazanin" pitchFamily="2" charset="-78"/>
              </a:rPr>
              <a:t>شوری: 15</a:t>
            </a:r>
            <a:r>
              <a:rPr lang="fa-IR" sz="2000" b="1" spc="-20" dirty="0" smtClean="0">
                <a:solidFill>
                  <a:srgbClr val="C00000"/>
                </a:solidFill>
                <a:latin typeface="Traditional Arabic" panose="02020603050405020304" pitchFamily="18" charset="-78"/>
                <a:cs typeface="B Nazanin" pitchFamily="2" charset="-78"/>
              </a:rPr>
              <a:t>) </a:t>
            </a:r>
          </a:p>
          <a:p>
            <a:pPr algn="ctr" rtl="1">
              <a:lnSpc>
                <a:spcPct val="110000"/>
              </a:lnSpc>
            </a:pPr>
            <a:r>
              <a:rPr lang="fa-IR" sz="2000" b="1" spc="-20" dirty="0" smtClean="0">
                <a:latin typeface="Traditional Arabic" panose="02020603050405020304" pitchFamily="18" charset="-78"/>
                <a:cs typeface="B Titr" panose="00000700000000000000" pitchFamily="2" charset="-78"/>
              </a:rPr>
              <a:t>بگو</a:t>
            </a:r>
            <a:r>
              <a:rPr lang="fa-IR" sz="2000" b="1" spc="-20" dirty="0">
                <a:latin typeface="Traditional Arabic" panose="02020603050405020304" pitchFamily="18" charset="-78"/>
                <a:cs typeface="B Titr" panose="00000700000000000000" pitchFamily="2" charset="-78"/>
              </a:rPr>
              <a:t>:  به هر كتابى كه خدا نازل كرده ايمان آوردم ، و مأمورم كه در ميان شما به عدالت رفتار كنم.</a:t>
            </a:r>
          </a:p>
          <a:p>
            <a:pPr algn="just" rtl="1">
              <a:lnSpc>
                <a:spcPct val="110000"/>
              </a:lnSpc>
            </a:pPr>
            <a:r>
              <a:rPr lang="fa-IR" sz="2200" b="1" spc="-20" dirty="0" smtClean="0">
                <a:latin typeface="Traditional Arabic" panose="02020603050405020304" pitchFamily="18" charset="-78"/>
                <a:cs typeface="B Traffic" pitchFamily="2" charset="-78"/>
              </a:rPr>
              <a:t>    جالب </a:t>
            </a:r>
            <a:r>
              <a:rPr lang="fa-IR" sz="2200" b="1" spc="-20" dirty="0">
                <a:latin typeface="Traditional Arabic" panose="02020603050405020304" pitchFamily="18" charset="-78"/>
                <a:cs typeface="B Traffic" pitchFamily="2" charset="-78"/>
              </a:rPr>
              <a:t>است که در آیه به رسول خدا (</a:t>
            </a:r>
            <a:r>
              <a:rPr lang="fa-IR" sz="2200" b="1" spc="-20" dirty="0" smtClean="0">
                <a:latin typeface="Traditional Arabic" panose="02020603050405020304" pitchFamily="18" charset="-78"/>
                <a:cs typeface="B Traffic" pitchFamily="2" charset="-78"/>
              </a:rPr>
              <a:t>صلی الله علیه و آله و سلم) </a:t>
            </a:r>
            <a:r>
              <a:rPr lang="fa-IR" sz="2200" b="1" spc="-20" dirty="0">
                <a:latin typeface="Traditional Arabic" panose="02020603050405020304" pitchFamily="18" charset="-78"/>
                <a:cs typeface="B Traffic" pitchFamily="2" charset="-78"/>
              </a:rPr>
              <a:t>امر می شود؛ مأمور به عدالت بودن را کنار ایمان «بما انزل الله» مطرح کند. تا روشن شود بین ایمان و عدالتخواهی چه پیوند وثیقی است.</a:t>
            </a:r>
          </a:p>
        </p:txBody>
      </p:sp>
    </p:spTree>
    <p:extLst>
      <p:ext uri="{BB962C8B-B14F-4D97-AF65-F5344CB8AC3E}">
        <p14:creationId xmlns:p14="http://schemas.microsoft.com/office/powerpoint/2010/main" val="2424282641"/>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1000"/>
                                        <p:tgtEl>
                                          <p:spTgt spid="30"/>
                                        </p:tgtEl>
                                      </p:cBhvr>
                                    </p:animEffect>
                                    <p:anim calcmode="lin" valueType="num">
                                      <p:cBhvr>
                                        <p:cTn id="20" dur="1000" fill="hold"/>
                                        <p:tgtEl>
                                          <p:spTgt spid="30"/>
                                        </p:tgtEl>
                                        <p:attrNameLst>
                                          <p:attrName>ppt_x</p:attrName>
                                        </p:attrNameLst>
                                      </p:cBhvr>
                                      <p:tavLst>
                                        <p:tav tm="0">
                                          <p:val>
                                            <p:strVal val="#ppt_x"/>
                                          </p:val>
                                        </p:tav>
                                        <p:tav tm="100000">
                                          <p:val>
                                            <p:strVal val="#ppt_x"/>
                                          </p:val>
                                        </p:tav>
                                      </p:tavLst>
                                    </p:anim>
                                    <p:anim calcmode="lin" valueType="num">
                                      <p:cBhvr>
                                        <p:cTn id="21"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1000"/>
                                        <p:tgtEl>
                                          <p:spTgt spid="11"/>
                                        </p:tgtEl>
                                      </p:cBhvr>
                                    </p:animEffect>
                                    <p:anim calcmode="lin" valueType="num">
                                      <p:cBhvr>
                                        <p:cTn id="27" dur="1000" fill="hold"/>
                                        <p:tgtEl>
                                          <p:spTgt spid="11"/>
                                        </p:tgtEl>
                                        <p:attrNameLst>
                                          <p:attrName>ppt_x</p:attrName>
                                        </p:attrNameLst>
                                      </p:cBhvr>
                                      <p:tavLst>
                                        <p:tav tm="0">
                                          <p:val>
                                            <p:strVal val="#ppt_x"/>
                                          </p:val>
                                        </p:tav>
                                        <p:tav tm="100000">
                                          <p:val>
                                            <p:strVal val="#ppt_x"/>
                                          </p:val>
                                        </p:tav>
                                      </p:tavLst>
                                    </p:anim>
                                    <p:anim calcmode="lin" valueType="num">
                                      <p:cBhvr>
                                        <p:cTn id="2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1000"/>
                                        <p:tgtEl>
                                          <p:spTgt spid="9"/>
                                        </p:tgtEl>
                                      </p:cBhvr>
                                    </p:animEffect>
                                    <p:anim calcmode="lin" valueType="num">
                                      <p:cBhvr>
                                        <p:cTn id="34" dur="1000" fill="hold"/>
                                        <p:tgtEl>
                                          <p:spTgt spid="9"/>
                                        </p:tgtEl>
                                        <p:attrNameLst>
                                          <p:attrName>ppt_x</p:attrName>
                                        </p:attrNameLst>
                                      </p:cBhvr>
                                      <p:tavLst>
                                        <p:tav tm="0">
                                          <p:val>
                                            <p:strVal val="#ppt_x"/>
                                          </p:val>
                                        </p:tav>
                                        <p:tav tm="100000">
                                          <p:val>
                                            <p:strVal val="#ppt_x"/>
                                          </p:val>
                                        </p:tav>
                                      </p:tavLst>
                                    </p:anim>
                                    <p:anim calcmode="lin" valueType="num">
                                      <p:cBhvr>
                                        <p:cTn id="3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1000"/>
                                        <p:tgtEl>
                                          <p:spTgt spid="12"/>
                                        </p:tgtEl>
                                      </p:cBhvr>
                                    </p:animEffect>
                                    <p:anim calcmode="lin" valueType="num">
                                      <p:cBhvr>
                                        <p:cTn id="41" dur="1000" fill="hold"/>
                                        <p:tgtEl>
                                          <p:spTgt spid="12"/>
                                        </p:tgtEl>
                                        <p:attrNameLst>
                                          <p:attrName>ppt_x</p:attrName>
                                        </p:attrNameLst>
                                      </p:cBhvr>
                                      <p:tavLst>
                                        <p:tav tm="0">
                                          <p:val>
                                            <p:strVal val="#ppt_x"/>
                                          </p:val>
                                        </p:tav>
                                        <p:tav tm="100000">
                                          <p:val>
                                            <p:strVal val="#ppt_x"/>
                                          </p:val>
                                        </p:tav>
                                      </p:tavLst>
                                    </p:anim>
                                    <p:anim calcmode="lin" valueType="num">
                                      <p:cBhvr>
                                        <p:cTn id="42"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fade">
                                      <p:cBhvr>
                                        <p:cTn id="47" dur="1000"/>
                                        <p:tgtEl>
                                          <p:spTgt spid="13"/>
                                        </p:tgtEl>
                                      </p:cBhvr>
                                    </p:animEffect>
                                    <p:anim calcmode="lin" valueType="num">
                                      <p:cBhvr>
                                        <p:cTn id="48" dur="1000" fill="hold"/>
                                        <p:tgtEl>
                                          <p:spTgt spid="13"/>
                                        </p:tgtEl>
                                        <p:attrNameLst>
                                          <p:attrName>ppt_x</p:attrName>
                                        </p:attrNameLst>
                                      </p:cBhvr>
                                      <p:tavLst>
                                        <p:tav tm="0">
                                          <p:val>
                                            <p:strVal val="#ppt_x"/>
                                          </p:val>
                                        </p:tav>
                                        <p:tav tm="100000">
                                          <p:val>
                                            <p:strVal val="#ppt_x"/>
                                          </p:val>
                                        </p:tav>
                                      </p:tavLst>
                                    </p:anim>
                                    <p:anim calcmode="lin" valueType="num">
                                      <p:cBhvr>
                                        <p:cTn id="4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grpId="0" nodeType="click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fade">
                                      <p:cBhvr>
                                        <p:cTn id="54" dur="1000"/>
                                        <p:tgtEl>
                                          <p:spTgt spid="14"/>
                                        </p:tgtEl>
                                      </p:cBhvr>
                                    </p:animEffect>
                                    <p:anim calcmode="lin" valueType="num">
                                      <p:cBhvr>
                                        <p:cTn id="55" dur="1000" fill="hold"/>
                                        <p:tgtEl>
                                          <p:spTgt spid="14"/>
                                        </p:tgtEl>
                                        <p:attrNameLst>
                                          <p:attrName>ppt_x</p:attrName>
                                        </p:attrNameLst>
                                      </p:cBhvr>
                                      <p:tavLst>
                                        <p:tav tm="0">
                                          <p:val>
                                            <p:strVal val="#ppt_x"/>
                                          </p:val>
                                        </p:tav>
                                        <p:tav tm="100000">
                                          <p:val>
                                            <p:strVal val="#ppt_x"/>
                                          </p:val>
                                        </p:tav>
                                      </p:tavLst>
                                    </p:anim>
                                    <p:anim calcmode="lin" valueType="num">
                                      <p:cBhvr>
                                        <p:cTn id="5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10" grpId="0" animBg="1"/>
      <p:bldP spid="7" grpId="0" animBg="1"/>
      <p:bldP spid="11" grpId="0" animBg="1"/>
      <p:bldP spid="9" grpId="0" animBg="1"/>
      <p:bldP spid="12" grpId="0" animBg="1"/>
      <p:bldP spid="13" grpId="0" animBg="1"/>
      <p:bldP spid="14"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ound Same Side Corner Rectangle 29"/>
          <p:cNvSpPr/>
          <p:nvPr/>
        </p:nvSpPr>
        <p:spPr>
          <a:xfrm>
            <a:off x="165100" y="1136105"/>
            <a:ext cx="11912600" cy="5641072"/>
          </a:xfrm>
          <a:prstGeom prst="round2SameRect">
            <a:avLst>
              <a:gd name="adj1" fmla="val 0"/>
              <a:gd name="adj2" fmla="val 4039"/>
            </a:avLst>
          </a:prstGeom>
          <a:solidFill>
            <a:srgbClr val="0A8419"/>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b="1" dirty="0"/>
          </a:p>
        </p:txBody>
      </p:sp>
      <p:sp>
        <p:nvSpPr>
          <p:cNvPr id="10" name="Round Same Side Corner Rectangle 9"/>
          <p:cNvSpPr/>
          <p:nvPr/>
        </p:nvSpPr>
        <p:spPr>
          <a:xfrm rot="10800000">
            <a:off x="139700" y="98186"/>
            <a:ext cx="11912600" cy="897724"/>
          </a:xfrm>
          <a:prstGeom prst="round2SameRect">
            <a:avLst>
              <a:gd name="adj1" fmla="val 0"/>
              <a:gd name="adj2" fmla="val 15616"/>
            </a:avLst>
          </a:prstGeom>
          <a:solidFill>
            <a:schemeClr val="accent2">
              <a:lumMod val="40000"/>
              <a:lumOff val="60000"/>
            </a:schemeClr>
          </a:solidFill>
          <a:ln w="3175">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dirty="0"/>
          </a:p>
        </p:txBody>
      </p:sp>
      <p:sp>
        <p:nvSpPr>
          <p:cNvPr id="7" name="Rounded Rectangle 6"/>
          <p:cNvSpPr/>
          <p:nvPr/>
        </p:nvSpPr>
        <p:spPr>
          <a:xfrm>
            <a:off x="2230243" y="205479"/>
            <a:ext cx="8329960" cy="68313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20000"/>
              </a:lnSpc>
            </a:pPr>
            <a:r>
              <a:rPr lang="fa-IR" sz="2800" b="1" dirty="0" smtClean="0">
                <a:solidFill>
                  <a:schemeClr val="tx1"/>
                </a:solidFill>
                <a:cs typeface="B Titr" pitchFamily="2" charset="-78"/>
              </a:rPr>
              <a:t>ویژگی‌های مؤمن: </a:t>
            </a:r>
            <a:r>
              <a:rPr lang="fa-IR" sz="2800" b="1" dirty="0" smtClean="0">
                <a:solidFill>
                  <a:srgbClr val="0000CC"/>
                </a:solidFill>
                <a:cs typeface="B Titr" pitchFamily="2" charset="-78"/>
              </a:rPr>
              <a:t>26ـ  </a:t>
            </a:r>
            <a:r>
              <a:rPr lang="fa-IR" sz="2800" b="1" dirty="0">
                <a:solidFill>
                  <a:srgbClr val="0000CC"/>
                </a:solidFill>
                <a:cs typeface="B Titr" pitchFamily="2" charset="-78"/>
              </a:rPr>
              <a:t>تواضع و خضوع در مقابل بندگان خدا</a:t>
            </a:r>
            <a:endParaRPr lang="fa-IR" sz="2400" b="1" dirty="0">
              <a:solidFill>
                <a:srgbClr val="663300"/>
              </a:solidFill>
              <a:cs typeface="B Titr" pitchFamily="2" charset="-78"/>
            </a:endParaRPr>
          </a:p>
        </p:txBody>
      </p:sp>
      <p:sp>
        <p:nvSpPr>
          <p:cNvPr id="11" name="Rectangle 10"/>
          <p:cNvSpPr/>
          <p:nvPr/>
        </p:nvSpPr>
        <p:spPr>
          <a:xfrm>
            <a:off x="292100" y="1258464"/>
            <a:ext cx="11658600" cy="498598"/>
          </a:xfrm>
          <a:prstGeom prst="rect">
            <a:avLst/>
          </a:prstGeom>
          <a:solidFill>
            <a:srgbClr val="D9FBFF"/>
          </a:solidFill>
          <a:ln w="44450">
            <a:solidFill>
              <a:srgbClr val="FFFF00"/>
            </a:solidFill>
          </a:ln>
        </p:spPr>
        <p:txBody>
          <a:bodyPr wrap="square">
            <a:spAutoFit/>
          </a:bodyPr>
          <a:lstStyle/>
          <a:p>
            <a:pPr algn="ctr" rtl="1">
              <a:lnSpc>
                <a:spcPct val="110000"/>
              </a:lnSpc>
            </a:pPr>
            <a:r>
              <a:rPr lang="fa-IR" sz="2400" b="1" spc="-20" dirty="0" smtClean="0">
                <a:solidFill>
                  <a:srgbClr val="0000CC"/>
                </a:solidFill>
                <a:latin typeface="Traditional Arabic" panose="02020603050405020304" pitchFamily="18" charset="-78"/>
                <a:cs typeface="B Titr" panose="00000700000000000000" pitchFamily="2" charset="-78"/>
              </a:rPr>
              <a:t>وَعِبادُالرَّحْمنِ </a:t>
            </a:r>
            <a:r>
              <a:rPr lang="fa-IR" sz="2400" b="1" spc="-20" dirty="0">
                <a:solidFill>
                  <a:srgbClr val="0000CC"/>
                </a:solidFill>
                <a:latin typeface="Traditional Arabic" panose="02020603050405020304" pitchFamily="18" charset="-78"/>
                <a:cs typeface="B Titr" panose="00000700000000000000" pitchFamily="2" charset="-78"/>
              </a:rPr>
              <a:t>الَّذينَ يَمْشُونَ عَلَى الْارْضِ هَوْناً وَ اذا خاطَبَهُمُ الْجاهِلُونَ قالُوا سَلاماً  </a:t>
            </a:r>
            <a:r>
              <a:rPr lang="fa-IR" sz="2000" b="1" spc="-20" dirty="0">
                <a:solidFill>
                  <a:srgbClr val="C00000"/>
                </a:solidFill>
                <a:latin typeface="Traditional Arabic" panose="02020603050405020304" pitchFamily="18" charset="-78"/>
                <a:cs typeface="B Nazanin" pitchFamily="2" charset="-78"/>
              </a:rPr>
              <a:t>(فرقان: 63</a:t>
            </a:r>
            <a:r>
              <a:rPr lang="fa-IR" sz="2000" b="1" spc="-20" dirty="0" smtClean="0">
                <a:solidFill>
                  <a:srgbClr val="C00000"/>
                </a:solidFill>
                <a:latin typeface="Traditional Arabic" panose="02020603050405020304" pitchFamily="18" charset="-78"/>
                <a:cs typeface="B Nazanin" pitchFamily="2" charset="-78"/>
              </a:rPr>
              <a:t>)</a:t>
            </a:r>
            <a:endParaRPr lang="fa-IR" sz="2000" b="1" spc="-20" dirty="0">
              <a:latin typeface="Traditional Arabic" panose="02020603050405020304" pitchFamily="18" charset="-78"/>
              <a:cs typeface="B Titr" panose="00000700000000000000" pitchFamily="2" charset="-78"/>
            </a:endParaRPr>
          </a:p>
        </p:txBody>
      </p:sp>
      <p:sp>
        <p:nvSpPr>
          <p:cNvPr id="19" name="Rectangle 18"/>
          <p:cNvSpPr/>
          <p:nvPr/>
        </p:nvSpPr>
        <p:spPr>
          <a:xfrm>
            <a:off x="292099" y="1895079"/>
            <a:ext cx="11665501" cy="911019"/>
          </a:xfrm>
          <a:prstGeom prst="rect">
            <a:avLst/>
          </a:prstGeom>
          <a:solidFill>
            <a:srgbClr val="D9FBFF"/>
          </a:solidFill>
          <a:ln w="44450">
            <a:solidFill>
              <a:srgbClr val="0033CC"/>
            </a:solidFill>
          </a:ln>
        </p:spPr>
        <p:txBody>
          <a:bodyPr wrap="square">
            <a:spAutoFit/>
          </a:bodyPr>
          <a:lstStyle/>
          <a:p>
            <a:pPr algn="just" rtl="1">
              <a:lnSpc>
                <a:spcPct val="140000"/>
              </a:lnSpc>
            </a:pPr>
            <a:r>
              <a:rPr lang="fa-IR" b="1" spc="-100" dirty="0" smtClean="0">
                <a:solidFill>
                  <a:srgbClr val="C00000"/>
                </a:solidFill>
                <a:latin typeface="Traditional Arabic" panose="02020603050405020304" pitchFamily="18" charset="-78"/>
                <a:cs typeface="B Titr" panose="00000700000000000000" pitchFamily="2" charset="-78"/>
              </a:rPr>
              <a:t>دستور تواضع به پیامبر: </a:t>
            </a:r>
            <a:r>
              <a:rPr lang="fa-IR" b="1" spc="-60" dirty="0" smtClean="0">
                <a:latin typeface="Traditional Arabic" panose="02020603050405020304" pitchFamily="18" charset="-78"/>
                <a:cs typeface="B Titr" panose="00000700000000000000" pitchFamily="2" charset="-78"/>
              </a:rPr>
              <a:t>تواضع </a:t>
            </a:r>
            <a:r>
              <a:rPr lang="fa-IR" b="1" spc="-60" dirty="0">
                <a:latin typeface="Traditional Arabic" panose="02020603050405020304" pitchFamily="18" charset="-78"/>
                <a:cs typeface="B Titr" panose="00000700000000000000" pitchFamily="2" charset="-78"/>
              </a:rPr>
              <a:t>شکستگی و پر و بال رحمت خود را برای دیگران گشودن است. خداوند رحمان به </a:t>
            </a:r>
            <a:r>
              <a:rPr lang="fa-IR" b="1" spc="-60" dirty="0" smtClean="0">
                <a:latin typeface="Traditional Arabic" panose="02020603050405020304" pitchFamily="18" charset="-78"/>
                <a:cs typeface="B Titr" panose="00000700000000000000" pitchFamily="2" charset="-78"/>
              </a:rPr>
              <a:t>پیامبر </a:t>
            </a:r>
            <a:r>
              <a:rPr lang="fa-IR" sz="1400" b="1" spc="-60" dirty="0" smtClean="0">
                <a:latin typeface="Traditional Arabic" panose="02020603050405020304" pitchFamily="18" charset="-78"/>
                <a:cs typeface="B Titr" panose="00000700000000000000" pitchFamily="2" charset="-78"/>
              </a:rPr>
              <a:t>(صلی الله علیه و آله و سلم) </a:t>
            </a:r>
            <a:r>
              <a:rPr lang="fa-IR" b="1" spc="-60" dirty="0">
                <a:latin typeface="Traditional Arabic" panose="02020603050405020304" pitchFamily="18" charset="-78"/>
                <a:cs typeface="B Titr" panose="00000700000000000000" pitchFamily="2" charset="-78"/>
              </a:rPr>
              <a:t>چنين سفارش مى‏كند: </a:t>
            </a:r>
            <a:endParaRPr lang="fa-IR" b="1" spc="-60" dirty="0" smtClean="0">
              <a:latin typeface="Traditional Arabic" panose="02020603050405020304" pitchFamily="18" charset="-78"/>
              <a:cs typeface="B Titr" panose="00000700000000000000" pitchFamily="2" charset="-78"/>
            </a:endParaRPr>
          </a:p>
          <a:p>
            <a:pPr algn="just" rtl="1">
              <a:lnSpc>
                <a:spcPct val="140000"/>
              </a:lnSpc>
            </a:pPr>
            <a:r>
              <a:rPr lang="fa-IR" sz="2000" b="1" spc="-40" dirty="0" smtClean="0">
                <a:solidFill>
                  <a:srgbClr val="0000CC"/>
                </a:solidFill>
                <a:latin typeface="Traditional Arabic" panose="02020603050405020304" pitchFamily="18" charset="-78"/>
                <a:cs typeface="B Titr" panose="00000700000000000000" pitchFamily="2" charset="-78"/>
              </a:rPr>
              <a:t>وَ </a:t>
            </a:r>
            <a:r>
              <a:rPr lang="fa-IR" sz="2000" b="1" spc="-40" dirty="0">
                <a:solidFill>
                  <a:srgbClr val="0000CC"/>
                </a:solidFill>
                <a:latin typeface="Traditional Arabic" panose="02020603050405020304" pitchFamily="18" charset="-78"/>
                <a:cs typeface="B Titr" panose="00000700000000000000" pitchFamily="2" charset="-78"/>
              </a:rPr>
              <a:t>اخْفِضْ جَناحَكَ لِمَنِ اتَّبَعَكَ مِنَ الْمُؤْمِنينَ </a:t>
            </a:r>
            <a:r>
              <a:rPr lang="fa-IR" b="1" spc="-20" dirty="0" smtClean="0">
                <a:solidFill>
                  <a:srgbClr val="C00000"/>
                </a:solidFill>
                <a:latin typeface="Traditional Arabic" panose="02020603050405020304" pitchFamily="18" charset="-78"/>
                <a:cs typeface="B Nazanin" pitchFamily="2" charset="-78"/>
              </a:rPr>
              <a:t>(</a:t>
            </a:r>
            <a:r>
              <a:rPr lang="fa-IR" b="1" spc="-20" dirty="0">
                <a:solidFill>
                  <a:srgbClr val="C00000"/>
                </a:solidFill>
                <a:latin typeface="Traditional Arabic" panose="02020603050405020304" pitchFamily="18" charset="-78"/>
                <a:cs typeface="B Nazanin" pitchFamily="2" charset="-78"/>
              </a:rPr>
              <a:t>شعرا: 215)</a:t>
            </a:r>
          </a:p>
        </p:txBody>
      </p:sp>
      <p:sp>
        <p:nvSpPr>
          <p:cNvPr id="9" name="Rectangle 8"/>
          <p:cNvSpPr/>
          <p:nvPr/>
        </p:nvSpPr>
        <p:spPr>
          <a:xfrm>
            <a:off x="347729" y="4459067"/>
            <a:ext cx="11538576" cy="615553"/>
          </a:xfrm>
          <a:prstGeom prst="rect">
            <a:avLst/>
          </a:prstGeom>
          <a:solidFill>
            <a:srgbClr val="D9FBFF"/>
          </a:solidFill>
          <a:ln w="44450">
            <a:solidFill>
              <a:srgbClr val="FFFF00"/>
            </a:solidFill>
          </a:ln>
        </p:spPr>
        <p:txBody>
          <a:bodyPr wrap="square">
            <a:spAutoFit/>
          </a:bodyPr>
          <a:lstStyle/>
          <a:p>
            <a:pPr algn="just" rtl="1">
              <a:lnSpc>
                <a:spcPct val="170000"/>
              </a:lnSpc>
            </a:pPr>
            <a:r>
              <a:rPr lang="fa-IR" b="1" spc="-120" dirty="0" smtClean="0">
                <a:solidFill>
                  <a:srgbClr val="C00000"/>
                </a:solidFill>
                <a:latin typeface="Traditional Arabic" panose="02020603050405020304" pitchFamily="18" charset="-78"/>
                <a:cs typeface="B Titr" panose="00000700000000000000" pitchFamily="2" charset="-78"/>
              </a:rPr>
              <a:t>دستور تواضع به فرزندان: </a:t>
            </a:r>
            <a:r>
              <a:rPr lang="fa-IR" b="1" spc="-60" dirty="0" smtClean="0">
                <a:latin typeface="Traditional Arabic" panose="02020603050405020304" pitchFamily="18" charset="-78"/>
                <a:cs typeface="B Titr" panose="00000700000000000000" pitchFamily="2" charset="-78"/>
              </a:rPr>
              <a:t>نسبت </a:t>
            </a:r>
            <a:r>
              <a:rPr lang="fa-IR" b="1" spc="-60" dirty="0">
                <a:latin typeface="Traditional Arabic" panose="02020603050405020304" pitchFamily="18" charset="-78"/>
                <a:cs typeface="B Titr" panose="00000700000000000000" pitchFamily="2" charset="-78"/>
              </a:rPr>
              <a:t>به پدر و مادر دستور به تواضع </a:t>
            </a:r>
            <a:r>
              <a:rPr lang="fa-IR" b="1" spc="-60" dirty="0" smtClean="0">
                <a:latin typeface="Traditional Arabic" panose="02020603050405020304" pitchFamily="18" charset="-78"/>
                <a:cs typeface="B Titr" panose="00000700000000000000" pitchFamily="2" charset="-78"/>
              </a:rPr>
              <a:t>داده </a:t>
            </a:r>
            <a:r>
              <a:rPr lang="fa-IR" b="1" spc="-60" dirty="0">
                <a:latin typeface="Traditional Arabic" panose="02020603050405020304" pitchFamily="18" charset="-78"/>
                <a:cs typeface="B Titr" panose="00000700000000000000" pitchFamily="2" charset="-78"/>
              </a:rPr>
              <a:t>می فرماید: </a:t>
            </a:r>
            <a:r>
              <a:rPr lang="fa-IR" sz="2000" b="1" spc="-40" dirty="0" smtClean="0">
                <a:solidFill>
                  <a:srgbClr val="0000CC"/>
                </a:solidFill>
                <a:latin typeface="Traditional Arabic" panose="02020603050405020304" pitchFamily="18" charset="-78"/>
                <a:cs typeface="B Titr" panose="00000700000000000000" pitchFamily="2" charset="-78"/>
              </a:rPr>
              <a:t>وَاخْفِضْ لَهُما جَناحَ </a:t>
            </a:r>
            <a:r>
              <a:rPr lang="fa-IR" sz="2000" b="1" spc="-40" dirty="0">
                <a:solidFill>
                  <a:srgbClr val="0000CC"/>
                </a:solidFill>
                <a:latin typeface="Traditional Arabic" panose="02020603050405020304" pitchFamily="18" charset="-78"/>
                <a:cs typeface="B Titr" panose="00000700000000000000" pitchFamily="2" charset="-78"/>
              </a:rPr>
              <a:t>الذُّلِّ مِنَ </a:t>
            </a:r>
            <a:r>
              <a:rPr lang="fa-IR" sz="2000" b="1" spc="-40" dirty="0" smtClean="0">
                <a:solidFill>
                  <a:srgbClr val="0000CC"/>
                </a:solidFill>
                <a:latin typeface="Traditional Arabic" panose="02020603050405020304" pitchFamily="18" charset="-78"/>
                <a:cs typeface="B Titr" panose="00000700000000000000" pitchFamily="2" charset="-78"/>
              </a:rPr>
              <a:t>الرَّحْمَة</a:t>
            </a:r>
            <a:r>
              <a:rPr lang="fa-IR" sz="2000" b="1" spc="-60" dirty="0" smtClean="0">
                <a:latin typeface="Traditional Arabic" panose="02020603050405020304" pitchFamily="18" charset="-78"/>
                <a:cs typeface="B Titr" panose="00000700000000000000" pitchFamily="2" charset="-78"/>
              </a:rPr>
              <a:t>ِ </a:t>
            </a:r>
            <a:r>
              <a:rPr lang="fa-IR" b="1" spc="-20" dirty="0" smtClean="0">
                <a:solidFill>
                  <a:srgbClr val="C00000"/>
                </a:solidFill>
                <a:latin typeface="Traditional Arabic" panose="02020603050405020304" pitchFamily="18" charset="-78"/>
                <a:cs typeface="B Nazanin" pitchFamily="2" charset="-78"/>
              </a:rPr>
              <a:t>(اسراء</a:t>
            </a:r>
            <a:r>
              <a:rPr lang="fa-IR" b="1" spc="-20" dirty="0">
                <a:solidFill>
                  <a:srgbClr val="C00000"/>
                </a:solidFill>
                <a:latin typeface="Traditional Arabic" panose="02020603050405020304" pitchFamily="18" charset="-78"/>
                <a:cs typeface="B Nazanin" pitchFamily="2" charset="-78"/>
              </a:rPr>
              <a:t>: 24</a:t>
            </a:r>
            <a:r>
              <a:rPr lang="fa-IR" b="1" spc="-20" dirty="0" smtClean="0">
                <a:solidFill>
                  <a:srgbClr val="C00000"/>
                </a:solidFill>
                <a:latin typeface="Traditional Arabic" panose="02020603050405020304" pitchFamily="18" charset="-78"/>
                <a:cs typeface="B Nazanin" pitchFamily="2" charset="-78"/>
              </a:rPr>
              <a:t>)</a:t>
            </a:r>
            <a:endParaRPr lang="fa-IR" b="1" spc="-20" dirty="0">
              <a:solidFill>
                <a:srgbClr val="C00000"/>
              </a:solidFill>
              <a:latin typeface="Traditional Arabic" panose="02020603050405020304" pitchFamily="18" charset="-78"/>
              <a:cs typeface="B Nazanin" pitchFamily="2" charset="-78"/>
            </a:endParaRPr>
          </a:p>
        </p:txBody>
      </p:sp>
      <p:sp>
        <p:nvSpPr>
          <p:cNvPr id="14" name="Rectangle 13"/>
          <p:cNvSpPr/>
          <p:nvPr/>
        </p:nvSpPr>
        <p:spPr>
          <a:xfrm>
            <a:off x="292100" y="2939548"/>
            <a:ext cx="11658600" cy="603242"/>
          </a:xfrm>
          <a:prstGeom prst="rect">
            <a:avLst/>
          </a:prstGeom>
          <a:solidFill>
            <a:srgbClr val="D9FBFF"/>
          </a:solidFill>
          <a:ln w="44450">
            <a:solidFill>
              <a:srgbClr val="0033CC"/>
            </a:solidFill>
          </a:ln>
        </p:spPr>
        <p:txBody>
          <a:bodyPr wrap="square">
            <a:spAutoFit/>
          </a:bodyPr>
          <a:lstStyle/>
          <a:p>
            <a:pPr algn="just" rtl="1">
              <a:lnSpc>
                <a:spcPct val="140000"/>
              </a:lnSpc>
            </a:pPr>
            <a:r>
              <a:rPr lang="fa-IR" b="1" dirty="0" smtClean="0">
                <a:solidFill>
                  <a:srgbClr val="C00000"/>
                </a:solidFill>
                <a:latin typeface="Traditional Arabic" panose="02020603050405020304" pitchFamily="18" charset="-78"/>
                <a:cs typeface="B Titr" panose="00000700000000000000" pitchFamily="2" charset="-78"/>
              </a:rPr>
              <a:t>تواضع صفت متقین: </a:t>
            </a:r>
            <a:r>
              <a:rPr lang="fa-IR" b="1" dirty="0">
                <a:latin typeface="Traditional Arabic" panose="02020603050405020304" pitchFamily="18" charset="-78"/>
                <a:cs typeface="B Titr" panose="00000700000000000000" pitchFamily="2" charset="-78"/>
              </a:rPr>
              <a:t>امیر المؤمنین </a:t>
            </a:r>
            <a:r>
              <a:rPr lang="fa-IR" b="1" dirty="0" smtClean="0">
                <a:latin typeface="Traditional Arabic" panose="02020603050405020304" pitchFamily="18" charset="-78"/>
                <a:cs typeface="B Titr" panose="00000700000000000000" pitchFamily="2" charset="-78"/>
              </a:rPr>
              <a:t>علیه‌السلام  در </a:t>
            </a:r>
            <a:r>
              <a:rPr lang="fa-IR" b="1" dirty="0">
                <a:latin typeface="Traditional Arabic" panose="02020603050405020304" pitchFamily="18" charset="-78"/>
                <a:cs typeface="B Titr" panose="00000700000000000000" pitchFamily="2" charset="-78"/>
              </a:rPr>
              <a:t>توصیف متقین  به صفت تواضع و خضوع آنها پرداخته می‌فرماید: </a:t>
            </a:r>
            <a:r>
              <a:rPr lang="fa-IR" sz="2000" b="1" dirty="0">
                <a:solidFill>
                  <a:srgbClr val="0000CC"/>
                </a:solidFill>
                <a:latin typeface="Traditional Arabic" panose="02020603050405020304" pitchFamily="18" charset="-78"/>
                <a:cs typeface="B Titr" panose="00000700000000000000" pitchFamily="2" charset="-78"/>
              </a:rPr>
              <a:t>وَ مَشْيُهُمُ التَّوَاضُع </a:t>
            </a:r>
            <a:endParaRPr lang="fa-IR" sz="2000" b="1" dirty="0" smtClean="0">
              <a:solidFill>
                <a:srgbClr val="0000CC"/>
              </a:solidFill>
              <a:latin typeface="Traditional Arabic" panose="02020603050405020304" pitchFamily="18" charset="-78"/>
              <a:cs typeface="B Titr" panose="00000700000000000000" pitchFamily="2" charset="-78"/>
            </a:endParaRPr>
          </a:p>
          <a:p>
            <a:pPr algn="just" rtl="1">
              <a:lnSpc>
                <a:spcPct val="140000"/>
              </a:lnSpc>
            </a:pPr>
            <a:endParaRPr lang="fa-IR" sz="400" b="1" dirty="0">
              <a:solidFill>
                <a:srgbClr val="0000CC"/>
              </a:solidFill>
              <a:latin typeface="Traditional Arabic" panose="02020603050405020304" pitchFamily="18" charset="-78"/>
              <a:cs typeface="B Nazanin" pitchFamily="2" charset="-78"/>
            </a:endParaRPr>
          </a:p>
        </p:txBody>
      </p:sp>
      <p:sp>
        <p:nvSpPr>
          <p:cNvPr id="15" name="Rectangle 14"/>
          <p:cNvSpPr/>
          <p:nvPr/>
        </p:nvSpPr>
        <p:spPr>
          <a:xfrm>
            <a:off x="292099" y="3740092"/>
            <a:ext cx="11594205" cy="452432"/>
          </a:xfrm>
          <a:prstGeom prst="rect">
            <a:avLst/>
          </a:prstGeom>
          <a:solidFill>
            <a:srgbClr val="D9FBFF"/>
          </a:solidFill>
          <a:ln w="44450">
            <a:solidFill>
              <a:srgbClr val="FFFF00"/>
            </a:solidFill>
          </a:ln>
        </p:spPr>
        <p:txBody>
          <a:bodyPr wrap="square">
            <a:spAutoFit/>
          </a:bodyPr>
          <a:lstStyle/>
          <a:p>
            <a:pPr algn="just" rtl="1">
              <a:lnSpc>
                <a:spcPct val="140000"/>
              </a:lnSpc>
            </a:pPr>
            <a:r>
              <a:rPr lang="fa-IR" b="1" dirty="0" smtClean="0">
                <a:solidFill>
                  <a:srgbClr val="C00000"/>
                </a:solidFill>
                <a:latin typeface="Traditional Arabic" panose="02020603050405020304" pitchFamily="18" charset="-78"/>
                <a:cs typeface="B Titr" panose="00000700000000000000" pitchFamily="2" charset="-78"/>
              </a:rPr>
              <a:t>بزرگترین عبادت ها: </a:t>
            </a:r>
            <a:r>
              <a:rPr lang="fa-IR" b="1" dirty="0">
                <a:latin typeface="Traditional Arabic" panose="02020603050405020304" pitchFamily="18" charset="-78"/>
                <a:cs typeface="B Titr" panose="00000700000000000000" pitchFamily="2" charset="-78"/>
              </a:rPr>
              <a:t>حضرت </a:t>
            </a:r>
            <a:r>
              <a:rPr lang="fa-IR" b="1" dirty="0" smtClean="0">
                <a:latin typeface="Traditional Arabic" panose="02020603050405020304" pitchFamily="18" charset="-78"/>
                <a:cs typeface="B Titr" panose="00000700000000000000" pitchFamily="2" charset="-78"/>
              </a:rPr>
              <a:t>اميرالمؤمنین </a:t>
            </a:r>
            <a:r>
              <a:rPr lang="fa-IR" b="1" spc="-100" dirty="0">
                <a:latin typeface="Traditional Arabic" panose="02020603050405020304" pitchFamily="18" charset="-78"/>
                <a:cs typeface="B Titr" panose="00000700000000000000" pitchFamily="2" charset="-78"/>
              </a:rPr>
              <a:t>عليه‏ السلام</a:t>
            </a:r>
            <a:r>
              <a:rPr lang="fa-IR" b="1" dirty="0" smtClean="0">
                <a:latin typeface="Traditional Arabic" panose="02020603050405020304" pitchFamily="18" charset="-78"/>
                <a:cs typeface="B Titr" panose="00000700000000000000" pitchFamily="2" charset="-78"/>
              </a:rPr>
              <a:t> </a:t>
            </a:r>
            <a:r>
              <a:rPr lang="fa-IR" b="1" dirty="0">
                <a:latin typeface="Traditional Arabic" panose="02020603050405020304" pitchFamily="18" charset="-78"/>
                <a:cs typeface="B Titr" panose="00000700000000000000" pitchFamily="2" charset="-78"/>
              </a:rPr>
              <a:t>فروتنى را از بزرگترين عبادت‌ها شمرده و فرموده است: </a:t>
            </a:r>
            <a:r>
              <a:rPr lang="fa-IR" b="1" dirty="0" smtClean="0">
                <a:solidFill>
                  <a:srgbClr val="0000CC"/>
                </a:solidFill>
                <a:latin typeface="Traditional Arabic" panose="02020603050405020304" pitchFamily="18" charset="-78"/>
                <a:cs typeface="B Titr" panose="00000700000000000000" pitchFamily="2" charset="-78"/>
              </a:rPr>
              <a:t>عَلَيْكَ </a:t>
            </a:r>
            <a:r>
              <a:rPr lang="fa-IR" b="1" dirty="0">
                <a:solidFill>
                  <a:srgbClr val="0000CC"/>
                </a:solidFill>
                <a:latin typeface="Traditional Arabic" panose="02020603050405020304" pitchFamily="18" charset="-78"/>
                <a:cs typeface="B Titr" panose="00000700000000000000" pitchFamily="2" charset="-78"/>
              </a:rPr>
              <a:t>بِالتَّواضُعِ فَانَّهُ مِنْ اعْظمَ الْعِبادَةِ</a:t>
            </a:r>
            <a:endParaRPr lang="fa-IR" sz="1600" b="1" dirty="0">
              <a:solidFill>
                <a:srgbClr val="0000CC"/>
              </a:solidFill>
              <a:latin typeface="Traditional Arabic" panose="02020603050405020304" pitchFamily="18" charset="-78"/>
              <a:cs typeface="B Nazanin" pitchFamily="2" charset="-78"/>
            </a:endParaRPr>
          </a:p>
        </p:txBody>
      </p:sp>
      <p:sp>
        <p:nvSpPr>
          <p:cNvPr id="16" name="Rectangle 15"/>
          <p:cNvSpPr/>
          <p:nvPr/>
        </p:nvSpPr>
        <p:spPr>
          <a:xfrm>
            <a:off x="299000" y="5289732"/>
            <a:ext cx="11651700" cy="1255728"/>
          </a:xfrm>
          <a:prstGeom prst="rect">
            <a:avLst/>
          </a:prstGeom>
          <a:solidFill>
            <a:srgbClr val="D9FBFF"/>
          </a:solidFill>
          <a:ln w="44450">
            <a:solidFill>
              <a:srgbClr val="0033CC"/>
            </a:solidFill>
          </a:ln>
        </p:spPr>
        <p:txBody>
          <a:bodyPr wrap="square">
            <a:spAutoFit/>
          </a:bodyPr>
          <a:lstStyle/>
          <a:p>
            <a:pPr algn="just" rtl="1">
              <a:lnSpc>
                <a:spcPct val="140000"/>
              </a:lnSpc>
            </a:pPr>
            <a:r>
              <a:rPr lang="fa-IR" b="1" dirty="0" smtClean="0">
                <a:solidFill>
                  <a:srgbClr val="C00000"/>
                </a:solidFill>
                <a:latin typeface="Traditional Arabic" panose="02020603050405020304" pitchFamily="18" charset="-78"/>
                <a:cs typeface="B Titr" panose="00000700000000000000" pitchFamily="2" charset="-78"/>
              </a:rPr>
              <a:t>درجات تواضع: </a:t>
            </a:r>
            <a:r>
              <a:rPr lang="fa-IR" b="1" spc="-100" dirty="0">
                <a:latin typeface="Traditional Arabic" panose="02020603050405020304" pitchFamily="18" charset="-78"/>
                <a:cs typeface="B Titr" panose="00000700000000000000" pitchFamily="2" charset="-78"/>
              </a:rPr>
              <a:t>امام رضا عليه</a:t>
            </a:r>
            <a:r>
              <a:rPr lang="fa-IR" b="1" spc="-100" dirty="0" smtClean="0">
                <a:latin typeface="Traditional Arabic" panose="02020603050405020304" pitchFamily="18" charset="-78"/>
                <a:cs typeface="B Titr" panose="00000700000000000000" pitchFamily="2" charset="-78"/>
              </a:rPr>
              <a:t>‏ السلام </a:t>
            </a:r>
            <a:r>
              <a:rPr lang="fa-IR" b="1" spc="-100" dirty="0">
                <a:latin typeface="Traditional Arabic" panose="02020603050405020304" pitchFamily="18" charset="-78"/>
                <a:cs typeface="B Titr" panose="00000700000000000000" pitchFamily="2" charset="-78"/>
              </a:rPr>
              <a:t>پيرامون تواضع چنين فرموده است: «تواضع درجاتى دارد، از آن جمله، انسان قدر خويش را بشناسد و با دلى سالم در جايگاه خود نشيند، دوست نداشته باشد به سوى كسى رود، مگر چنان كه به سويش آيند. (با مردم چنان كه دوست دارد با او رفتار شود، رفتار كند) اگر بدى بيند، آن را با نيكى بپوشاند. فرو خورنده خشم و درگذرنده از (لغزش) مردم باشد و خداوند نيكوكاران را دوست دارد.» </a:t>
            </a:r>
            <a:endParaRPr lang="fa-IR" b="1" spc="-100" dirty="0">
              <a:solidFill>
                <a:srgbClr val="0000CC"/>
              </a:solidFill>
              <a:latin typeface="Traditional Arabic" panose="02020603050405020304" pitchFamily="18" charset="-78"/>
              <a:cs typeface="B Nazanin" pitchFamily="2" charset="-78"/>
            </a:endParaRPr>
          </a:p>
        </p:txBody>
      </p:sp>
    </p:spTree>
    <p:extLst>
      <p:ext uri="{BB962C8B-B14F-4D97-AF65-F5344CB8AC3E}">
        <p14:creationId xmlns:p14="http://schemas.microsoft.com/office/powerpoint/2010/main" val="1693765204"/>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1000"/>
                                        <p:tgtEl>
                                          <p:spTgt spid="30"/>
                                        </p:tgtEl>
                                      </p:cBhvr>
                                    </p:animEffect>
                                    <p:anim calcmode="lin" valueType="num">
                                      <p:cBhvr>
                                        <p:cTn id="20" dur="1000" fill="hold"/>
                                        <p:tgtEl>
                                          <p:spTgt spid="30"/>
                                        </p:tgtEl>
                                        <p:attrNameLst>
                                          <p:attrName>ppt_x</p:attrName>
                                        </p:attrNameLst>
                                      </p:cBhvr>
                                      <p:tavLst>
                                        <p:tav tm="0">
                                          <p:val>
                                            <p:strVal val="#ppt_x"/>
                                          </p:val>
                                        </p:tav>
                                        <p:tav tm="100000">
                                          <p:val>
                                            <p:strVal val="#ppt_x"/>
                                          </p:val>
                                        </p:tav>
                                      </p:tavLst>
                                    </p:anim>
                                    <p:anim calcmode="lin" valueType="num">
                                      <p:cBhvr>
                                        <p:cTn id="21"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1000"/>
                                        <p:tgtEl>
                                          <p:spTgt spid="11"/>
                                        </p:tgtEl>
                                      </p:cBhvr>
                                    </p:animEffect>
                                    <p:anim calcmode="lin" valueType="num">
                                      <p:cBhvr>
                                        <p:cTn id="27" dur="1000" fill="hold"/>
                                        <p:tgtEl>
                                          <p:spTgt spid="11"/>
                                        </p:tgtEl>
                                        <p:attrNameLst>
                                          <p:attrName>ppt_x</p:attrName>
                                        </p:attrNameLst>
                                      </p:cBhvr>
                                      <p:tavLst>
                                        <p:tav tm="0">
                                          <p:val>
                                            <p:strVal val="#ppt_x"/>
                                          </p:val>
                                        </p:tav>
                                        <p:tav tm="100000">
                                          <p:val>
                                            <p:strVal val="#ppt_x"/>
                                          </p:val>
                                        </p:tav>
                                      </p:tavLst>
                                    </p:anim>
                                    <p:anim calcmode="lin" valueType="num">
                                      <p:cBhvr>
                                        <p:cTn id="2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1000"/>
                                        <p:tgtEl>
                                          <p:spTgt spid="19"/>
                                        </p:tgtEl>
                                      </p:cBhvr>
                                    </p:animEffect>
                                    <p:anim calcmode="lin" valueType="num">
                                      <p:cBhvr>
                                        <p:cTn id="34" dur="1000" fill="hold"/>
                                        <p:tgtEl>
                                          <p:spTgt spid="19"/>
                                        </p:tgtEl>
                                        <p:attrNameLst>
                                          <p:attrName>ppt_x</p:attrName>
                                        </p:attrNameLst>
                                      </p:cBhvr>
                                      <p:tavLst>
                                        <p:tav tm="0">
                                          <p:val>
                                            <p:strVal val="#ppt_x"/>
                                          </p:val>
                                        </p:tav>
                                        <p:tav tm="100000">
                                          <p:val>
                                            <p:strVal val="#ppt_x"/>
                                          </p:val>
                                        </p:tav>
                                      </p:tavLst>
                                    </p:anim>
                                    <p:anim calcmode="lin" valueType="num">
                                      <p:cBhvr>
                                        <p:cTn id="35"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1000"/>
                                        <p:tgtEl>
                                          <p:spTgt spid="14"/>
                                        </p:tgtEl>
                                      </p:cBhvr>
                                    </p:animEffect>
                                    <p:anim calcmode="lin" valueType="num">
                                      <p:cBhvr>
                                        <p:cTn id="41" dur="1000" fill="hold"/>
                                        <p:tgtEl>
                                          <p:spTgt spid="14"/>
                                        </p:tgtEl>
                                        <p:attrNameLst>
                                          <p:attrName>ppt_x</p:attrName>
                                        </p:attrNameLst>
                                      </p:cBhvr>
                                      <p:tavLst>
                                        <p:tav tm="0">
                                          <p:val>
                                            <p:strVal val="#ppt_x"/>
                                          </p:val>
                                        </p:tav>
                                        <p:tav tm="100000">
                                          <p:val>
                                            <p:strVal val="#ppt_x"/>
                                          </p:val>
                                        </p:tav>
                                      </p:tavLst>
                                    </p:anim>
                                    <p:anim calcmode="lin" valueType="num">
                                      <p:cBhvr>
                                        <p:cTn id="42"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fade">
                                      <p:cBhvr>
                                        <p:cTn id="47" dur="1000"/>
                                        <p:tgtEl>
                                          <p:spTgt spid="15"/>
                                        </p:tgtEl>
                                      </p:cBhvr>
                                    </p:animEffect>
                                    <p:anim calcmode="lin" valueType="num">
                                      <p:cBhvr>
                                        <p:cTn id="48" dur="1000" fill="hold"/>
                                        <p:tgtEl>
                                          <p:spTgt spid="15"/>
                                        </p:tgtEl>
                                        <p:attrNameLst>
                                          <p:attrName>ppt_x</p:attrName>
                                        </p:attrNameLst>
                                      </p:cBhvr>
                                      <p:tavLst>
                                        <p:tav tm="0">
                                          <p:val>
                                            <p:strVal val="#ppt_x"/>
                                          </p:val>
                                        </p:tav>
                                        <p:tav tm="100000">
                                          <p:val>
                                            <p:strVal val="#ppt_x"/>
                                          </p:val>
                                        </p:tav>
                                      </p:tavLst>
                                    </p:anim>
                                    <p:anim calcmode="lin" valueType="num">
                                      <p:cBhvr>
                                        <p:cTn id="4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grpId="0" nodeType="clickEffect">
                                  <p:stCondLst>
                                    <p:cond delay="0"/>
                                  </p:stCondLst>
                                  <p:childTnLst>
                                    <p:set>
                                      <p:cBhvr>
                                        <p:cTn id="53" dur="1" fill="hold">
                                          <p:stCondLst>
                                            <p:cond delay="0"/>
                                          </p:stCondLst>
                                        </p:cTn>
                                        <p:tgtEl>
                                          <p:spTgt spid="9"/>
                                        </p:tgtEl>
                                        <p:attrNameLst>
                                          <p:attrName>style.visibility</p:attrName>
                                        </p:attrNameLst>
                                      </p:cBhvr>
                                      <p:to>
                                        <p:strVal val="visible"/>
                                      </p:to>
                                    </p:set>
                                    <p:animEffect transition="in" filter="fade">
                                      <p:cBhvr>
                                        <p:cTn id="54" dur="1000"/>
                                        <p:tgtEl>
                                          <p:spTgt spid="9"/>
                                        </p:tgtEl>
                                      </p:cBhvr>
                                    </p:animEffect>
                                    <p:anim calcmode="lin" valueType="num">
                                      <p:cBhvr>
                                        <p:cTn id="55" dur="1000" fill="hold"/>
                                        <p:tgtEl>
                                          <p:spTgt spid="9"/>
                                        </p:tgtEl>
                                        <p:attrNameLst>
                                          <p:attrName>ppt_x</p:attrName>
                                        </p:attrNameLst>
                                      </p:cBhvr>
                                      <p:tavLst>
                                        <p:tav tm="0">
                                          <p:val>
                                            <p:strVal val="#ppt_x"/>
                                          </p:val>
                                        </p:tav>
                                        <p:tav tm="100000">
                                          <p:val>
                                            <p:strVal val="#ppt_x"/>
                                          </p:val>
                                        </p:tav>
                                      </p:tavLst>
                                    </p:anim>
                                    <p:anim calcmode="lin" valueType="num">
                                      <p:cBhvr>
                                        <p:cTn id="5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42" presetClass="entr" presetSubtype="0" fill="hold" grpId="0" nodeType="clickEffect">
                                  <p:stCondLst>
                                    <p:cond delay="0"/>
                                  </p:stCondLst>
                                  <p:childTnLst>
                                    <p:set>
                                      <p:cBhvr>
                                        <p:cTn id="60" dur="1" fill="hold">
                                          <p:stCondLst>
                                            <p:cond delay="0"/>
                                          </p:stCondLst>
                                        </p:cTn>
                                        <p:tgtEl>
                                          <p:spTgt spid="16"/>
                                        </p:tgtEl>
                                        <p:attrNameLst>
                                          <p:attrName>style.visibility</p:attrName>
                                        </p:attrNameLst>
                                      </p:cBhvr>
                                      <p:to>
                                        <p:strVal val="visible"/>
                                      </p:to>
                                    </p:set>
                                    <p:animEffect transition="in" filter="fade">
                                      <p:cBhvr>
                                        <p:cTn id="61" dur="1000"/>
                                        <p:tgtEl>
                                          <p:spTgt spid="16"/>
                                        </p:tgtEl>
                                      </p:cBhvr>
                                    </p:animEffect>
                                    <p:anim calcmode="lin" valueType="num">
                                      <p:cBhvr>
                                        <p:cTn id="62" dur="1000" fill="hold"/>
                                        <p:tgtEl>
                                          <p:spTgt spid="16"/>
                                        </p:tgtEl>
                                        <p:attrNameLst>
                                          <p:attrName>ppt_x</p:attrName>
                                        </p:attrNameLst>
                                      </p:cBhvr>
                                      <p:tavLst>
                                        <p:tav tm="0">
                                          <p:val>
                                            <p:strVal val="#ppt_x"/>
                                          </p:val>
                                        </p:tav>
                                        <p:tav tm="100000">
                                          <p:val>
                                            <p:strVal val="#ppt_x"/>
                                          </p:val>
                                        </p:tav>
                                      </p:tavLst>
                                    </p:anim>
                                    <p:anim calcmode="lin" valueType="num">
                                      <p:cBhvr>
                                        <p:cTn id="63"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10" grpId="0" animBg="1"/>
      <p:bldP spid="7" grpId="0" animBg="1"/>
      <p:bldP spid="11" grpId="0" animBg="1"/>
      <p:bldP spid="19" grpId="0" animBg="1"/>
      <p:bldP spid="9" grpId="0" animBg="1"/>
      <p:bldP spid="14" grpId="0" animBg="1"/>
      <p:bldP spid="15" grpId="0" animBg="1"/>
      <p:bldP spid="16"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ound Same Side Corner Rectangle 29"/>
          <p:cNvSpPr/>
          <p:nvPr/>
        </p:nvSpPr>
        <p:spPr>
          <a:xfrm>
            <a:off x="139700" y="1077228"/>
            <a:ext cx="11912600" cy="5641072"/>
          </a:xfrm>
          <a:prstGeom prst="round2SameRect">
            <a:avLst>
              <a:gd name="adj1" fmla="val 0"/>
              <a:gd name="adj2" fmla="val 4039"/>
            </a:avLst>
          </a:prstGeom>
          <a:solidFill>
            <a:srgbClr val="0A8419"/>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b="1" dirty="0"/>
          </a:p>
        </p:txBody>
      </p:sp>
      <p:sp>
        <p:nvSpPr>
          <p:cNvPr id="10" name="Round Same Side Corner Rectangle 9"/>
          <p:cNvSpPr/>
          <p:nvPr/>
        </p:nvSpPr>
        <p:spPr>
          <a:xfrm rot="10800000">
            <a:off x="139700" y="98186"/>
            <a:ext cx="11912600" cy="897724"/>
          </a:xfrm>
          <a:prstGeom prst="round2SameRect">
            <a:avLst>
              <a:gd name="adj1" fmla="val 0"/>
              <a:gd name="adj2" fmla="val 15616"/>
            </a:avLst>
          </a:prstGeom>
          <a:solidFill>
            <a:schemeClr val="accent2">
              <a:lumMod val="40000"/>
              <a:lumOff val="60000"/>
            </a:schemeClr>
          </a:solidFill>
          <a:ln w="3175">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dirty="0"/>
          </a:p>
        </p:txBody>
      </p:sp>
      <p:sp>
        <p:nvSpPr>
          <p:cNvPr id="7" name="Rounded Rectangle 6"/>
          <p:cNvSpPr/>
          <p:nvPr/>
        </p:nvSpPr>
        <p:spPr>
          <a:xfrm>
            <a:off x="2274849" y="205479"/>
            <a:ext cx="6891454" cy="68313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20000"/>
              </a:lnSpc>
            </a:pPr>
            <a:r>
              <a:rPr lang="fa-IR" sz="2800" b="1" dirty="0" smtClean="0">
                <a:solidFill>
                  <a:schemeClr val="tx1"/>
                </a:solidFill>
                <a:cs typeface="B Titr" pitchFamily="2" charset="-78"/>
              </a:rPr>
              <a:t>ویژگی‌های مؤمن: </a:t>
            </a:r>
            <a:r>
              <a:rPr lang="fa-IR" sz="2800" b="1" dirty="0" smtClean="0">
                <a:solidFill>
                  <a:srgbClr val="0000CC"/>
                </a:solidFill>
                <a:cs typeface="B Titr" pitchFamily="2" charset="-78"/>
              </a:rPr>
              <a:t>27ـ  </a:t>
            </a:r>
            <a:r>
              <a:rPr lang="fa-IR" sz="2800" b="1" dirty="0">
                <a:solidFill>
                  <a:srgbClr val="0000CC"/>
                </a:solidFill>
                <a:cs typeface="B Titr" pitchFamily="2" charset="-78"/>
              </a:rPr>
              <a:t>شاکر بودن و قدر شناسی</a:t>
            </a:r>
            <a:endParaRPr lang="fa-IR" sz="2400" b="1" dirty="0">
              <a:solidFill>
                <a:srgbClr val="663300"/>
              </a:solidFill>
              <a:cs typeface="B Titr" pitchFamily="2" charset="-78"/>
            </a:endParaRPr>
          </a:p>
        </p:txBody>
      </p:sp>
      <p:sp>
        <p:nvSpPr>
          <p:cNvPr id="11" name="Rectangle 10"/>
          <p:cNvSpPr/>
          <p:nvPr/>
        </p:nvSpPr>
        <p:spPr>
          <a:xfrm>
            <a:off x="292100" y="1191558"/>
            <a:ext cx="11658600" cy="597838"/>
          </a:xfrm>
          <a:prstGeom prst="rect">
            <a:avLst/>
          </a:prstGeom>
          <a:solidFill>
            <a:srgbClr val="D9FBFF"/>
          </a:solidFill>
          <a:ln w="44450">
            <a:solidFill>
              <a:srgbClr val="FFFF00"/>
            </a:solidFill>
          </a:ln>
        </p:spPr>
        <p:txBody>
          <a:bodyPr wrap="square" lIns="72000" tIns="144000">
            <a:spAutoFit/>
          </a:bodyPr>
          <a:lstStyle/>
          <a:p>
            <a:pPr algn="ctr" rtl="1">
              <a:lnSpc>
                <a:spcPct val="110000"/>
              </a:lnSpc>
            </a:pPr>
            <a:r>
              <a:rPr lang="fa-IR" sz="2400" b="1" spc="-20" dirty="0">
                <a:solidFill>
                  <a:srgbClr val="0000CC"/>
                </a:solidFill>
                <a:latin typeface="Traditional Arabic" panose="02020603050405020304" pitchFamily="18" charset="-78"/>
                <a:cs typeface="B Titr" panose="00000700000000000000" pitchFamily="2" charset="-78"/>
              </a:rPr>
              <a:t>يا أَيُّهَا الَّذينَ آمَنُوا اذْكُرُوا نِعْمَتَ‏ اللَّهِ‏ عَلَيْكُمْ</a:t>
            </a:r>
            <a:r>
              <a:rPr lang="fa-IR" sz="2000" b="1" spc="-20" dirty="0">
                <a:solidFill>
                  <a:srgbClr val="0000CC"/>
                </a:solidFill>
                <a:latin typeface="Traditional Arabic" panose="02020603050405020304" pitchFamily="18" charset="-78"/>
                <a:cs typeface="B Titr" panose="00000700000000000000" pitchFamily="2" charset="-78"/>
              </a:rPr>
              <a:t>‏ </a:t>
            </a:r>
            <a:r>
              <a:rPr lang="fa-IR" sz="2000" b="1" spc="-20" dirty="0">
                <a:solidFill>
                  <a:srgbClr val="C00000"/>
                </a:solidFill>
                <a:latin typeface="Traditional Arabic" panose="02020603050405020304" pitchFamily="18" charset="-78"/>
                <a:cs typeface="B Nazanin" pitchFamily="2" charset="-78"/>
              </a:rPr>
              <a:t>(مائده:11</a:t>
            </a:r>
            <a:r>
              <a:rPr lang="fa-IR" sz="2000" b="1" spc="-20" dirty="0" smtClean="0">
                <a:solidFill>
                  <a:srgbClr val="C00000"/>
                </a:solidFill>
                <a:latin typeface="Traditional Arabic" panose="02020603050405020304" pitchFamily="18" charset="-78"/>
                <a:cs typeface="B Nazanin" pitchFamily="2" charset="-78"/>
              </a:rPr>
              <a:t>)</a:t>
            </a:r>
            <a:endParaRPr lang="fa-IR" sz="2000" b="1" spc="-20" dirty="0">
              <a:latin typeface="Traditional Arabic" panose="02020603050405020304" pitchFamily="18" charset="-78"/>
              <a:cs typeface="B Nazanin" pitchFamily="2" charset="-78"/>
            </a:endParaRPr>
          </a:p>
        </p:txBody>
      </p:sp>
      <p:sp>
        <p:nvSpPr>
          <p:cNvPr id="9" name="Rectangle 8"/>
          <p:cNvSpPr/>
          <p:nvPr/>
        </p:nvSpPr>
        <p:spPr>
          <a:xfrm>
            <a:off x="292100" y="1912185"/>
            <a:ext cx="11658600" cy="597838"/>
          </a:xfrm>
          <a:prstGeom prst="rect">
            <a:avLst/>
          </a:prstGeom>
          <a:solidFill>
            <a:srgbClr val="D9FBFF"/>
          </a:solidFill>
          <a:ln w="44450">
            <a:solidFill>
              <a:srgbClr val="FF99FF"/>
            </a:solidFill>
          </a:ln>
        </p:spPr>
        <p:txBody>
          <a:bodyPr wrap="square" lIns="72000" tIns="144000">
            <a:spAutoFit/>
          </a:bodyPr>
          <a:lstStyle/>
          <a:p>
            <a:pPr algn="ctr" rtl="1">
              <a:lnSpc>
                <a:spcPct val="110000"/>
              </a:lnSpc>
            </a:pPr>
            <a:r>
              <a:rPr lang="fa-IR" sz="2400" b="1" spc="-20" dirty="0">
                <a:solidFill>
                  <a:srgbClr val="0000CC"/>
                </a:solidFill>
                <a:latin typeface="Traditional Arabic" panose="02020603050405020304" pitchFamily="18" charset="-78"/>
                <a:cs typeface="B Titr" panose="00000700000000000000" pitchFamily="2" charset="-78"/>
              </a:rPr>
              <a:t>وَ اشْكُرُوا نِعْمَتَ اللَّهِ إِنْ كُنْتُمْ إِيَّاهُ تَعْبُدُونَ‏ </a:t>
            </a:r>
            <a:r>
              <a:rPr lang="fa-IR" sz="2000" b="1" spc="-20" dirty="0">
                <a:solidFill>
                  <a:srgbClr val="C00000"/>
                </a:solidFill>
                <a:latin typeface="Traditional Arabic" panose="02020603050405020304" pitchFamily="18" charset="-78"/>
                <a:cs typeface="B Nazanin" pitchFamily="2" charset="-78"/>
              </a:rPr>
              <a:t>(نحل: 114</a:t>
            </a:r>
            <a:r>
              <a:rPr lang="fa-IR" sz="2000" b="1" spc="-20" dirty="0" smtClean="0">
                <a:solidFill>
                  <a:srgbClr val="C00000"/>
                </a:solidFill>
                <a:latin typeface="Traditional Arabic" panose="02020603050405020304" pitchFamily="18" charset="-78"/>
                <a:cs typeface="B Nazanin" pitchFamily="2" charset="-78"/>
              </a:rPr>
              <a:t>)</a:t>
            </a:r>
            <a:endParaRPr lang="fa-IR" sz="2000" b="1" spc="-20" dirty="0">
              <a:solidFill>
                <a:srgbClr val="C00000"/>
              </a:solidFill>
              <a:latin typeface="Traditional Arabic" panose="02020603050405020304" pitchFamily="18" charset="-78"/>
              <a:cs typeface="B Nazanin" pitchFamily="2" charset="-78"/>
            </a:endParaRPr>
          </a:p>
        </p:txBody>
      </p:sp>
      <p:sp>
        <p:nvSpPr>
          <p:cNvPr id="2" name="Rectangle 1"/>
          <p:cNvSpPr/>
          <p:nvPr/>
        </p:nvSpPr>
        <p:spPr>
          <a:xfrm>
            <a:off x="292100" y="2673504"/>
            <a:ext cx="11658599" cy="1762862"/>
          </a:xfrm>
          <a:prstGeom prst="rect">
            <a:avLst/>
          </a:prstGeom>
          <a:solidFill>
            <a:srgbClr val="D9FBFF"/>
          </a:solidFill>
          <a:ln w="444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lvl="0" indent="180000" algn="just" rtl="1">
              <a:lnSpc>
                <a:spcPct val="120000"/>
              </a:lnSpc>
            </a:pPr>
            <a:endParaRPr lang="fa-IR" sz="2400" b="1" spc="-20" dirty="0">
              <a:solidFill>
                <a:srgbClr val="0000CC"/>
              </a:solidFill>
              <a:latin typeface="Traditional Arabic" panose="02020603050405020304" pitchFamily="18" charset="-78"/>
              <a:cs typeface="B Titr" panose="00000700000000000000" pitchFamily="2" charset="-78"/>
            </a:endParaRPr>
          </a:p>
          <a:p>
            <a:pPr lvl="0" indent="180000" algn="just" rtl="1">
              <a:lnSpc>
                <a:spcPct val="120000"/>
              </a:lnSpc>
            </a:pPr>
            <a:r>
              <a:rPr lang="fa-IR" sz="2800" b="1" dirty="0" smtClean="0">
                <a:solidFill>
                  <a:srgbClr val="C00000"/>
                </a:solidFill>
                <a:cs typeface="B Titr" pitchFamily="2" charset="-78"/>
              </a:rPr>
              <a:t>مؤمن </a:t>
            </a:r>
            <a:r>
              <a:rPr lang="fa-IR" sz="2800" b="1" dirty="0">
                <a:solidFill>
                  <a:srgbClr val="C00000"/>
                </a:solidFill>
                <a:cs typeface="B Titr" pitchFamily="2" charset="-78"/>
              </a:rPr>
              <a:t>دائم الشکر </a:t>
            </a:r>
            <a:r>
              <a:rPr lang="fa-IR" sz="2800" b="1" dirty="0" smtClean="0">
                <a:solidFill>
                  <a:srgbClr val="C00000"/>
                </a:solidFill>
                <a:cs typeface="B Titr" pitchFamily="2" charset="-78"/>
              </a:rPr>
              <a:t>است</a:t>
            </a:r>
          </a:p>
          <a:p>
            <a:pPr lvl="0" indent="180000" algn="just" rtl="1">
              <a:lnSpc>
                <a:spcPct val="120000"/>
              </a:lnSpc>
            </a:pPr>
            <a:r>
              <a:rPr lang="fa-IR" sz="2000" b="1" dirty="0" smtClean="0">
                <a:solidFill>
                  <a:prstClr val="black"/>
                </a:solidFill>
                <a:cs typeface="B Titr" pitchFamily="2" charset="-78"/>
              </a:rPr>
              <a:t>با </a:t>
            </a:r>
            <a:r>
              <a:rPr lang="fa-IR" sz="2000" b="1" dirty="0">
                <a:solidFill>
                  <a:prstClr val="black"/>
                </a:solidFill>
                <a:cs typeface="B Titr" pitchFamily="2" charset="-78"/>
              </a:rPr>
              <a:t>اینکه انسانها اکثراً شکور نیستند </a:t>
            </a:r>
            <a:r>
              <a:rPr lang="fa-IR" sz="2400" b="1" dirty="0">
                <a:solidFill>
                  <a:srgbClr val="0000FF"/>
                </a:solidFill>
                <a:cs typeface="B Titr" pitchFamily="2" charset="-78"/>
              </a:rPr>
              <a:t>قَليلٌ‏ مِنْ‏ عِبادِيَ‏ الشَّكُورُ </a:t>
            </a:r>
            <a:r>
              <a:rPr lang="fa-IR" sz="2000" b="1" spc="-20" dirty="0">
                <a:solidFill>
                  <a:srgbClr val="C00000"/>
                </a:solidFill>
                <a:latin typeface="Traditional Arabic" panose="02020603050405020304" pitchFamily="18" charset="-78"/>
                <a:cs typeface="B Nazanin" pitchFamily="2" charset="-78"/>
              </a:rPr>
              <a:t>(سبأ: 13) </a:t>
            </a:r>
            <a:r>
              <a:rPr lang="fa-IR" sz="2000" b="1" dirty="0">
                <a:solidFill>
                  <a:prstClr val="black"/>
                </a:solidFill>
                <a:cs typeface="B Titr" pitchFamily="2" charset="-78"/>
              </a:rPr>
              <a:t>مؤمن در میان مردم دائما به یاد خدا است و اندیشه‌ای پایدار در الطاف الهی دارد. او در راحتی و نعمت شکور و سپاس گذار و در هنگامه های بلا هم صبور است. امام علی (</a:t>
            </a:r>
            <a:r>
              <a:rPr lang="fa-IR" sz="2000" b="1" dirty="0" smtClean="0">
                <a:solidFill>
                  <a:prstClr val="black"/>
                </a:solidFill>
                <a:cs typeface="B Titr" pitchFamily="2" charset="-78"/>
              </a:rPr>
              <a:t>علیه السلام) </a:t>
            </a:r>
            <a:r>
              <a:rPr lang="fa-IR" sz="2000" b="1" dirty="0">
                <a:solidFill>
                  <a:prstClr val="black"/>
                </a:solidFill>
                <a:cs typeface="B Titr" pitchFamily="2" charset="-78"/>
              </a:rPr>
              <a:t>فرمود: </a:t>
            </a:r>
            <a:r>
              <a:rPr lang="fa-IR" sz="2400" b="1" dirty="0">
                <a:solidFill>
                  <a:srgbClr val="0000FF"/>
                </a:solidFill>
                <a:cs typeface="B Titr" pitchFamily="2" charset="-78"/>
              </a:rPr>
              <a:t>الْمُؤْمِنُ‏ دَائِمُ‏ الذِّكْرِ كَثِيرُ الْفِكْرِ عَلَى‏ النَّعْمَاءِ شَاكِرٌ وَ فِي الْبَلَاءِ صَابِرٌ</a:t>
            </a:r>
            <a:r>
              <a:rPr lang="fa-IR" sz="2400" b="1" dirty="0">
                <a:solidFill>
                  <a:prstClr val="black"/>
                </a:solidFill>
                <a:cs typeface="B Titr" pitchFamily="2" charset="-78"/>
              </a:rPr>
              <a:t>. </a:t>
            </a:r>
            <a:endParaRPr lang="fa-IR" sz="2400" b="1" dirty="0" smtClean="0">
              <a:solidFill>
                <a:prstClr val="black"/>
              </a:solidFill>
              <a:cs typeface="B Titr" pitchFamily="2" charset="-78"/>
            </a:endParaRPr>
          </a:p>
          <a:p>
            <a:pPr lvl="0" indent="180000" algn="just" rtl="1">
              <a:lnSpc>
                <a:spcPct val="120000"/>
              </a:lnSpc>
            </a:pPr>
            <a:endParaRPr lang="fa-IR" sz="2400" b="1" dirty="0">
              <a:solidFill>
                <a:srgbClr val="663300"/>
              </a:solidFill>
              <a:cs typeface="B Titr" pitchFamily="2" charset="-78"/>
            </a:endParaRPr>
          </a:p>
        </p:txBody>
      </p:sp>
      <p:sp>
        <p:nvSpPr>
          <p:cNvPr id="17" name="Rectangle 16"/>
          <p:cNvSpPr/>
          <p:nvPr/>
        </p:nvSpPr>
        <p:spPr>
          <a:xfrm>
            <a:off x="292099" y="4578350"/>
            <a:ext cx="11658599" cy="1962149"/>
          </a:xfrm>
          <a:prstGeom prst="rect">
            <a:avLst/>
          </a:prstGeom>
          <a:solidFill>
            <a:srgbClr val="D9FBFF"/>
          </a:solidFill>
          <a:ln w="444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lvl="0" indent="180000" algn="just" rtl="1">
              <a:lnSpc>
                <a:spcPct val="105000"/>
              </a:lnSpc>
            </a:pPr>
            <a:r>
              <a:rPr lang="fa-IR" sz="2400" b="1" dirty="0">
                <a:solidFill>
                  <a:srgbClr val="C00000"/>
                </a:solidFill>
                <a:cs typeface="B Titr" pitchFamily="2" charset="-78"/>
              </a:rPr>
              <a:t>شکرگزاری نسبت به مردم</a:t>
            </a:r>
          </a:p>
          <a:p>
            <a:pPr lvl="0" indent="180000" algn="just" rtl="1">
              <a:lnSpc>
                <a:spcPct val="105000"/>
              </a:lnSpc>
            </a:pPr>
            <a:r>
              <a:rPr lang="fa-IR" b="1" dirty="0">
                <a:solidFill>
                  <a:prstClr val="black"/>
                </a:solidFill>
                <a:cs typeface="B Titr" pitchFamily="2" charset="-78"/>
              </a:rPr>
              <a:t>نکته بعدی این است که تشکر از خدمت و نصرت مردم و لطفی که در حق ما می‌کنند هم صفت بنده مؤمن و به نوعی شکر خداست. امام سجاد علیه‌السلام فرمود: روز قيامت خداى تبارك و تعالى به يكى از بندگانش مي‌فرمايد از فلانى سپاسگزارى كردى؟ عرض مي‌كند: پروردگارا! من ترا سپاس گفتم، خداى تعالى فرمايد، چون از او سپاسگزارى ننمودى، مرا هم سپاس نگفته‏‌اى، سپس امام فرمود: شكرگزارترين شما خدا را كسى است كه از مردم بيشتر شكرگزارى كند. </a:t>
            </a:r>
          </a:p>
        </p:txBody>
      </p:sp>
      <p:sp>
        <p:nvSpPr>
          <p:cNvPr id="21" name="Rounded Rectangle 20"/>
          <p:cNvSpPr/>
          <p:nvPr/>
        </p:nvSpPr>
        <p:spPr>
          <a:xfrm>
            <a:off x="8091800" y="2628900"/>
            <a:ext cx="3960500" cy="38989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180000" algn="just" rtl="1">
              <a:lnSpc>
                <a:spcPct val="120000"/>
              </a:lnSpc>
            </a:pPr>
            <a:endParaRPr lang="fa-IR" sz="2000" b="1" dirty="0">
              <a:solidFill>
                <a:srgbClr val="663300"/>
              </a:solidFill>
              <a:cs typeface="B Titr" pitchFamily="2" charset="-78"/>
            </a:endParaRPr>
          </a:p>
        </p:txBody>
      </p:sp>
    </p:spTree>
    <p:extLst>
      <p:ext uri="{BB962C8B-B14F-4D97-AF65-F5344CB8AC3E}">
        <p14:creationId xmlns:p14="http://schemas.microsoft.com/office/powerpoint/2010/main" val="202982052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1000"/>
                                        <p:tgtEl>
                                          <p:spTgt spid="30"/>
                                        </p:tgtEl>
                                      </p:cBhvr>
                                    </p:animEffect>
                                    <p:anim calcmode="lin" valueType="num">
                                      <p:cBhvr>
                                        <p:cTn id="20" dur="1000" fill="hold"/>
                                        <p:tgtEl>
                                          <p:spTgt spid="30"/>
                                        </p:tgtEl>
                                        <p:attrNameLst>
                                          <p:attrName>ppt_x</p:attrName>
                                        </p:attrNameLst>
                                      </p:cBhvr>
                                      <p:tavLst>
                                        <p:tav tm="0">
                                          <p:val>
                                            <p:strVal val="#ppt_x"/>
                                          </p:val>
                                        </p:tav>
                                        <p:tav tm="100000">
                                          <p:val>
                                            <p:strVal val="#ppt_x"/>
                                          </p:val>
                                        </p:tav>
                                      </p:tavLst>
                                    </p:anim>
                                    <p:anim calcmode="lin" valueType="num">
                                      <p:cBhvr>
                                        <p:cTn id="21"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1000"/>
                                        <p:tgtEl>
                                          <p:spTgt spid="11"/>
                                        </p:tgtEl>
                                      </p:cBhvr>
                                    </p:animEffect>
                                    <p:anim calcmode="lin" valueType="num">
                                      <p:cBhvr>
                                        <p:cTn id="27" dur="1000" fill="hold"/>
                                        <p:tgtEl>
                                          <p:spTgt spid="11"/>
                                        </p:tgtEl>
                                        <p:attrNameLst>
                                          <p:attrName>ppt_x</p:attrName>
                                        </p:attrNameLst>
                                      </p:cBhvr>
                                      <p:tavLst>
                                        <p:tav tm="0">
                                          <p:val>
                                            <p:strVal val="#ppt_x"/>
                                          </p:val>
                                        </p:tav>
                                        <p:tav tm="100000">
                                          <p:val>
                                            <p:strVal val="#ppt_x"/>
                                          </p:val>
                                        </p:tav>
                                      </p:tavLst>
                                    </p:anim>
                                    <p:anim calcmode="lin" valueType="num">
                                      <p:cBhvr>
                                        <p:cTn id="2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1000"/>
                                        <p:tgtEl>
                                          <p:spTgt spid="9"/>
                                        </p:tgtEl>
                                      </p:cBhvr>
                                    </p:animEffect>
                                    <p:anim calcmode="lin" valueType="num">
                                      <p:cBhvr>
                                        <p:cTn id="34" dur="1000" fill="hold"/>
                                        <p:tgtEl>
                                          <p:spTgt spid="9"/>
                                        </p:tgtEl>
                                        <p:attrNameLst>
                                          <p:attrName>ppt_x</p:attrName>
                                        </p:attrNameLst>
                                      </p:cBhvr>
                                      <p:tavLst>
                                        <p:tav tm="0">
                                          <p:val>
                                            <p:strVal val="#ppt_x"/>
                                          </p:val>
                                        </p:tav>
                                        <p:tav tm="100000">
                                          <p:val>
                                            <p:strVal val="#ppt_x"/>
                                          </p:val>
                                        </p:tav>
                                      </p:tavLst>
                                    </p:anim>
                                    <p:anim calcmode="lin" valueType="num">
                                      <p:cBhvr>
                                        <p:cTn id="3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2"/>
                                        </p:tgtEl>
                                        <p:attrNameLst>
                                          <p:attrName>style.visibility</p:attrName>
                                        </p:attrNameLst>
                                      </p:cBhvr>
                                      <p:to>
                                        <p:strVal val="visible"/>
                                      </p:to>
                                    </p:set>
                                    <p:animEffect transition="in" filter="fade">
                                      <p:cBhvr>
                                        <p:cTn id="40" dur="1000"/>
                                        <p:tgtEl>
                                          <p:spTgt spid="2"/>
                                        </p:tgtEl>
                                      </p:cBhvr>
                                    </p:animEffect>
                                    <p:anim calcmode="lin" valueType="num">
                                      <p:cBhvr>
                                        <p:cTn id="41" dur="1000" fill="hold"/>
                                        <p:tgtEl>
                                          <p:spTgt spid="2"/>
                                        </p:tgtEl>
                                        <p:attrNameLst>
                                          <p:attrName>ppt_x</p:attrName>
                                        </p:attrNameLst>
                                      </p:cBhvr>
                                      <p:tavLst>
                                        <p:tav tm="0">
                                          <p:val>
                                            <p:strVal val="#ppt_x"/>
                                          </p:val>
                                        </p:tav>
                                        <p:tav tm="100000">
                                          <p:val>
                                            <p:strVal val="#ppt_x"/>
                                          </p:val>
                                        </p:tav>
                                      </p:tavLst>
                                    </p:anim>
                                    <p:anim calcmode="lin" valueType="num">
                                      <p:cBhvr>
                                        <p:cTn id="42"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fade">
                                      <p:cBhvr>
                                        <p:cTn id="47" dur="1000"/>
                                        <p:tgtEl>
                                          <p:spTgt spid="17"/>
                                        </p:tgtEl>
                                      </p:cBhvr>
                                    </p:animEffect>
                                    <p:anim calcmode="lin" valueType="num">
                                      <p:cBhvr>
                                        <p:cTn id="48" dur="1000" fill="hold"/>
                                        <p:tgtEl>
                                          <p:spTgt spid="17"/>
                                        </p:tgtEl>
                                        <p:attrNameLst>
                                          <p:attrName>ppt_x</p:attrName>
                                        </p:attrNameLst>
                                      </p:cBhvr>
                                      <p:tavLst>
                                        <p:tav tm="0">
                                          <p:val>
                                            <p:strVal val="#ppt_x"/>
                                          </p:val>
                                        </p:tav>
                                        <p:tav tm="100000">
                                          <p:val>
                                            <p:strVal val="#ppt_x"/>
                                          </p:val>
                                        </p:tav>
                                      </p:tavLst>
                                    </p:anim>
                                    <p:anim calcmode="lin" valueType="num">
                                      <p:cBhvr>
                                        <p:cTn id="4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10" grpId="0" animBg="1"/>
      <p:bldP spid="7" grpId="0" animBg="1"/>
      <p:bldP spid="11" grpId="0" animBg="1"/>
      <p:bldP spid="9" grpId="0" animBg="1"/>
      <p:bldP spid="2" grpId="0" animBg="1"/>
      <p:bldP spid="17"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ound Same Side Corner Rectangle 29"/>
          <p:cNvSpPr/>
          <p:nvPr/>
        </p:nvSpPr>
        <p:spPr>
          <a:xfrm>
            <a:off x="139700" y="1077228"/>
            <a:ext cx="11912600" cy="5641072"/>
          </a:xfrm>
          <a:prstGeom prst="round2SameRect">
            <a:avLst>
              <a:gd name="adj1" fmla="val 0"/>
              <a:gd name="adj2" fmla="val 4039"/>
            </a:avLst>
          </a:prstGeom>
          <a:solidFill>
            <a:srgbClr val="0A8419"/>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b="1" dirty="0"/>
          </a:p>
        </p:txBody>
      </p:sp>
      <p:sp>
        <p:nvSpPr>
          <p:cNvPr id="10" name="Round Same Side Corner Rectangle 9"/>
          <p:cNvSpPr/>
          <p:nvPr/>
        </p:nvSpPr>
        <p:spPr>
          <a:xfrm rot="10800000">
            <a:off x="139700" y="98186"/>
            <a:ext cx="11912600" cy="897724"/>
          </a:xfrm>
          <a:prstGeom prst="round2SameRect">
            <a:avLst>
              <a:gd name="adj1" fmla="val 0"/>
              <a:gd name="adj2" fmla="val 15616"/>
            </a:avLst>
          </a:prstGeom>
          <a:solidFill>
            <a:schemeClr val="accent2">
              <a:lumMod val="40000"/>
              <a:lumOff val="60000"/>
            </a:schemeClr>
          </a:solidFill>
          <a:ln w="3175">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dirty="0"/>
          </a:p>
        </p:txBody>
      </p:sp>
      <p:sp>
        <p:nvSpPr>
          <p:cNvPr id="7" name="Rounded Rectangle 6"/>
          <p:cNvSpPr/>
          <p:nvPr/>
        </p:nvSpPr>
        <p:spPr>
          <a:xfrm>
            <a:off x="2442117" y="205479"/>
            <a:ext cx="7370956" cy="68313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20000"/>
              </a:lnSpc>
            </a:pPr>
            <a:r>
              <a:rPr lang="fa-IR" sz="2800" b="1" dirty="0" smtClean="0">
                <a:solidFill>
                  <a:schemeClr val="tx1"/>
                </a:solidFill>
                <a:cs typeface="B Titr" pitchFamily="2" charset="-78"/>
              </a:rPr>
              <a:t>ویژگی‌های مؤمن: </a:t>
            </a:r>
            <a:r>
              <a:rPr lang="fa-IR" sz="2800" b="1" dirty="0" smtClean="0">
                <a:solidFill>
                  <a:srgbClr val="0000CC"/>
                </a:solidFill>
                <a:cs typeface="B Titr" pitchFamily="2" charset="-78"/>
              </a:rPr>
              <a:t>28ـ  </a:t>
            </a:r>
            <a:r>
              <a:rPr lang="fa-IR" sz="2800" b="1" dirty="0">
                <a:solidFill>
                  <a:srgbClr val="0000CC"/>
                </a:solidFill>
                <a:cs typeface="B Titr" pitchFamily="2" charset="-78"/>
              </a:rPr>
              <a:t>صداقت در گفتار و رفتار</a:t>
            </a:r>
            <a:endParaRPr lang="fa-IR" sz="2400" b="1" dirty="0">
              <a:solidFill>
                <a:srgbClr val="663300"/>
              </a:solidFill>
              <a:cs typeface="B Titr" pitchFamily="2" charset="-78"/>
            </a:endParaRPr>
          </a:p>
        </p:txBody>
      </p:sp>
      <p:sp>
        <p:nvSpPr>
          <p:cNvPr id="19" name="Rectangle 18"/>
          <p:cNvSpPr/>
          <p:nvPr/>
        </p:nvSpPr>
        <p:spPr>
          <a:xfrm>
            <a:off x="254000" y="1150692"/>
            <a:ext cx="11649120" cy="1902059"/>
          </a:xfrm>
          <a:prstGeom prst="rect">
            <a:avLst/>
          </a:prstGeom>
          <a:solidFill>
            <a:srgbClr val="D9FBFF"/>
          </a:solidFill>
          <a:ln w="44450">
            <a:solidFill>
              <a:srgbClr val="0033CC"/>
            </a:solidFill>
          </a:ln>
        </p:spPr>
        <p:txBody>
          <a:bodyPr wrap="square">
            <a:spAutoFit/>
          </a:bodyPr>
          <a:lstStyle/>
          <a:p>
            <a:pPr algn="just" rtl="1">
              <a:lnSpc>
                <a:spcPct val="140000"/>
              </a:lnSpc>
            </a:pPr>
            <a:r>
              <a:rPr lang="fa-IR" sz="2400" b="1" dirty="0" smtClean="0">
                <a:solidFill>
                  <a:srgbClr val="C00000"/>
                </a:solidFill>
                <a:latin typeface="Traditional Arabic" panose="02020603050405020304" pitchFamily="18" charset="-78"/>
                <a:cs typeface="B Titr" panose="00000700000000000000" pitchFamily="2" charset="-78"/>
              </a:rPr>
              <a:t>دستور خدا به صدق: </a:t>
            </a:r>
            <a:r>
              <a:rPr lang="fa-IR" sz="2000" b="1" dirty="0">
                <a:latin typeface="Traditional Arabic" panose="02020603050405020304" pitchFamily="18" charset="-78"/>
                <a:cs typeface="B Titr" panose="00000700000000000000" pitchFamily="2" charset="-78"/>
              </a:rPr>
              <a:t>خدای تبارک و تعالی به صداقت در سخن و گفتار متکی به منطق صحیح تأکید و </a:t>
            </a:r>
            <a:r>
              <a:rPr lang="fa-IR" sz="2000" b="1" dirty="0" smtClean="0">
                <a:latin typeface="Traditional Arabic" panose="02020603050405020304" pitchFamily="18" charset="-78"/>
                <a:cs typeface="B Titr" panose="00000700000000000000" pitchFamily="2" charset="-78"/>
              </a:rPr>
              <a:t>فرموده است</a:t>
            </a:r>
            <a:r>
              <a:rPr lang="fa-IR" sz="2000" b="1" dirty="0" smtClean="0">
                <a:solidFill>
                  <a:srgbClr val="0000FF"/>
                </a:solidFill>
                <a:latin typeface="Traditional Arabic" panose="02020603050405020304" pitchFamily="18" charset="-78"/>
                <a:cs typeface="B Titr" panose="00000700000000000000" pitchFamily="2" charset="-78"/>
              </a:rPr>
              <a:t>: يا </a:t>
            </a:r>
            <a:r>
              <a:rPr lang="fa-IR" sz="2000" b="1" dirty="0">
                <a:solidFill>
                  <a:srgbClr val="0000FF"/>
                </a:solidFill>
                <a:latin typeface="Traditional Arabic" panose="02020603050405020304" pitchFamily="18" charset="-78"/>
                <a:cs typeface="B Titr" panose="00000700000000000000" pitchFamily="2" charset="-78"/>
              </a:rPr>
              <a:t>أَيُّهَا الَّذينَ آمَنُوا اتَّقُوا اللَّهَ وَ قُولُوا قَوْلاً </a:t>
            </a:r>
            <a:r>
              <a:rPr lang="fa-IR" sz="2000" b="1" dirty="0" smtClean="0">
                <a:solidFill>
                  <a:srgbClr val="0000FF"/>
                </a:solidFill>
                <a:latin typeface="Traditional Arabic" panose="02020603050405020304" pitchFamily="18" charset="-78"/>
                <a:cs typeface="B Titr" panose="00000700000000000000" pitchFamily="2" charset="-78"/>
              </a:rPr>
              <a:t>سَديداً </a:t>
            </a:r>
            <a:r>
              <a:rPr lang="fa-IR" sz="2000" b="1" dirty="0" smtClean="0">
                <a:solidFill>
                  <a:srgbClr val="C00000"/>
                </a:solidFill>
                <a:latin typeface="Traditional Arabic" panose="02020603050405020304" pitchFamily="18" charset="-78"/>
                <a:cs typeface="B Nazanin" pitchFamily="2" charset="-78"/>
              </a:rPr>
              <a:t>(احزاب:70)</a:t>
            </a:r>
            <a:r>
              <a:rPr lang="fa-IR" sz="2000" b="1" dirty="0" smtClean="0">
                <a:latin typeface="Traditional Arabic" panose="02020603050405020304" pitchFamily="18" charset="-78"/>
                <a:cs typeface="B Titr" panose="00000700000000000000" pitchFamily="2" charset="-78"/>
              </a:rPr>
              <a:t> </a:t>
            </a:r>
            <a:r>
              <a:rPr lang="fa-IR" sz="2000" b="1" dirty="0">
                <a:latin typeface="Traditional Arabic" panose="02020603050405020304" pitchFamily="18" charset="-78"/>
                <a:cs typeface="B Titr" panose="00000700000000000000" pitchFamily="2" charset="-78"/>
              </a:rPr>
              <a:t>اى اهل ايمان! از خدا پروا كنيد و سخن درست و استوار گوييد</a:t>
            </a:r>
            <a:r>
              <a:rPr lang="fa-IR" sz="2000" b="1" dirty="0" smtClean="0">
                <a:latin typeface="Traditional Arabic" panose="02020603050405020304" pitchFamily="18" charset="-78"/>
                <a:cs typeface="B Titr" panose="00000700000000000000" pitchFamily="2" charset="-78"/>
              </a:rPr>
              <a:t>.</a:t>
            </a:r>
          </a:p>
          <a:p>
            <a:pPr algn="just" rtl="1">
              <a:lnSpc>
                <a:spcPct val="140000"/>
              </a:lnSpc>
            </a:pPr>
            <a:r>
              <a:rPr lang="fa-IR" sz="2000" b="1" spc="-40" dirty="0" smtClean="0">
                <a:latin typeface="Traditional Arabic" panose="02020603050405020304" pitchFamily="18" charset="-78"/>
                <a:cs typeface="B Titr" panose="00000700000000000000" pitchFamily="2" charset="-78"/>
              </a:rPr>
              <a:t> منظور </a:t>
            </a:r>
            <a:r>
              <a:rPr lang="fa-IR" sz="2000" b="1" spc="-40" dirty="0">
                <a:latin typeface="Traditional Arabic" panose="02020603050405020304" pitchFamily="18" charset="-78"/>
                <a:cs typeface="B Titr" panose="00000700000000000000" pitchFamily="2" charset="-78"/>
              </a:rPr>
              <a:t>از قول سدید، سخن صوابی  است که از هرگونه بدی، شائبه </a:t>
            </a:r>
            <a:r>
              <a:rPr lang="fa-IR" sz="2000" b="1" spc="-40" dirty="0" smtClean="0">
                <a:latin typeface="Traditional Arabic" panose="02020603050405020304" pitchFamily="18" charset="-78"/>
                <a:cs typeface="B Titr" panose="00000700000000000000" pitchFamily="2" charset="-78"/>
              </a:rPr>
              <a:t>دروغ و </a:t>
            </a:r>
            <a:r>
              <a:rPr lang="fa-IR" sz="2000" b="1" spc="-40" dirty="0">
                <a:latin typeface="Traditional Arabic" panose="02020603050405020304" pitchFamily="18" charset="-78"/>
                <a:cs typeface="B Titr" panose="00000700000000000000" pitchFamily="2" charset="-78"/>
              </a:rPr>
              <a:t>بیهوده‌گویی پاک و سخنی هماهنگ با اعتقاد و باطن گوینده است.</a:t>
            </a:r>
          </a:p>
        </p:txBody>
      </p:sp>
      <p:sp>
        <p:nvSpPr>
          <p:cNvPr id="13" name="Rectangle 12"/>
          <p:cNvSpPr/>
          <p:nvPr/>
        </p:nvSpPr>
        <p:spPr>
          <a:xfrm>
            <a:off x="254000" y="3204314"/>
            <a:ext cx="11649120" cy="1471172"/>
          </a:xfrm>
          <a:prstGeom prst="rect">
            <a:avLst/>
          </a:prstGeom>
          <a:solidFill>
            <a:srgbClr val="D9FBFF"/>
          </a:solidFill>
          <a:ln w="44450">
            <a:solidFill>
              <a:srgbClr val="FFFF00"/>
            </a:solidFill>
          </a:ln>
        </p:spPr>
        <p:txBody>
          <a:bodyPr wrap="square">
            <a:spAutoFit/>
          </a:bodyPr>
          <a:lstStyle/>
          <a:p>
            <a:pPr algn="just" rtl="1">
              <a:lnSpc>
                <a:spcPct val="140000"/>
              </a:lnSpc>
            </a:pPr>
            <a:r>
              <a:rPr lang="fa-IR" sz="2400" b="1" dirty="0" smtClean="0">
                <a:solidFill>
                  <a:srgbClr val="C00000"/>
                </a:solidFill>
                <a:latin typeface="Traditional Arabic" panose="02020603050405020304" pitchFamily="18" charset="-78"/>
                <a:cs typeface="B Titr" panose="00000700000000000000" pitchFamily="2" charset="-78"/>
              </a:rPr>
              <a:t>پاداش صادقین: </a:t>
            </a:r>
            <a:r>
              <a:rPr lang="fa-IR" sz="2000" b="1" dirty="0">
                <a:solidFill>
                  <a:srgbClr val="0000FF"/>
                </a:solidFill>
                <a:latin typeface="Traditional Arabic" panose="02020603050405020304" pitchFamily="18" charset="-78"/>
                <a:cs typeface="B Titr" panose="00000700000000000000" pitchFamily="2" charset="-78"/>
              </a:rPr>
              <a:t>قالَ اللَّهُ هذا يَوْمُ يَنْفَعُ الصَّادِقينَ صِدْقُهُمْ لَهُمْ جَنَّاتٌ تَجْري مِنْ تَحْتِهَا الْأَنْهارُ خالِدينَ فيها أَبَداً رَضِيَ اللَّهُ عَنْهُمْ وَ رَضُوا عَنْهُ ذلِكَ الْفَوْزُ الْعَظيمُ </a:t>
            </a:r>
            <a:r>
              <a:rPr lang="fa-IR" sz="2000" b="1" dirty="0">
                <a:solidFill>
                  <a:srgbClr val="C00000"/>
                </a:solidFill>
                <a:latin typeface="Traditional Arabic" panose="02020603050405020304" pitchFamily="18" charset="-78"/>
                <a:cs typeface="B Nazanin" pitchFamily="2" charset="-78"/>
              </a:rPr>
              <a:t>(مائده:119</a:t>
            </a:r>
            <a:r>
              <a:rPr lang="fa-IR" sz="2000" b="1" dirty="0" smtClean="0">
                <a:solidFill>
                  <a:srgbClr val="C00000"/>
                </a:solidFill>
                <a:latin typeface="Traditional Arabic" panose="02020603050405020304" pitchFamily="18" charset="-78"/>
                <a:cs typeface="B Nazanin" pitchFamily="2" charset="-78"/>
              </a:rPr>
              <a:t>)</a:t>
            </a:r>
          </a:p>
          <a:p>
            <a:pPr algn="just" rtl="1">
              <a:lnSpc>
                <a:spcPct val="140000"/>
              </a:lnSpc>
            </a:pPr>
            <a:r>
              <a:rPr lang="fa-IR" sz="2000" b="1" dirty="0" smtClean="0">
                <a:solidFill>
                  <a:srgbClr val="0033CC"/>
                </a:solidFill>
                <a:latin typeface="Traditional Arabic" panose="02020603050405020304" pitchFamily="18" charset="-78"/>
                <a:cs typeface="B Titr" panose="00000700000000000000" pitchFamily="2" charset="-78"/>
              </a:rPr>
              <a:t>لِيَجْزِيَ </a:t>
            </a:r>
            <a:r>
              <a:rPr lang="fa-IR" sz="2000" b="1" dirty="0">
                <a:solidFill>
                  <a:srgbClr val="0033CC"/>
                </a:solidFill>
                <a:latin typeface="Traditional Arabic" panose="02020603050405020304" pitchFamily="18" charset="-78"/>
                <a:cs typeface="B Titr" panose="00000700000000000000" pitchFamily="2" charset="-78"/>
              </a:rPr>
              <a:t>اللَّهُ الصَّادِقينَ بِصِدْقِهِم</a:t>
            </a:r>
            <a:r>
              <a:rPr lang="fa-IR" sz="2000" b="1" dirty="0">
                <a:solidFill>
                  <a:srgbClr val="C00000"/>
                </a:solidFill>
                <a:latin typeface="Traditional Arabic" panose="02020603050405020304" pitchFamily="18" charset="-78"/>
                <a:cs typeface="B Nazanin" pitchFamily="2" charset="-78"/>
              </a:rPr>
              <a:t>‏ (احزاب:24)</a:t>
            </a:r>
          </a:p>
        </p:txBody>
      </p:sp>
      <p:sp>
        <p:nvSpPr>
          <p:cNvPr id="18" name="Rectangle 17"/>
          <p:cNvSpPr/>
          <p:nvPr/>
        </p:nvSpPr>
        <p:spPr>
          <a:xfrm>
            <a:off x="269994" y="4806512"/>
            <a:ext cx="11649120" cy="1800493"/>
          </a:xfrm>
          <a:prstGeom prst="rect">
            <a:avLst/>
          </a:prstGeom>
          <a:solidFill>
            <a:srgbClr val="D9FBFF"/>
          </a:solidFill>
          <a:ln w="44450">
            <a:solidFill>
              <a:srgbClr val="FFFF00"/>
            </a:solidFill>
          </a:ln>
        </p:spPr>
        <p:txBody>
          <a:bodyPr wrap="square">
            <a:spAutoFit/>
          </a:bodyPr>
          <a:lstStyle/>
          <a:p>
            <a:pPr algn="just" rtl="1">
              <a:lnSpc>
                <a:spcPct val="150000"/>
              </a:lnSpc>
            </a:pPr>
            <a:r>
              <a:rPr lang="fa-IR" sz="2000" b="1" dirty="0" smtClean="0">
                <a:solidFill>
                  <a:srgbClr val="C00000"/>
                </a:solidFill>
                <a:latin typeface="Traditional Arabic" panose="02020603050405020304" pitchFamily="18" charset="-78"/>
                <a:cs typeface="B Titr" panose="00000700000000000000" pitchFamily="2" charset="-78"/>
              </a:rPr>
              <a:t>علامت مؤمن: </a:t>
            </a:r>
            <a:r>
              <a:rPr lang="fa-IR" b="1" dirty="0" smtClean="0">
                <a:latin typeface="Traditional Arabic" panose="02020603050405020304" pitchFamily="18" charset="-78"/>
                <a:cs typeface="B Titr" panose="00000700000000000000" pitchFamily="2" charset="-78"/>
              </a:rPr>
              <a:t>امیرالمؤمنین </a:t>
            </a:r>
            <a:r>
              <a:rPr lang="fa-IR" b="1" dirty="0">
                <a:latin typeface="Traditional Arabic" panose="02020603050405020304" pitchFamily="18" charset="-78"/>
                <a:cs typeface="B Titr" panose="00000700000000000000" pitchFamily="2" charset="-78"/>
              </a:rPr>
              <a:t>علی (</a:t>
            </a:r>
            <a:r>
              <a:rPr lang="fa-IR" b="1" dirty="0" smtClean="0">
                <a:latin typeface="Traditional Arabic" panose="02020603050405020304" pitchFamily="18" charset="-78"/>
                <a:cs typeface="B Titr" panose="00000700000000000000" pitchFamily="2" charset="-78"/>
              </a:rPr>
              <a:t>علیه السلام) </a:t>
            </a:r>
            <a:r>
              <a:rPr lang="fa-IR" b="1" dirty="0">
                <a:latin typeface="Traditional Arabic" panose="02020603050405020304" pitchFamily="18" charset="-78"/>
                <a:cs typeface="B Titr" panose="00000700000000000000" pitchFamily="2" charset="-78"/>
              </a:rPr>
              <a:t>در این‌که علامت مؤمن دیندار صداقت است فرمود: </a:t>
            </a:r>
            <a:r>
              <a:rPr lang="fa-IR" b="1" dirty="0">
                <a:solidFill>
                  <a:srgbClr val="0000FF"/>
                </a:solidFill>
                <a:latin typeface="Traditional Arabic" panose="02020603050405020304" pitchFamily="18" charset="-78"/>
                <a:cs typeface="B Titr" panose="00000700000000000000" pitchFamily="2" charset="-78"/>
              </a:rPr>
              <a:t>إِنَّ لِأَهْلِ الدِّينِ عَلَامَاتٍ‏ يُعْرَفُونَ بِهَا: صِدْقَ‏ الْحَدِيثِ</a:t>
            </a:r>
            <a:r>
              <a:rPr lang="fa-IR" b="1" dirty="0">
                <a:latin typeface="Traditional Arabic" panose="02020603050405020304" pitchFamily="18" charset="-78"/>
                <a:cs typeface="B Titr" panose="00000700000000000000" pitchFamily="2" charset="-78"/>
              </a:rPr>
              <a:t>... همانا برای اهل دین (مؤمن به دین الهی) نشانه‌ها و علامت‌هایی است که بدان شناخته می‌شوند: راستگویی در سخن</a:t>
            </a:r>
            <a:r>
              <a:rPr lang="fa-IR" b="1" dirty="0" smtClean="0">
                <a:latin typeface="Traditional Arabic" panose="02020603050405020304" pitchFamily="18" charset="-78"/>
                <a:cs typeface="B Titr" panose="00000700000000000000" pitchFamily="2" charset="-78"/>
              </a:rPr>
              <a:t>...</a:t>
            </a:r>
          </a:p>
          <a:p>
            <a:pPr algn="just" rtl="1">
              <a:lnSpc>
                <a:spcPct val="150000"/>
              </a:lnSpc>
            </a:pPr>
            <a:r>
              <a:rPr lang="fa-IR" b="1" dirty="0" smtClean="0">
                <a:latin typeface="Traditional Arabic" panose="02020603050405020304" pitchFamily="18" charset="-78"/>
                <a:cs typeface="B Titr" panose="00000700000000000000" pitchFamily="2" charset="-78"/>
              </a:rPr>
              <a:t>    امام </a:t>
            </a:r>
            <a:r>
              <a:rPr lang="fa-IR" b="1" dirty="0">
                <a:latin typeface="Traditional Arabic" panose="02020603050405020304" pitchFamily="18" charset="-78"/>
                <a:cs typeface="B Titr" panose="00000700000000000000" pitchFamily="2" charset="-78"/>
              </a:rPr>
              <a:t>صادق (</a:t>
            </a:r>
            <a:r>
              <a:rPr lang="fa-IR" b="1" dirty="0" smtClean="0">
                <a:latin typeface="Traditional Arabic" panose="02020603050405020304" pitchFamily="18" charset="-78"/>
                <a:cs typeface="B Titr" panose="00000700000000000000" pitchFamily="2" charset="-78"/>
              </a:rPr>
              <a:t>علیه السلام)  </a:t>
            </a:r>
            <a:r>
              <a:rPr lang="fa-IR" b="1" dirty="0">
                <a:latin typeface="Traditional Arabic" panose="02020603050405020304" pitchFamily="18" charset="-78"/>
                <a:cs typeface="B Titr" panose="00000700000000000000" pitchFamily="2" charset="-78"/>
              </a:rPr>
              <a:t>فرمود:  از شیعیان ما نیست مگر کسی که تقوای الهی داشته و از او اطاعت کند و آن‌ها (شیعیان) شناخته نمی‌شوند مگر با تواضع ... فراوانی یاد خدا ... و راستگویی در سخن و تلاوت قرآن</a:t>
            </a:r>
            <a:r>
              <a:rPr lang="fa-IR" b="1" dirty="0" smtClean="0">
                <a:latin typeface="Traditional Arabic" panose="02020603050405020304" pitchFamily="18" charset="-78"/>
                <a:cs typeface="B Titr" panose="00000700000000000000" pitchFamily="2" charset="-78"/>
              </a:rPr>
              <a:t>.</a:t>
            </a:r>
            <a:endParaRPr lang="fa-IR" b="1" dirty="0">
              <a:latin typeface="Traditional Arabic" panose="02020603050405020304" pitchFamily="18" charset="-78"/>
              <a:cs typeface="B Nazanin" pitchFamily="2" charset="-78"/>
            </a:endParaRPr>
          </a:p>
        </p:txBody>
      </p:sp>
    </p:spTree>
    <p:extLst>
      <p:ext uri="{BB962C8B-B14F-4D97-AF65-F5344CB8AC3E}">
        <p14:creationId xmlns:p14="http://schemas.microsoft.com/office/powerpoint/2010/main" val="62346635"/>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1000"/>
                                        <p:tgtEl>
                                          <p:spTgt spid="30"/>
                                        </p:tgtEl>
                                      </p:cBhvr>
                                    </p:animEffect>
                                    <p:anim calcmode="lin" valueType="num">
                                      <p:cBhvr>
                                        <p:cTn id="20" dur="1000" fill="hold"/>
                                        <p:tgtEl>
                                          <p:spTgt spid="30"/>
                                        </p:tgtEl>
                                        <p:attrNameLst>
                                          <p:attrName>ppt_x</p:attrName>
                                        </p:attrNameLst>
                                      </p:cBhvr>
                                      <p:tavLst>
                                        <p:tav tm="0">
                                          <p:val>
                                            <p:strVal val="#ppt_x"/>
                                          </p:val>
                                        </p:tav>
                                        <p:tav tm="100000">
                                          <p:val>
                                            <p:strVal val="#ppt_x"/>
                                          </p:val>
                                        </p:tav>
                                      </p:tavLst>
                                    </p:anim>
                                    <p:anim calcmode="lin" valueType="num">
                                      <p:cBhvr>
                                        <p:cTn id="21"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1000"/>
                                        <p:tgtEl>
                                          <p:spTgt spid="19"/>
                                        </p:tgtEl>
                                      </p:cBhvr>
                                    </p:animEffect>
                                    <p:anim calcmode="lin" valueType="num">
                                      <p:cBhvr>
                                        <p:cTn id="27" dur="1000" fill="hold"/>
                                        <p:tgtEl>
                                          <p:spTgt spid="19"/>
                                        </p:tgtEl>
                                        <p:attrNameLst>
                                          <p:attrName>ppt_x</p:attrName>
                                        </p:attrNameLst>
                                      </p:cBhvr>
                                      <p:tavLst>
                                        <p:tav tm="0">
                                          <p:val>
                                            <p:strVal val="#ppt_x"/>
                                          </p:val>
                                        </p:tav>
                                        <p:tav tm="100000">
                                          <p:val>
                                            <p:strVal val="#ppt_x"/>
                                          </p:val>
                                        </p:tav>
                                      </p:tavLst>
                                    </p:anim>
                                    <p:anim calcmode="lin" valueType="num">
                                      <p:cBhvr>
                                        <p:cTn id="28"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1000"/>
                                        <p:tgtEl>
                                          <p:spTgt spid="13"/>
                                        </p:tgtEl>
                                      </p:cBhvr>
                                    </p:animEffect>
                                    <p:anim calcmode="lin" valueType="num">
                                      <p:cBhvr>
                                        <p:cTn id="34" dur="1000" fill="hold"/>
                                        <p:tgtEl>
                                          <p:spTgt spid="13"/>
                                        </p:tgtEl>
                                        <p:attrNameLst>
                                          <p:attrName>ppt_x</p:attrName>
                                        </p:attrNameLst>
                                      </p:cBhvr>
                                      <p:tavLst>
                                        <p:tav tm="0">
                                          <p:val>
                                            <p:strVal val="#ppt_x"/>
                                          </p:val>
                                        </p:tav>
                                        <p:tav tm="100000">
                                          <p:val>
                                            <p:strVal val="#ppt_x"/>
                                          </p:val>
                                        </p:tav>
                                      </p:tavLst>
                                    </p:anim>
                                    <p:anim calcmode="lin" valueType="num">
                                      <p:cBhvr>
                                        <p:cTn id="35"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fade">
                                      <p:cBhvr>
                                        <p:cTn id="40" dur="1000"/>
                                        <p:tgtEl>
                                          <p:spTgt spid="18"/>
                                        </p:tgtEl>
                                      </p:cBhvr>
                                    </p:animEffect>
                                    <p:anim calcmode="lin" valueType="num">
                                      <p:cBhvr>
                                        <p:cTn id="41" dur="1000" fill="hold"/>
                                        <p:tgtEl>
                                          <p:spTgt spid="18"/>
                                        </p:tgtEl>
                                        <p:attrNameLst>
                                          <p:attrName>ppt_x</p:attrName>
                                        </p:attrNameLst>
                                      </p:cBhvr>
                                      <p:tavLst>
                                        <p:tav tm="0">
                                          <p:val>
                                            <p:strVal val="#ppt_x"/>
                                          </p:val>
                                        </p:tav>
                                        <p:tav tm="100000">
                                          <p:val>
                                            <p:strVal val="#ppt_x"/>
                                          </p:val>
                                        </p:tav>
                                      </p:tavLst>
                                    </p:anim>
                                    <p:anim calcmode="lin" valueType="num">
                                      <p:cBhvr>
                                        <p:cTn id="42"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10" grpId="0" animBg="1"/>
      <p:bldP spid="7" grpId="0" animBg="1"/>
      <p:bldP spid="19" grpId="0" animBg="1"/>
      <p:bldP spid="13" grpId="0" animBg="1"/>
      <p:bldP spid="18"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ound Same Side Corner Rectangle 29"/>
          <p:cNvSpPr/>
          <p:nvPr/>
        </p:nvSpPr>
        <p:spPr>
          <a:xfrm>
            <a:off x="139700" y="1012328"/>
            <a:ext cx="11912600" cy="5641072"/>
          </a:xfrm>
          <a:prstGeom prst="round2SameRect">
            <a:avLst>
              <a:gd name="adj1" fmla="val 0"/>
              <a:gd name="adj2" fmla="val 4039"/>
            </a:avLst>
          </a:prstGeom>
          <a:solidFill>
            <a:srgbClr val="0A8419"/>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b="1" dirty="0"/>
          </a:p>
        </p:txBody>
      </p:sp>
      <p:sp>
        <p:nvSpPr>
          <p:cNvPr id="10" name="Round Same Side Corner Rectangle 9"/>
          <p:cNvSpPr/>
          <p:nvPr/>
        </p:nvSpPr>
        <p:spPr>
          <a:xfrm rot="10800000">
            <a:off x="139700" y="98186"/>
            <a:ext cx="11912600" cy="897724"/>
          </a:xfrm>
          <a:prstGeom prst="round2SameRect">
            <a:avLst>
              <a:gd name="adj1" fmla="val 0"/>
              <a:gd name="adj2" fmla="val 15616"/>
            </a:avLst>
          </a:prstGeom>
          <a:solidFill>
            <a:schemeClr val="accent2">
              <a:lumMod val="40000"/>
              <a:lumOff val="60000"/>
            </a:schemeClr>
          </a:solidFill>
          <a:ln w="3175">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dirty="0"/>
          </a:p>
        </p:txBody>
      </p:sp>
      <p:sp>
        <p:nvSpPr>
          <p:cNvPr id="7" name="Rounded Rectangle 6"/>
          <p:cNvSpPr/>
          <p:nvPr/>
        </p:nvSpPr>
        <p:spPr>
          <a:xfrm>
            <a:off x="2542478" y="205479"/>
            <a:ext cx="7504771" cy="68313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20000"/>
              </a:lnSpc>
            </a:pPr>
            <a:r>
              <a:rPr lang="fa-IR" sz="2800" b="1" dirty="0" smtClean="0">
                <a:solidFill>
                  <a:schemeClr val="tx1"/>
                </a:solidFill>
                <a:cs typeface="B Titr" pitchFamily="2" charset="-78"/>
              </a:rPr>
              <a:t>ویژگی‌های مؤمن: </a:t>
            </a:r>
            <a:r>
              <a:rPr lang="fa-IR" sz="2800" b="1" dirty="0" smtClean="0">
                <a:solidFill>
                  <a:srgbClr val="0000CC"/>
                </a:solidFill>
                <a:cs typeface="B Titr" pitchFamily="2" charset="-78"/>
              </a:rPr>
              <a:t>29ـ  </a:t>
            </a:r>
            <a:r>
              <a:rPr lang="fa-IR" sz="2800" b="1" dirty="0">
                <a:solidFill>
                  <a:srgbClr val="0000CC"/>
                </a:solidFill>
                <a:cs typeface="B Titr" pitchFamily="2" charset="-78"/>
              </a:rPr>
              <a:t>آزادی در محدوۀ دین</a:t>
            </a:r>
            <a:endParaRPr lang="fa-IR" sz="2400" b="1" dirty="0">
              <a:solidFill>
                <a:srgbClr val="663300"/>
              </a:solidFill>
              <a:cs typeface="B Titr" pitchFamily="2" charset="-78"/>
            </a:endParaRPr>
          </a:p>
        </p:txBody>
      </p:sp>
      <p:sp>
        <p:nvSpPr>
          <p:cNvPr id="19" name="Rectangle 18"/>
          <p:cNvSpPr/>
          <p:nvPr/>
        </p:nvSpPr>
        <p:spPr>
          <a:xfrm>
            <a:off x="231820" y="1194304"/>
            <a:ext cx="11744280" cy="5332229"/>
          </a:xfrm>
          <a:prstGeom prst="rect">
            <a:avLst/>
          </a:prstGeom>
          <a:solidFill>
            <a:srgbClr val="D9FBFF"/>
          </a:solidFill>
          <a:ln w="44450">
            <a:solidFill>
              <a:srgbClr val="0033CC"/>
            </a:solidFill>
          </a:ln>
        </p:spPr>
        <p:txBody>
          <a:bodyPr wrap="square">
            <a:spAutoFit/>
          </a:bodyPr>
          <a:lstStyle/>
          <a:p>
            <a:pPr algn="just" rtl="1">
              <a:lnSpc>
                <a:spcPct val="150000"/>
              </a:lnSpc>
            </a:pPr>
            <a:r>
              <a:rPr lang="fa-IR" sz="2400" b="1" dirty="0">
                <a:solidFill>
                  <a:srgbClr val="C00000"/>
                </a:solidFill>
                <a:latin typeface="Traditional Arabic" panose="02020603050405020304" pitchFamily="18" charset="-78"/>
                <a:cs typeface="B Titr" panose="00000700000000000000" pitchFamily="2" charset="-78"/>
              </a:rPr>
              <a:t>انواع آزادی در دین </a:t>
            </a:r>
          </a:p>
          <a:p>
            <a:pPr algn="just" rtl="1">
              <a:lnSpc>
                <a:spcPct val="150000"/>
              </a:lnSpc>
            </a:pPr>
            <a:r>
              <a:rPr lang="fa-IR" sz="2400" b="1" dirty="0">
                <a:solidFill>
                  <a:srgbClr val="CC00CC"/>
                </a:solidFill>
                <a:latin typeface="Traditional Arabic" panose="02020603050405020304" pitchFamily="18" charset="-78"/>
                <a:cs typeface="B Titr" panose="00000700000000000000" pitchFamily="2" charset="-78"/>
              </a:rPr>
              <a:t>1. آزادی عقیده: </a:t>
            </a:r>
            <a:r>
              <a:rPr lang="fa-IR" sz="1900" b="1" dirty="0">
                <a:latin typeface="Traditional Arabic" panose="02020603050405020304" pitchFamily="18" charset="-78"/>
                <a:cs typeface="B Titr" panose="00000700000000000000" pitchFamily="2" charset="-78"/>
              </a:rPr>
              <a:t>شهید مطهری ضمن تفکیک آزادی عقیده و تفکر، و تأکید بر آزادی تفکر، وجود آزادی عقیده در اسلام را رد می‏کند. البته ایشان معتقد است که در هیچ وضعیتی نباید برای تحمیل عقیده، فشار و اجبار به‌کار رود. معنای «</a:t>
            </a:r>
            <a:r>
              <a:rPr lang="fa-IR" sz="1900" b="1" dirty="0">
                <a:solidFill>
                  <a:srgbClr val="0000FF"/>
                </a:solidFill>
                <a:latin typeface="Traditional Arabic" panose="02020603050405020304" pitchFamily="18" charset="-78"/>
                <a:cs typeface="B Titr" panose="00000700000000000000" pitchFamily="2" charset="-78"/>
              </a:rPr>
              <a:t>لا إِکْراهَ فِی الدِّینِ</a:t>
            </a:r>
            <a:r>
              <a:rPr lang="fa-IR" sz="1900" b="1" dirty="0">
                <a:latin typeface="Traditional Arabic" panose="02020603050405020304" pitchFamily="18" charset="-78"/>
                <a:cs typeface="B Titr" panose="00000700000000000000" pitchFamily="2" charset="-78"/>
              </a:rPr>
              <a:t>» </a:t>
            </a:r>
            <a:r>
              <a:rPr lang="fa-IR" sz="2000" b="1" dirty="0">
                <a:solidFill>
                  <a:srgbClr val="C00000"/>
                </a:solidFill>
                <a:latin typeface="Traditional Arabic" panose="02020603050405020304" pitchFamily="18" charset="-78"/>
                <a:cs typeface="B Nazanin" pitchFamily="2" charset="-78"/>
              </a:rPr>
              <a:t>(بقره:256) </a:t>
            </a:r>
            <a:r>
              <a:rPr lang="fa-IR" sz="1900" b="1" dirty="0">
                <a:latin typeface="Traditional Arabic" panose="02020603050405020304" pitchFamily="18" charset="-78"/>
                <a:cs typeface="B Titr" panose="00000700000000000000" pitchFamily="2" charset="-78"/>
              </a:rPr>
              <a:t>این است؛ نه اینکه تمسک به هر رأی و عقیده‏ای که دلخواه است، جایز باشد.  مراد از آیه‏هایی نظیر آیۀ فوق، نه صحّه گذاشتن بر عقاید دیگر، بلکه تکیه نمودن بر روش درست ایجاد تغییر در آنهاست.</a:t>
            </a:r>
          </a:p>
          <a:p>
            <a:pPr algn="just" rtl="1">
              <a:lnSpc>
                <a:spcPct val="150000"/>
              </a:lnSpc>
            </a:pPr>
            <a:r>
              <a:rPr lang="fa-IR" sz="2400" b="1" dirty="0">
                <a:solidFill>
                  <a:srgbClr val="CC00CC"/>
                </a:solidFill>
                <a:latin typeface="Traditional Arabic" panose="02020603050405020304" pitchFamily="18" charset="-78"/>
                <a:cs typeface="B Titr" panose="00000700000000000000" pitchFamily="2" charset="-78"/>
              </a:rPr>
              <a:t>2. آزادی اندیشه: </a:t>
            </a:r>
            <a:r>
              <a:rPr lang="fa-IR" sz="1900" b="1" dirty="0">
                <a:latin typeface="Traditional Arabic" panose="02020603050405020304" pitchFamily="18" charset="-78"/>
                <a:cs typeface="B Titr" panose="00000700000000000000" pitchFamily="2" charset="-78"/>
              </a:rPr>
              <a:t>در آیات و روایات متعددی بر فکر کردن تأکید فراوان و برآزادی اندیشه مهرتأیید زده است. خداوند تبارک و تعالی می فرماید: « ... </a:t>
            </a:r>
            <a:r>
              <a:rPr lang="fa-IR" sz="1900" b="1" dirty="0">
                <a:solidFill>
                  <a:srgbClr val="0000FF"/>
                </a:solidFill>
                <a:latin typeface="Traditional Arabic" panose="02020603050405020304" pitchFamily="18" charset="-78"/>
                <a:cs typeface="B Titr" panose="00000700000000000000" pitchFamily="2" charset="-78"/>
              </a:rPr>
              <a:t>فَبَشِّرْ </a:t>
            </a:r>
            <a:r>
              <a:rPr lang="fa-IR" sz="1900" b="1" dirty="0" smtClean="0">
                <a:solidFill>
                  <a:srgbClr val="0000FF"/>
                </a:solidFill>
                <a:latin typeface="Traditional Arabic" panose="02020603050405020304" pitchFamily="18" charset="-78"/>
                <a:cs typeface="B Titr" panose="00000700000000000000" pitchFamily="2" charset="-78"/>
              </a:rPr>
              <a:t>عِبادِ </a:t>
            </a:r>
            <a:r>
              <a:rPr lang="fa-IR" sz="1900" b="1" dirty="0" smtClean="0">
                <a:latin typeface="Traditional Arabic" panose="02020603050405020304" pitchFamily="18" charset="-78"/>
                <a:cs typeface="B Titr" panose="00000700000000000000" pitchFamily="2" charset="-78"/>
              </a:rPr>
              <a:t>* </a:t>
            </a:r>
            <a:r>
              <a:rPr lang="fa-IR" sz="1900" b="1" dirty="0">
                <a:solidFill>
                  <a:srgbClr val="0000FF"/>
                </a:solidFill>
                <a:latin typeface="Traditional Arabic" panose="02020603050405020304" pitchFamily="18" charset="-78"/>
                <a:cs typeface="B Titr" panose="00000700000000000000" pitchFamily="2" charset="-78"/>
              </a:rPr>
              <a:t>الَّذينَ يَسْتَمِعُونَ الْقَوْلَ فَيَتَّبِعُونَ أَحْسَنَهُ أُولئِكَ الَّذينَ هَداهُمُ اللَّهُ وَ أُولئِكَ هُمْ أُولُوا الْأَلْبابِ </a:t>
            </a:r>
            <a:r>
              <a:rPr lang="fa-IR" sz="2000" b="1" dirty="0">
                <a:solidFill>
                  <a:srgbClr val="C00000"/>
                </a:solidFill>
                <a:latin typeface="Traditional Arabic" panose="02020603050405020304" pitchFamily="18" charset="-78"/>
                <a:cs typeface="B Nazanin" pitchFamily="2" charset="-78"/>
              </a:rPr>
              <a:t>(زمر: 17-18</a:t>
            </a:r>
            <a:r>
              <a:rPr lang="fa-IR" sz="2000" b="1" dirty="0" smtClean="0">
                <a:solidFill>
                  <a:srgbClr val="C00000"/>
                </a:solidFill>
                <a:latin typeface="Traditional Arabic" panose="02020603050405020304" pitchFamily="18" charset="-78"/>
                <a:cs typeface="B Nazanin" pitchFamily="2" charset="-78"/>
              </a:rPr>
              <a:t>)</a:t>
            </a:r>
            <a:r>
              <a:rPr lang="fa-IR" sz="1900" b="1" dirty="0" smtClean="0">
                <a:latin typeface="Traditional Arabic" panose="02020603050405020304" pitchFamily="18" charset="-78"/>
                <a:cs typeface="B Titr" panose="00000700000000000000" pitchFamily="2" charset="-78"/>
              </a:rPr>
              <a:t> </a:t>
            </a:r>
            <a:r>
              <a:rPr lang="fa-IR" sz="1900" b="1" dirty="0">
                <a:latin typeface="Traditional Arabic" panose="02020603050405020304" pitchFamily="18" charset="-78"/>
                <a:cs typeface="B Titr" panose="00000700000000000000" pitchFamily="2" charset="-78"/>
              </a:rPr>
              <a:t>به بندگانم بشارت بده، آنان كه </a:t>
            </a:r>
            <a:r>
              <a:rPr lang="fa-IR" sz="1900" b="1" dirty="0" smtClean="0">
                <a:latin typeface="Traditional Arabic" panose="02020603050405020304" pitchFamily="18" charset="-78"/>
                <a:cs typeface="B Titr" panose="00000700000000000000" pitchFamily="2" charset="-78"/>
              </a:rPr>
              <a:t>سخنها </a:t>
            </a:r>
            <a:r>
              <a:rPr lang="fa-IR" sz="1900" b="1" dirty="0">
                <a:latin typeface="Traditional Arabic" panose="02020603050405020304" pitchFamily="18" charset="-78"/>
                <a:cs typeface="B Titr" panose="00000700000000000000" pitchFamily="2" charset="-78"/>
              </a:rPr>
              <a:t>را مى‏شنوند و از بهترينش پيروى مى‏كنند، اينان كسانى هستند كه خدا هدايتشان كرده، و يقيناً خردمندند.</a:t>
            </a:r>
          </a:p>
          <a:p>
            <a:pPr algn="just" rtl="1">
              <a:lnSpc>
                <a:spcPct val="150000"/>
              </a:lnSpc>
            </a:pPr>
            <a:r>
              <a:rPr lang="fa-IR" sz="2000" b="1" dirty="0">
                <a:solidFill>
                  <a:srgbClr val="CC00CC"/>
                </a:solidFill>
                <a:latin typeface="Traditional Arabic" panose="02020603050405020304" pitchFamily="18" charset="-78"/>
                <a:cs typeface="B Titr" panose="00000700000000000000" pitchFamily="2" charset="-78"/>
              </a:rPr>
              <a:t>3. آزادی بیان: </a:t>
            </a:r>
            <a:r>
              <a:rPr lang="fa-IR" sz="1900" b="1" dirty="0">
                <a:latin typeface="Traditional Arabic" panose="02020603050405020304" pitchFamily="18" charset="-78"/>
                <a:cs typeface="B Titr" panose="00000700000000000000" pitchFamily="2" charset="-78"/>
              </a:rPr>
              <a:t>آزادی اندیشه بدون آزادی بیان معنا پیدا نمی‏کند. آزادی اندیشه تنها با امکان طرح اندیشه در جامعه و ارائه آن به مردم و اندیشمندان قابل تصور است. حضرت علی (علیه السلام) می‏فرمایند: «آرا را با یکدیگر مواجهه دهید تا از آنها رأی درست زاده شود.» </a:t>
            </a:r>
          </a:p>
        </p:txBody>
      </p:sp>
    </p:spTree>
    <p:extLst>
      <p:ext uri="{BB962C8B-B14F-4D97-AF65-F5344CB8AC3E}">
        <p14:creationId xmlns:p14="http://schemas.microsoft.com/office/powerpoint/2010/main" val="2263612571"/>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1000"/>
                                        <p:tgtEl>
                                          <p:spTgt spid="30"/>
                                        </p:tgtEl>
                                      </p:cBhvr>
                                    </p:animEffect>
                                    <p:anim calcmode="lin" valueType="num">
                                      <p:cBhvr>
                                        <p:cTn id="20" dur="1000" fill="hold"/>
                                        <p:tgtEl>
                                          <p:spTgt spid="30"/>
                                        </p:tgtEl>
                                        <p:attrNameLst>
                                          <p:attrName>ppt_x</p:attrName>
                                        </p:attrNameLst>
                                      </p:cBhvr>
                                      <p:tavLst>
                                        <p:tav tm="0">
                                          <p:val>
                                            <p:strVal val="#ppt_x"/>
                                          </p:val>
                                        </p:tav>
                                        <p:tav tm="100000">
                                          <p:val>
                                            <p:strVal val="#ppt_x"/>
                                          </p:val>
                                        </p:tav>
                                      </p:tavLst>
                                    </p:anim>
                                    <p:anim calcmode="lin" valueType="num">
                                      <p:cBhvr>
                                        <p:cTn id="21"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1000"/>
                                        <p:tgtEl>
                                          <p:spTgt spid="19"/>
                                        </p:tgtEl>
                                      </p:cBhvr>
                                    </p:animEffect>
                                    <p:anim calcmode="lin" valueType="num">
                                      <p:cBhvr>
                                        <p:cTn id="27" dur="1000" fill="hold"/>
                                        <p:tgtEl>
                                          <p:spTgt spid="19"/>
                                        </p:tgtEl>
                                        <p:attrNameLst>
                                          <p:attrName>ppt_x</p:attrName>
                                        </p:attrNameLst>
                                      </p:cBhvr>
                                      <p:tavLst>
                                        <p:tav tm="0">
                                          <p:val>
                                            <p:strVal val="#ppt_x"/>
                                          </p:val>
                                        </p:tav>
                                        <p:tav tm="100000">
                                          <p:val>
                                            <p:strVal val="#ppt_x"/>
                                          </p:val>
                                        </p:tav>
                                      </p:tavLst>
                                    </p:anim>
                                    <p:anim calcmode="lin" valueType="num">
                                      <p:cBhvr>
                                        <p:cTn id="28"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10" grpId="0" animBg="1"/>
      <p:bldP spid="7" grpId="0" animBg="1"/>
      <p:bldP spid="19"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ound Same Side Corner Rectangle 29"/>
          <p:cNvSpPr/>
          <p:nvPr/>
        </p:nvSpPr>
        <p:spPr>
          <a:xfrm>
            <a:off x="139700" y="1077228"/>
            <a:ext cx="11912600" cy="5641072"/>
          </a:xfrm>
          <a:prstGeom prst="round2SameRect">
            <a:avLst>
              <a:gd name="adj1" fmla="val 0"/>
              <a:gd name="adj2" fmla="val 4039"/>
            </a:avLst>
          </a:prstGeom>
          <a:solidFill>
            <a:srgbClr val="0A8419"/>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b="1" dirty="0"/>
          </a:p>
        </p:txBody>
      </p:sp>
      <p:sp>
        <p:nvSpPr>
          <p:cNvPr id="10" name="Round Same Side Corner Rectangle 9"/>
          <p:cNvSpPr/>
          <p:nvPr/>
        </p:nvSpPr>
        <p:spPr>
          <a:xfrm rot="10800000">
            <a:off x="139700" y="98186"/>
            <a:ext cx="11912600" cy="897724"/>
          </a:xfrm>
          <a:prstGeom prst="round2SameRect">
            <a:avLst>
              <a:gd name="adj1" fmla="val 0"/>
              <a:gd name="adj2" fmla="val 15616"/>
            </a:avLst>
          </a:prstGeom>
          <a:solidFill>
            <a:schemeClr val="accent2">
              <a:lumMod val="40000"/>
              <a:lumOff val="60000"/>
            </a:schemeClr>
          </a:solidFill>
          <a:ln w="3175">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dirty="0"/>
          </a:p>
        </p:txBody>
      </p:sp>
      <p:sp>
        <p:nvSpPr>
          <p:cNvPr id="7" name="Rounded Rectangle 6"/>
          <p:cNvSpPr/>
          <p:nvPr/>
        </p:nvSpPr>
        <p:spPr>
          <a:xfrm>
            <a:off x="3055434" y="205479"/>
            <a:ext cx="6891454" cy="68313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20000"/>
              </a:lnSpc>
            </a:pPr>
            <a:r>
              <a:rPr lang="fa-IR" sz="2800" b="1" dirty="0" smtClean="0">
                <a:solidFill>
                  <a:schemeClr val="tx1"/>
                </a:solidFill>
                <a:cs typeface="B Titr" pitchFamily="2" charset="-78"/>
              </a:rPr>
              <a:t>ویژگی‌های مؤمن: </a:t>
            </a:r>
            <a:r>
              <a:rPr lang="fa-IR" sz="2800" b="1" dirty="0" smtClean="0">
                <a:solidFill>
                  <a:srgbClr val="0000CC"/>
                </a:solidFill>
                <a:cs typeface="B Titr" pitchFamily="2" charset="-78"/>
              </a:rPr>
              <a:t>30ـ  </a:t>
            </a:r>
            <a:r>
              <a:rPr lang="fa-IR" sz="2800" b="1" dirty="0">
                <a:solidFill>
                  <a:srgbClr val="0000CC"/>
                </a:solidFill>
                <a:cs typeface="B Titr" pitchFamily="2" charset="-78"/>
              </a:rPr>
              <a:t>آمادگی در مقابل </a:t>
            </a:r>
            <a:r>
              <a:rPr lang="fa-IR" sz="2800" b="1" dirty="0" smtClean="0">
                <a:solidFill>
                  <a:srgbClr val="0000CC"/>
                </a:solidFill>
                <a:cs typeface="B Titr" pitchFamily="2" charset="-78"/>
              </a:rPr>
              <a:t>دشمن </a:t>
            </a:r>
            <a:r>
              <a:rPr lang="fa-IR" sz="2400" b="1" dirty="0" smtClean="0">
                <a:solidFill>
                  <a:srgbClr val="663300"/>
                </a:solidFill>
                <a:cs typeface="B Titr" pitchFamily="2" charset="-78"/>
              </a:rPr>
              <a:t>ـ 1</a:t>
            </a:r>
            <a:endParaRPr lang="fa-IR" sz="2400" b="1" dirty="0">
              <a:solidFill>
                <a:srgbClr val="663300"/>
              </a:solidFill>
              <a:cs typeface="B Titr" pitchFamily="2" charset="-78"/>
            </a:endParaRPr>
          </a:p>
        </p:txBody>
      </p:sp>
      <p:sp>
        <p:nvSpPr>
          <p:cNvPr id="11" name="Rectangle 10"/>
          <p:cNvSpPr/>
          <p:nvPr/>
        </p:nvSpPr>
        <p:spPr>
          <a:xfrm>
            <a:off x="292100" y="1146954"/>
            <a:ext cx="11658600" cy="1151836"/>
          </a:xfrm>
          <a:prstGeom prst="rect">
            <a:avLst/>
          </a:prstGeom>
          <a:solidFill>
            <a:srgbClr val="D9FBFF"/>
          </a:solidFill>
          <a:ln w="44450">
            <a:solidFill>
              <a:srgbClr val="FFFF00"/>
            </a:solidFill>
          </a:ln>
        </p:spPr>
        <p:txBody>
          <a:bodyPr wrap="square" lIns="72000" tIns="144000">
            <a:spAutoFit/>
          </a:bodyPr>
          <a:lstStyle/>
          <a:p>
            <a:pPr algn="r" rtl="1">
              <a:lnSpc>
                <a:spcPct val="130000"/>
              </a:lnSpc>
            </a:pPr>
            <a:r>
              <a:rPr lang="fa-IR" sz="2400" b="1" spc="-20" dirty="0">
                <a:solidFill>
                  <a:srgbClr val="0000CC"/>
                </a:solidFill>
                <a:latin typeface="Traditional Arabic" panose="02020603050405020304" pitchFamily="18" charset="-78"/>
                <a:cs typeface="B Titr" panose="00000700000000000000" pitchFamily="2" charset="-78"/>
              </a:rPr>
              <a:t>وَأَعِدُّواْ لَهُم مَّا اسْتَطَعْتُم مِّن قُوَّةٍ وَمِن رِّبَاطِ الْخَيْلِ تُرْهِبُونَ بِهِ عَدْوَّ اللّهِ وَعَدُوَّكُمْ وَآخَرِينَ مِن دُونِهِمْ لاَ تَعْلَمُونَهُمُ اللّهُ يَعْلَمُهُمْ </a:t>
            </a:r>
            <a:r>
              <a:rPr lang="fa-IR" sz="2400" b="1" spc="-20" dirty="0" smtClean="0">
                <a:solidFill>
                  <a:srgbClr val="0000CC"/>
                </a:solidFill>
                <a:latin typeface="Traditional Arabic" panose="02020603050405020304" pitchFamily="18" charset="-78"/>
                <a:cs typeface="B Titr" panose="00000700000000000000" pitchFamily="2" charset="-78"/>
              </a:rPr>
              <a:t>َ </a:t>
            </a:r>
            <a:r>
              <a:rPr lang="fa-IR" sz="2000" b="1" dirty="0">
                <a:solidFill>
                  <a:srgbClr val="C00000"/>
                </a:solidFill>
                <a:latin typeface="Traditional Arabic" panose="02020603050405020304" pitchFamily="18" charset="-78"/>
                <a:cs typeface="B Nazanin" pitchFamily="2" charset="-78"/>
              </a:rPr>
              <a:t>(انفال/60) </a:t>
            </a:r>
          </a:p>
        </p:txBody>
      </p:sp>
      <p:sp>
        <p:nvSpPr>
          <p:cNvPr id="2" name="Rectangle 1"/>
          <p:cNvSpPr/>
          <p:nvPr/>
        </p:nvSpPr>
        <p:spPr>
          <a:xfrm>
            <a:off x="8247794" y="2438400"/>
            <a:ext cx="3636000" cy="4163121"/>
          </a:xfrm>
          <a:prstGeom prst="rect">
            <a:avLst/>
          </a:prstGeom>
          <a:solidFill>
            <a:srgbClr val="D9FBFF"/>
          </a:solidFill>
          <a:ln w="444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indent="180000" algn="just" rtl="1">
              <a:lnSpc>
                <a:spcPct val="120000"/>
              </a:lnSpc>
            </a:pPr>
            <a:r>
              <a:rPr lang="fa-IR" b="1" dirty="0">
                <a:solidFill>
                  <a:srgbClr val="C00000"/>
                </a:solidFill>
                <a:cs typeface="B Titr" pitchFamily="2" charset="-78"/>
              </a:rPr>
              <a:t>1ـ استفاده از سلاح روز</a:t>
            </a:r>
          </a:p>
          <a:p>
            <a:pPr indent="180000" algn="just" rtl="1">
              <a:lnSpc>
                <a:spcPct val="120000"/>
              </a:lnSpc>
            </a:pPr>
            <a:r>
              <a:rPr lang="fa-IR" b="1" spc="-40" dirty="0">
                <a:solidFill>
                  <a:schemeClr val="tx1"/>
                </a:solidFill>
                <a:cs typeface="B Titr" pitchFamily="2" charset="-78"/>
              </a:rPr>
              <a:t>مؤمنان علاوه بر ایستادگی در برابر دسیسه‌های شیطان رانده شده، باید در برابر شیاطین زمان نیز مقاومت کنند و این مقاومت گاه نیاز به سلاح‌های روز دارد. همان‌طور که در قرآن کریم ذکر شده، خداوند باد را در اختیار حضرت سلیمان (</a:t>
            </a:r>
            <a:r>
              <a:rPr lang="fa-IR" b="1" spc="-40" dirty="0" smtClean="0">
                <a:solidFill>
                  <a:schemeClr val="tx1"/>
                </a:solidFill>
                <a:cs typeface="B Titr" pitchFamily="2" charset="-78"/>
              </a:rPr>
              <a:t>علیه السلام) </a:t>
            </a:r>
            <a:r>
              <a:rPr lang="fa-IR" b="1" spc="-40" dirty="0">
                <a:solidFill>
                  <a:schemeClr val="tx1"/>
                </a:solidFill>
                <a:cs typeface="B Titr" pitchFamily="2" charset="-78"/>
              </a:rPr>
              <a:t>قرار داد و به داوود (</a:t>
            </a:r>
            <a:r>
              <a:rPr lang="fa-IR" b="1" spc="-40" dirty="0" smtClean="0">
                <a:solidFill>
                  <a:schemeClr val="tx1"/>
                </a:solidFill>
                <a:cs typeface="B Titr" pitchFamily="2" charset="-78"/>
              </a:rPr>
              <a:t>علیه السلام)، </a:t>
            </a:r>
            <a:r>
              <a:rPr lang="fa-IR" b="1" spc="-40" dirty="0">
                <a:solidFill>
                  <a:schemeClr val="tx1"/>
                </a:solidFill>
                <a:cs typeface="B Titr" pitchFamily="2" charset="-78"/>
              </a:rPr>
              <a:t>دانش زره‌سازی را آموخت تا ازاین‌رو به دفاع در برابر دشمنان بپردازد.  بنابراین مجهز شدن به سلاح‌های روز برای مقابله با هرگونه تهدید مزیتی از جانب خداوند است. </a:t>
            </a:r>
            <a:endParaRPr lang="fa-IR" b="1" spc="-40" dirty="0">
              <a:solidFill>
                <a:srgbClr val="663300"/>
              </a:solidFill>
              <a:cs typeface="B Titr" pitchFamily="2" charset="-78"/>
            </a:endParaRPr>
          </a:p>
        </p:txBody>
      </p:sp>
      <p:sp>
        <p:nvSpPr>
          <p:cNvPr id="17" name="Rectangle 16"/>
          <p:cNvSpPr/>
          <p:nvPr/>
        </p:nvSpPr>
        <p:spPr>
          <a:xfrm>
            <a:off x="292100" y="2400608"/>
            <a:ext cx="3636000" cy="4229100"/>
          </a:xfrm>
          <a:prstGeom prst="rect">
            <a:avLst/>
          </a:prstGeom>
          <a:solidFill>
            <a:srgbClr val="D9FBFF"/>
          </a:solidFill>
          <a:ln w="444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indent="180000" algn="just" rtl="1">
              <a:lnSpc>
                <a:spcPct val="110000"/>
              </a:lnSpc>
            </a:pPr>
            <a:r>
              <a:rPr lang="fa-IR" b="1" dirty="0">
                <a:solidFill>
                  <a:srgbClr val="C00000"/>
                </a:solidFill>
                <a:cs typeface="B Titr" pitchFamily="2" charset="-78"/>
              </a:rPr>
              <a:t>3ـ  غفلت جایز نیست</a:t>
            </a:r>
          </a:p>
          <a:p>
            <a:pPr indent="180000" algn="just" rtl="1">
              <a:lnSpc>
                <a:spcPct val="110000"/>
              </a:lnSpc>
            </a:pPr>
            <a:r>
              <a:rPr lang="fa-IR" b="1" dirty="0">
                <a:solidFill>
                  <a:schemeClr val="tx1"/>
                </a:solidFill>
                <a:cs typeface="B Titr" pitchFamily="2" charset="-78"/>
              </a:rPr>
              <a:t>دشمنان دست از توطئه و دسیسه برنداشته و تلاش می‌کنند مؤمنان را به بهانه‌های مختلف از مجهز ساختن خود بازدارند؛ علی‌رغم وعده‌ها و بشارت‌های دشمن، دست کشیدن از تجهیز خود نتیجه‌ای جز نفوذ، تصرف و نابودی را در پی نخواهد داشت. بنابراین دشمن منتظر لحظه‌ای غفلت برای دستیابی به اهداف خود است. در قرآن کریم تأکید بر عدم غفلت از سلاح‌ها و ابزارهای نظامی به‌گونه‌ای است که حتی غفلت از آنها در هنگام عبادت نیز جایز نیست. همان‌طور که در </a:t>
            </a:r>
            <a:r>
              <a:rPr lang="fa-IR" b="1" dirty="0">
                <a:solidFill>
                  <a:srgbClr val="0000FF"/>
                </a:solidFill>
                <a:cs typeface="B Titr" pitchFamily="2" charset="-78"/>
              </a:rPr>
              <a:t>آیۀ ۱۰۲ سوره نسا </a:t>
            </a:r>
            <a:r>
              <a:rPr lang="fa-IR" b="1" dirty="0">
                <a:solidFill>
                  <a:schemeClr val="tx1"/>
                </a:solidFill>
                <a:cs typeface="B Titr" pitchFamily="2" charset="-78"/>
              </a:rPr>
              <a:t>آمده است. </a:t>
            </a:r>
          </a:p>
        </p:txBody>
      </p:sp>
      <p:sp>
        <p:nvSpPr>
          <p:cNvPr id="18" name="Rectangle 17"/>
          <p:cNvSpPr/>
          <p:nvPr/>
        </p:nvSpPr>
        <p:spPr>
          <a:xfrm>
            <a:off x="4080500" y="2399059"/>
            <a:ext cx="4037588" cy="4241800"/>
          </a:xfrm>
          <a:prstGeom prst="rect">
            <a:avLst/>
          </a:prstGeom>
          <a:solidFill>
            <a:srgbClr val="D9FBFF"/>
          </a:solidFill>
          <a:ln w="44450">
            <a:solidFill>
              <a:srgbClr val="0033CC"/>
            </a:solid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indent="180000" algn="just" rtl="1">
              <a:lnSpc>
                <a:spcPct val="114000"/>
              </a:lnSpc>
            </a:pPr>
            <a:r>
              <a:rPr lang="fa-IR" b="1" dirty="0">
                <a:solidFill>
                  <a:srgbClr val="C00000"/>
                </a:solidFill>
                <a:cs typeface="B Titr" pitchFamily="2" charset="-78"/>
              </a:rPr>
              <a:t>2ـ نگهبانی از مرزها</a:t>
            </a:r>
          </a:p>
          <a:p>
            <a:pPr indent="180000" algn="just" rtl="1">
              <a:lnSpc>
                <a:spcPct val="114000"/>
              </a:lnSpc>
            </a:pPr>
            <a:r>
              <a:rPr lang="fa-IR" b="1" spc="-40" dirty="0">
                <a:solidFill>
                  <a:schemeClr val="tx1"/>
                </a:solidFill>
                <a:cs typeface="B Titr" pitchFamily="2" charset="-78"/>
              </a:rPr>
              <a:t>از دیگر اقداماتی که برای حفظ آمادگی و مقابله با تهدیدات مورد اشاره قرار گرفته، دیده‌بانی و مراقبت از مرزهاست. بی‌تفاوتی به مرزها و فاصله گرفتن از حدود مشترک با دشمن لطمات فراوانی را به همراه دارد. خداوند نیز به مؤمنان تأکید می‌کند: «</a:t>
            </a:r>
            <a:r>
              <a:rPr lang="fa-IR" b="1" spc="-40" dirty="0">
                <a:solidFill>
                  <a:srgbClr val="0000FF"/>
                </a:solidFill>
                <a:cs typeface="B Titr" pitchFamily="2" charset="-78"/>
              </a:rPr>
              <a:t>يَا أَيُّهَا الَّذِينَ آمَنُواْ اصْبِرُواْ وَصَابِرُواْ وَ رَابِطُواْ وَاتَّقُواْ اللّهَ لَعَلَّكُمْ تُفْلِحُونَ</a:t>
            </a:r>
            <a:r>
              <a:rPr lang="fa-IR" b="1" spc="-40" dirty="0">
                <a:solidFill>
                  <a:schemeClr val="tx1"/>
                </a:solidFill>
                <a:cs typeface="B Titr" pitchFamily="2" charset="-78"/>
              </a:rPr>
              <a:t> </a:t>
            </a:r>
            <a:r>
              <a:rPr lang="fa-IR" sz="2000" b="1" dirty="0">
                <a:solidFill>
                  <a:srgbClr val="C00000"/>
                </a:solidFill>
                <a:latin typeface="Traditional Arabic" panose="02020603050405020304" pitchFamily="18" charset="-78"/>
                <a:cs typeface="B Nazanin" pitchFamily="2" charset="-78"/>
              </a:rPr>
              <a:t>(آل عمران:۲۰۰) </a:t>
            </a:r>
            <a:r>
              <a:rPr lang="fa-IR" b="1" spc="-40" dirty="0">
                <a:solidFill>
                  <a:schemeClr val="tx1"/>
                </a:solidFill>
                <a:cs typeface="B Titr" pitchFamily="2" charset="-78"/>
              </a:rPr>
              <a:t>اى كسانى كه ايمان آورده‏ايد! (در برابر مشكلات و هوس‌ها،) استقامت كنيد! و در برابر دشمنان (نيز)، پايدار باشيد و از مرزهاى خود، مراقبت كنيد و از خدا بپرهيزيد، شايد رستگار شويد!</a:t>
            </a:r>
            <a:endParaRPr lang="fa-IR" b="1" spc="-40" dirty="0">
              <a:solidFill>
                <a:srgbClr val="663300"/>
              </a:solidFill>
              <a:cs typeface="B Titr" pitchFamily="2" charset="-78"/>
            </a:endParaRPr>
          </a:p>
        </p:txBody>
      </p:sp>
    </p:spTree>
    <p:extLst>
      <p:ext uri="{BB962C8B-B14F-4D97-AF65-F5344CB8AC3E}">
        <p14:creationId xmlns:p14="http://schemas.microsoft.com/office/powerpoint/2010/main" val="3910316683"/>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1000"/>
                                        <p:tgtEl>
                                          <p:spTgt spid="30"/>
                                        </p:tgtEl>
                                      </p:cBhvr>
                                    </p:animEffect>
                                    <p:anim calcmode="lin" valueType="num">
                                      <p:cBhvr>
                                        <p:cTn id="20" dur="1000" fill="hold"/>
                                        <p:tgtEl>
                                          <p:spTgt spid="30"/>
                                        </p:tgtEl>
                                        <p:attrNameLst>
                                          <p:attrName>ppt_x</p:attrName>
                                        </p:attrNameLst>
                                      </p:cBhvr>
                                      <p:tavLst>
                                        <p:tav tm="0">
                                          <p:val>
                                            <p:strVal val="#ppt_x"/>
                                          </p:val>
                                        </p:tav>
                                        <p:tav tm="100000">
                                          <p:val>
                                            <p:strVal val="#ppt_x"/>
                                          </p:val>
                                        </p:tav>
                                      </p:tavLst>
                                    </p:anim>
                                    <p:anim calcmode="lin" valueType="num">
                                      <p:cBhvr>
                                        <p:cTn id="21"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1000"/>
                                        <p:tgtEl>
                                          <p:spTgt spid="11"/>
                                        </p:tgtEl>
                                      </p:cBhvr>
                                    </p:animEffect>
                                    <p:anim calcmode="lin" valueType="num">
                                      <p:cBhvr>
                                        <p:cTn id="27" dur="1000" fill="hold"/>
                                        <p:tgtEl>
                                          <p:spTgt spid="11"/>
                                        </p:tgtEl>
                                        <p:attrNameLst>
                                          <p:attrName>ppt_x</p:attrName>
                                        </p:attrNameLst>
                                      </p:cBhvr>
                                      <p:tavLst>
                                        <p:tav tm="0">
                                          <p:val>
                                            <p:strVal val="#ppt_x"/>
                                          </p:val>
                                        </p:tav>
                                        <p:tav tm="100000">
                                          <p:val>
                                            <p:strVal val="#ppt_x"/>
                                          </p:val>
                                        </p:tav>
                                      </p:tavLst>
                                    </p:anim>
                                    <p:anim calcmode="lin" valueType="num">
                                      <p:cBhvr>
                                        <p:cTn id="2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fade">
                                      <p:cBhvr>
                                        <p:cTn id="33" dur="1000"/>
                                        <p:tgtEl>
                                          <p:spTgt spid="2"/>
                                        </p:tgtEl>
                                      </p:cBhvr>
                                    </p:animEffect>
                                    <p:anim calcmode="lin" valueType="num">
                                      <p:cBhvr>
                                        <p:cTn id="34" dur="1000" fill="hold"/>
                                        <p:tgtEl>
                                          <p:spTgt spid="2"/>
                                        </p:tgtEl>
                                        <p:attrNameLst>
                                          <p:attrName>ppt_x</p:attrName>
                                        </p:attrNameLst>
                                      </p:cBhvr>
                                      <p:tavLst>
                                        <p:tav tm="0">
                                          <p:val>
                                            <p:strVal val="#ppt_x"/>
                                          </p:val>
                                        </p:tav>
                                        <p:tav tm="100000">
                                          <p:val>
                                            <p:strVal val="#ppt_x"/>
                                          </p:val>
                                        </p:tav>
                                      </p:tavLst>
                                    </p:anim>
                                    <p:anim calcmode="lin" valueType="num">
                                      <p:cBhvr>
                                        <p:cTn id="3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fade">
                                      <p:cBhvr>
                                        <p:cTn id="40" dur="1000"/>
                                        <p:tgtEl>
                                          <p:spTgt spid="18"/>
                                        </p:tgtEl>
                                      </p:cBhvr>
                                    </p:animEffect>
                                    <p:anim calcmode="lin" valueType="num">
                                      <p:cBhvr>
                                        <p:cTn id="41" dur="1000" fill="hold"/>
                                        <p:tgtEl>
                                          <p:spTgt spid="18"/>
                                        </p:tgtEl>
                                        <p:attrNameLst>
                                          <p:attrName>ppt_x</p:attrName>
                                        </p:attrNameLst>
                                      </p:cBhvr>
                                      <p:tavLst>
                                        <p:tav tm="0">
                                          <p:val>
                                            <p:strVal val="#ppt_x"/>
                                          </p:val>
                                        </p:tav>
                                        <p:tav tm="100000">
                                          <p:val>
                                            <p:strVal val="#ppt_x"/>
                                          </p:val>
                                        </p:tav>
                                      </p:tavLst>
                                    </p:anim>
                                    <p:anim calcmode="lin" valueType="num">
                                      <p:cBhvr>
                                        <p:cTn id="42"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fade">
                                      <p:cBhvr>
                                        <p:cTn id="47" dur="1000"/>
                                        <p:tgtEl>
                                          <p:spTgt spid="17"/>
                                        </p:tgtEl>
                                      </p:cBhvr>
                                    </p:animEffect>
                                    <p:anim calcmode="lin" valueType="num">
                                      <p:cBhvr>
                                        <p:cTn id="48" dur="1000" fill="hold"/>
                                        <p:tgtEl>
                                          <p:spTgt spid="17"/>
                                        </p:tgtEl>
                                        <p:attrNameLst>
                                          <p:attrName>ppt_x</p:attrName>
                                        </p:attrNameLst>
                                      </p:cBhvr>
                                      <p:tavLst>
                                        <p:tav tm="0">
                                          <p:val>
                                            <p:strVal val="#ppt_x"/>
                                          </p:val>
                                        </p:tav>
                                        <p:tav tm="100000">
                                          <p:val>
                                            <p:strVal val="#ppt_x"/>
                                          </p:val>
                                        </p:tav>
                                      </p:tavLst>
                                    </p:anim>
                                    <p:anim calcmode="lin" valueType="num">
                                      <p:cBhvr>
                                        <p:cTn id="4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10" grpId="0" animBg="1"/>
      <p:bldP spid="7" grpId="0" animBg="1"/>
      <p:bldP spid="11" grpId="0" animBg="1"/>
      <p:bldP spid="2" grpId="0" animBg="1"/>
      <p:bldP spid="17" grpId="0" animBg="1"/>
      <p:bldP spid="1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69000"/>
            <a:lum/>
          </a:blip>
          <a:srcRect/>
          <a:tile tx="0" ty="0" sx="100000" sy="100000" flip="none" algn="tl"/>
        </a:blipFill>
        <a:effectLst/>
      </p:bgPr>
    </p:bg>
    <p:spTree>
      <p:nvGrpSpPr>
        <p:cNvPr id="1" name=""/>
        <p:cNvGrpSpPr/>
        <p:nvPr/>
      </p:nvGrpSpPr>
      <p:grpSpPr>
        <a:xfrm>
          <a:off x="0" y="0"/>
          <a:ext cx="0" cy="0"/>
          <a:chOff x="0" y="0"/>
          <a:chExt cx="0" cy="0"/>
        </a:xfrm>
      </p:grpSpPr>
      <p:sp>
        <p:nvSpPr>
          <p:cNvPr id="30" name="Round Same Side Corner Rectangle 29"/>
          <p:cNvSpPr/>
          <p:nvPr/>
        </p:nvSpPr>
        <p:spPr>
          <a:xfrm>
            <a:off x="259307" y="1296537"/>
            <a:ext cx="11682484" cy="5374942"/>
          </a:xfrm>
          <a:prstGeom prst="round2SameRect">
            <a:avLst>
              <a:gd name="adj1" fmla="val 0"/>
              <a:gd name="adj2" fmla="val 9117"/>
            </a:avLst>
          </a:prstGeom>
          <a:solidFill>
            <a:srgbClr val="F8FEBE"/>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dirty="0"/>
          </a:p>
        </p:txBody>
      </p:sp>
      <p:sp>
        <p:nvSpPr>
          <p:cNvPr id="10" name="Round Same Side Corner Rectangle 9"/>
          <p:cNvSpPr/>
          <p:nvPr/>
        </p:nvSpPr>
        <p:spPr>
          <a:xfrm rot="10800000">
            <a:off x="259307" y="180453"/>
            <a:ext cx="11682484" cy="952312"/>
          </a:xfrm>
          <a:prstGeom prst="round2SameRect">
            <a:avLst>
              <a:gd name="adj1" fmla="val 0"/>
              <a:gd name="adj2" fmla="val 41080"/>
            </a:avLst>
          </a:prstGeom>
          <a:solidFill>
            <a:srgbClr val="DDF9FF"/>
          </a:solidFill>
          <a:ln w="3175">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dirty="0"/>
          </a:p>
        </p:txBody>
      </p:sp>
      <p:sp>
        <p:nvSpPr>
          <p:cNvPr id="4" name="Rectangle 3"/>
          <p:cNvSpPr/>
          <p:nvPr/>
        </p:nvSpPr>
        <p:spPr>
          <a:xfrm>
            <a:off x="518615" y="1572898"/>
            <a:ext cx="11191164" cy="4733604"/>
          </a:xfrm>
          <a:prstGeom prst="rect">
            <a:avLst/>
          </a:prstGeom>
          <a:solidFill>
            <a:srgbClr val="FCFFE1"/>
          </a:solidFill>
          <a:ln w="44450">
            <a:solidFill>
              <a:srgbClr val="008000"/>
            </a:solidFill>
          </a:ln>
        </p:spPr>
        <p:txBody>
          <a:bodyPr wrap="square">
            <a:spAutoFit/>
          </a:bodyPr>
          <a:lstStyle/>
          <a:p>
            <a:pPr algn="ctr" rtl="1">
              <a:lnSpc>
                <a:spcPct val="140000"/>
              </a:lnSpc>
            </a:pPr>
            <a:r>
              <a:rPr lang="fa-IR" sz="2800" b="1" dirty="0">
                <a:solidFill>
                  <a:srgbClr val="0000CC"/>
                </a:solidFill>
                <a:cs typeface="B Zar" pitchFamily="2" charset="-78"/>
              </a:rPr>
              <a:t>فرمایش حضرت امام خامنه‌ای </a:t>
            </a:r>
            <a:r>
              <a:rPr lang="fa-IR" sz="2800" b="1" dirty="0" smtClean="0">
                <a:solidFill>
                  <a:srgbClr val="0000CC"/>
                </a:solidFill>
                <a:cs typeface="B Zar" pitchFamily="2" charset="-78"/>
              </a:rPr>
              <a:t>(مدظله‌العالی) </a:t>
            </a:r>
            <a:endParaRPr lang="fa-IR" sz="2800" b="1" dirty="0">
              <a:solidFill>
                <a:srgbClr val="0000CC"/>
              </a:solidFill>
              <a:latin typeface="Traditional Arabic" panose="02020603050405020304" pitchFamily="18" charset="-78"/>
              <a:cs typeface="B Zar" pitchFamily="2" charset="-78"/>
            </a:endParaRPr>
          </a:p>
          <a:p>
            <a:pPr algn="r" rtl="1">
              <a:lnSpc>
                <a:spcPct val="160000"/>
              </a:lnSpc>
            </a:pPr>
            <a:r>
              <a:rPr lang="fa-IR" sz="2400" b="1" dirty="0" smtClean="0">
                <a:solidFill>
                  <a:srgbClr val="000099"/>
                </a:solidFill>
                <a:latin typeface="Traditional Arabic" panose="02020603050405020304" pitchFamily="18" charset="-78"/>
                <a:cs typeface="B Traffic" pitchFamily="2" charset="-78"/>
              </a:rPr>
              <a:t>ما </a:t>
            </a:r>
            <a:r>
              <a:rPr lang="fa-IR" sz="2400" b="1" dirty="0">
                <a:solidFill>
                  <a:srgbClr val="000099"/>
                </a:solidFill>
                <a:latin typeface="Traditional Arabic" panose="02020603050405020304" pitchFamily="18" charset="-78"/>
                <a:cs typeface="B Traffic" pitchFamily="2" charset="-78"/>
              </a:rPr>
              <a:t>از قرآن خیلی دوریم</a:t>
            </a:r>
          </a:p>
          <a:p>
            <a:pPr algn="just" rtl="1">
              <a:lnSpc>
                <a:spcPct val="160000"/>
              </a:lnSpc>
            </a:pPr>
            <a:r>
              <a:rPr lang="fa-IR" sz="2800" dirty="0">
                <a:cs typeface="B Titr" panose="00000700000000000000" pitchFamily="2" charset="-78"/>
              </a:rPr>
              <a:t>ما از قرآن خیلی دوریم، ما با قرآن فاصله داریم؛ قرآن را پیش از این، در همة زندگی‌مان، در همة </a:t>
            </a:r>
            <a:r>
              <a:rPr lang="fa-IR" sz="2800" dirty="0" smtClean="0">
                <a:cs typeface="B Titr" panose="00000700000000000000" pitchFamily="2" charset="-78"/>
              </a:rPr>
              <a:t>ذهنیّاتِ‌مان</a:t>
            </a:r>
            <a:r>
              <a:rPr lang="fa-IR" sz="2800" dirty="0">
                <a:cs typeface="B Titr" panose="00000700000000000000" pitchFamily="2" charset="-78"/>
              </a:rPr>
              <a:t>، </a:t>
            </a:r>
            <a:r>
              <a:rPr lang="fa-IR" sz="2800" dirty="0" smtClean="0">
                <a:cs typeface="B Titr" panose="00000700000000000000" pitchFamily="2" charset="-78"/>
              </a:rPr>
              <a:t>عملیّاتِ‌مان</a:t>
            </a:r>
            <a:r>
              <a:rPr lang="fa-IR" sz="2800" dirty="0">
                <a:cs typeface="B Titr" panose="00000700000000000000" pitchFamily="2" charset="-78"/>
              </a:rPr>
              <a:t>، </a:t>
            </a:r>
            <a:r>
              <a:rPr lang="fa-IR" sz="2800" dirty="0" smtClean="0">
                <a:cs typeface="B Titr" panose="00000700000000000000" pitchFamily="2" charset="-78"/>
              </a:rPr>
              <a:t>افکارِمان</a:t>
            </a:r>
            <a:r>
              <a:rPr lang="fa-IR" sz="2800" dirty="0">
                <a:cs typeface="B Titr" panose="00000700000000000000" pitchFamily="2" charset="-78"/>
              </a:rPr>
              <a:t>، </a:t>
            </a:r>
            <a:r>
              <a:rPr lang="fa-IR" sz="2800" dirty="0" smtClean="0">
                <a:cs typeface="B Titr" panose="00000700000000000000" pitchFamily="2" charset="-78"/>
              </a:rPr>
              <a:t>عزمِ‌مان</a:t>
            </a:r>
            <a:r>
              <a:rPr lang="fa-IR" sz="2800" dirty="0">
                <a:cs typeface="B Titr" panose="00000700000000000000" pitchFamily="2" charset="-78"/>
              </a:rPr>
              <a:t>، </a:t>
            </a:r>
            <a:r>
              <a:rPr lang="fa-IR" sz="2800" dirty="0" smtClean="0">
                <a:cs typeface="B Titr" panose="00000700000000000000" pitchFamily="2" charset="-78"/>
              </a:rPr>
              <a:t>رفتارِمان </a:t>
            </a:r>
            <a:r>
              <a:rPr lang="fa-IR" sz="2800" dirty="0">
                <a:solidFill>
                  <a:srgbClr val="660066"/>
                </a:solidFill>
                <a:cs typeface="B Titr" panose="00000700000000000000" pitchFamily="2" charset="-78"/>
              </a:rPr>
              <a:t>بایستی هادی و ملجأ و امام خود قرار بدهیم</a:t>
            </a:r>
            <a:r>
              <a:rPr lang="fa-IR" sz="2800" dirty="0">
                <a:cs typeface="B Titr" panose="00000700000000000000" pitchFamily="2" charset="-78"/>
              </a:rPr>
              <a:t>؛ </a:t>
            </a:r>
            <a:r>
              <a:rPr lang="fa-IR" sz="2800" dirty="0">
                <a:solidFill>
                  <a:srgbClr val="C00000"/>
                </a:solidFill>
                <a:cs typeface="B Titr" panose="00000700000000000000" pitchFamily="2" charset="-78"/>
              </a:rPr>
              <a:t>و این امروز متأسّفانه نیست</a:t>
            </a:r>
            <a:r>
              <a:rPr lang="fa-IR" sz="2800" dirty="0">
                <a:cs typeface="B Titr" panose="00000700000000000000" pitchFamily="2" charset="-78"/>
              </a:rPr>
              <a:t>؛ باید نزدیک بشویم به قرآن، شما جوان‌های عزیز، اُنس با قرآن را و تدبّر در قرآن را </a:t>
            </a:r>
            <a:r>
              <a:rPr lang="fa-IR" sz="2800" dirty="0" smtClean="0">
                <a:cs typeface="B Titr" panose="00000700000000000000" pitchFamily="2" charset="-78"/>
              </a:rPr>
              <a:t>روز به ‌روز </a:t>
            </a:r>
            <a:r>
              <a:rPr lang="fa-IR" sz="2800" dirty="0">
                <a:cs typeface="B Titr" panose="00000700000000000000" pitchFamily="2" charset="-78"/>
              </a:rPr>
              <a:t>بیشتر کنید؛ </a:t>
            </a:r>
            <a:r>
              <a:rPr lang="fa-IR" sz="2800" dirty="0">
                <a:solidFill>
                  <a:srgbClr val="660066"/>
                </a:solidFill>
                <a:cs typeface="B Titr" panose="00000700000000000000" pitchFamily="2" charset="-78"/>
              </a:rPr>
              <a:t>تلاوت</a:t>
            </a:r>
            <a:r>
              <a:rPr lang="fa-IR" sz="2800" dirty="0">
                <a:cs typeface="B Titr" panose="00000700000000000000" pitchFamily="2" charset="-78"/>
              </a:rPr>
              <a:t> قرآن را فراموش نکنید، </a:t>
            </a:r>
            <a:r>
              <a:rPr lang="fa-IR" sz="2800" dirty="0">
                <a:solidFill>
                  <a:srgbClr val="FF0000"/>
                </a:solidFill>
                <a:cs typeface="B Titr" panose="00000700000000000000" pitchFamily="2" charset="-78"/>
              </a:rPr>
              <a:t>تدبّر</a:t>
            </a:r>
            <a:r>
              <a:rPr lang="fa-IR" sz="2800" dirty="0">
                <a:cs typeface="B Titr" panose="00000700000000000000" pitchFamily="2" charset="-78"/>
              </a:rPr>
              <a:t> در قرآن را فراموش نکنید.</a:t>
            </a:r>
            <a:endParaRPr lang="en-US" sz="2800" dirty="0">
              <a:cs typeface="B Titr" panose="00000700000000000000" pitchFamily="2" charset="-78"/>
            </a:endParaRPr>
          </a:p>
        </p:txBody>
      </p:sp>
      <p:sp>
        <p:nvSpPr>
          <p:cNvPr id="15" name="Rounded Rectangle 14"/>
          <p:cNvSpPr/>
          <p:nvPr/>
        </p:nvSpPr>
        <p:spPr>
          <a:xfrm>
            <a:off x="4238172" y="243818"/>
            <a:ext cx="3904342" cy="798285"/>
          </a:xfrm>
          <a:prstGeom prst="round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fa-IR" sz="2000" b="1" dirty="0" smtClean="0">
                <a:solidFill>
                  <a:schemeClr val="tx1"/>
                </a:solidFill>
                <a:cs typeface="B Traffic" pitchFamily="2" charset="-78"/>
              </a:rPr>
              <a:t> مهجوریت قرآن ـ 2</a:t>
            </a:r>
            <a:endParaRPr lang="fa-IR" sz="2000" b="1" dirty="0">
              <a:solidFill>
                <a:schemeClr val="tx1"/>
              </a:solidFill>
              <a:cs typeface="B Traffic" pitchFamily="2" charset="-78"/>
            </a:endParaRPr>
          </a:p>
        </p:txBody>
      </p:sp>
    </p:spTree>
    <p:extLst>
      <p:ext uri="{BB962C8B-B14F-4D97-AF65-F5344CB8AC3E}">
        <p14:creationId xmlns:p14="http://schemas.microsoft.com/office/powerpoint/2010/main" val="839539144"/>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1000"/>
                                        <p:tgtEl>
                                          <p:spTgt spid="30"/>
                                        </p:tgtEl>
                                      </p:cBhvr>
                                    </p:animEffect>
                                    <p:anim calcmode="lin" valueType="num">
                                      <p:cBhvr>
                                        <p:cTn id="20" dur="1000" fill="hold"/>
                                        <p:tgtEl>
                                          <p:spTgt spid="30"/>
                                        </p:tgtEl>
                                        <p:attrNameLst>
                                          <p:attrName>ppt_x</p:attrName>
                                        </p:attrNameLst>
                                      </p:cBhvr>
                                      <p:tavLst>
                                        <p:tav tm="0">
                                          <p:val>
                                            <p:strVal val="#ppt_x"/>
                                          </p:val>
                                        </p:tav>
                                        <p:tav tm="100000">
                                          <p:val>
                                            <p:strVal val="#ppt_x"/>
                                          </p:val>
                                        </p:tav>
                                      </p:tavLst>
                                    </p:anim>
                                    <p:anim calcmode="lin" valueType="num">
                                      <p:cBhvr>
                                        <p:cTn id="21"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1000"/>
                                        <p:tgtEl>
                                          <p:spTgt spid="4"/>
                                        </p:tgtEl>
                                      </p:cBhvr>
                                    </p:animEffect>
                                    <p:anim calcmode="lin" valueType="num">
                                      <p:cBhvr>
                                        <p:cTn id="27" dur="1000" fill="hold"/>
                                        <p:tgtEl>
                                          <p:spTgt spid="4"/>
                                        </p:tgtEl>
                                        <p:attrNameLst>
                                          <p:attrName>ppt_x</p:attrName>
                                        </p:attrNameLst>
                                      </p:cBhvr>
                                      <p:tavLst>
                                        <p:tav tm="0">
                                          <p:val>
                                            <p:strVal val="#ppt_x"/>
                                          </p:val>
                                        </p:tav>
                                        <p:tav tm="100000">
                                          <p:val>
                                            <p:strVal val="#ppt_x"/>
                                          </p:val>
                                        </p:tav>
                                      </p:tavLst>
                                    </p:anim>
                                    <p:anim calcmode="lin" valueType="num">
                                      <p:cBhvr>
                                        <p:cTn id="28"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10" grpId="0" animBg="1"/>
      <p:bldP spid="4" grpId="0" animBg="1"/>
      <p:bldP spid="15"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ound Same Side Corner Rectangle 9"/>
          <p:cNvSpPr/>
          <p:nvPr/>
        </p:nvSpPr>
        <p:spPr>
          <a:xfrm rot="10800000">
            <a:off x="139700" y="38214"/>
            <a:ext cx="11912600" cy="779280"/>
          </a:xfrm>
          <a:prstGeom prst="round2SameRect">
            <a:avLst>
              <a:gd name="adj1" fmla="val 0"/>
              <a:gd name="adj2" fmla="val 15616"/>
            </a:avLst>
          </a:prstGeom>
          <a:solidFill>
            <a:schemeClr val="accent2">
              <a:lumMod val="40000"/>
              <a:lumOff val="60000"/>
            </a:schemeClr>
          </a:solidFill>
          <a:ln w="3175">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dirty="0"/>
          </a:p>
        </p:txBody>
      </p:sp>
      <p:sp>
        <p:nvSpPr>
          <p:cNvPr id="7" name="Rounded Rectangle 6"/>
          <p:cNvSpPr/>
          <p:nvPr/>
        </p:nvSpPr>
        <p:spPr>
          <a:xfrm>
            <a:off x="2007220" y="105120"/>
            <a:ext cx="8106936" cy="68313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20000"/>
              </a:lnSpc>
            </a:pPr>
            <a:r>
              <a:rPr lang="fa-IR" sz="2800" b="1" dirty="0" smtClean="0">
                <a:solidFill>
                  <a:schemeClr val="tx1"/>
                </a:solidFill>
                <a:cs typeface="B Titr" pitchFamily="2" charset="-78"/>
              </a:rPr>
              <a:t>ویژگی‌های مؤمن: </a:t>
            </a:r>
            <a:r>
              <a:rPr lang="fa-IR" sz="2800" b="1" dirty="0" smtClean="0">
                <a:solidFill>
                  <a:srgbClr val="0000CC"/>
                </a:solidFill>
                <a:cs typeface="B Titr" pitchFamily="2" charset="-78"/>
              </a:rPr>
              <a:t>30ـ  </a:t>
            </a:r>
            <a:r>
              <a:rPr lang="fa-IR" sz="2800" b="1" dirty="0">
                <a:solidFill>
                  <a:srgbClr val="0000CC"/>
                </a:solidFill>
                <a:cs typeface="B Titr" pitchFamily="2" charset="-78"/>
              </a:rPr>
              <a:t>آمادگی در مقابل </a:t>
            </a:r>
            <a:r>
              <a:rPr lang="fa-IR" sz="2800" b="1" dirty="0" smtClean="0">
                <a:solidFill>
                  <a:srgbClr val="0000CC"/>
                </a:solidFill>
                <a:cs typeface="B Titr" pitchFamily="2" charset="-78"/>
              </a:rPr>
              <a:t>دشمن </a:t>
            </a:r>
            <a:r>
              <a:rPr lang="fa-IR" sz="2400" b="1" dirty="0" smtClean="0">
                <a:solidFill>
                  <a:srgbClr val="663300"/>
                </a:solidFill>
                <a:cs typeface="B Titr" pitchFamily="2" charset="-78"/>
              </a:rPr>
              <a:t>ـ 2</a:t>
            </a:r>
            <a:endParaRPr lang="fa-IR" sz="2400" b="1" dirty="0">
              <a:solidFill>
                <a:srgbClr val="663300"/>
              </a:solidFill>
              <a:cs typeface="B Titr" pitchFamily="2" charset="-78"/>
            </a:endParaRPr>
          </a:p>
        </p:txBody>
      </p:sp>
      <p:sp>
        <p:nvSpPr>
          <p:cNvPr id="6" name="Round Same Side Corner Rectangle 5"/>
          <p:cNvSpPr/>
          <p:nvPr/>
        </p:nvSpPr>
        <p:spPr>
          <a:xfrm>
            <a:off x="50492" y="948496"/>
            <a:ext cx="12052300" cy="5641072"/>
          </a:xfrm>
          <a:prstGeom prst="round2SameRect">
            <a:avLst>
              <a:gd name="adj1" fmla="val 0"/>
              <a:gd name="adj2" fmla="val 4039"/>
            </a:avLst>
          </a:prstGeom>
          <a:solidFill>
            <a:srgbClr val="0A8419"/>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b="1" dirty="0"/>
          </a:p>
        </p:txBody>
      </p:sp>
      <p:sp>
        <p:nvSpPr>
          <p:cNvPr id="9" name="Rectangle 8"/>
          <p:cNvSpPr/>
          <p:nvPr/>
        </p:nvSpPr>
        <p:spPr>
          <a:xfrm>
            <a:off x="167271" y="1005337"/>
            <a:ext cx="11801704" cy="5473521"/>
          </a:xfrm>
          <a:prstGeom prst="rect">
            <a:avLst/>
          </a:prstGeom>
          <a:solidFill>
            <a:srgbClr val="D9FBFF"/>
          </a:solidFill>
          <a:ln w="444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indent="180000" algn="just" rtl="1">
              <a:lnSpc>
                <a:spcPct val="120000"/>
              </a:lnSpc>
            </a:pPr>
            <a:r>
              <a:rPr lang="fa-IR" sz="2400" b="1" spc="-50" dirty="0">
                <a:solidFill>
                  <a:srgbClr val="7030A0"/>
                </a:solidFill>
                <a:cs typeface="B Titr" pitchFamily="2" charset="-78"/>
              </a:rPr>
              <a:t>ابعاد آمادگی مؤمنان در برابر دشمنان</a:t>
            </a:r>
          </a:p>
          <a:p>
            <a:pPr algn="just" rtl="1">
              <a:lnSpc>
                <a:spcPct val="120000"/>
              </a:lnSpc>
            </a:pPr>
            <a:r>
              <a:rPr lang="fa-IR" sz="1600" b="1" spc="-50" dirty="0">
                <a:solidFill>
                  <a:srgbClr val="C00000"/>
                </a:solidFill>
                <a:cs typeface="B Titr" pitchFamily="2" charset="-78"/>
              </a:rPr>
              <a:t>1.آمادگی تسلیحاتی (در دو زمینۀ تهاجمی و دفاعی): </a:t>
            </a:r>
            <a:r>
              <a:rPr lang="fa-IR" sz="1600" b="1" spc="-50" dirty="0">
                <a:solidFill>
                  <a:schemeClr val="tx1"/>
                </a:solidFill>
                <a:cs typeface="B Titr" pitchFamily="2" charset="-78"/>
              </a:rPr>
              <a:t>تهاجمی؛ « </a:t>
            </a:r>
            <a:r>
              <a:rPr lang="fa-IR" sz="1600" b="1" spc="-50" dirty="0">
                <a:solidFill>
                  <a:srgbClr val="0000FF"/>
                </a:solidFill>
                <a:cs typeface="B Titr" pitchFamily="2" charset="-78"/>
              </a:rPr>
              <a:t>وَ قاتِلُوهُمْ حَتَّى لا تَكُونَ فِتْنَةٌ</a:t>
            </a:r>
            <a:r>
              <a:rPr lang="fa-IR" sz="1600" b="1" spc="-50" dirty="0">
                <a:solidFill>
                  <a:schemeClr val="tx1"/>
                </a:solidFill>
                <a:cs typeface="B Titr" pitchFamily="2" charset="-78"/>
              </a:rPr>
              <a:t>» </a:t>
            </a:r>
            <a:r>
              <a:rPr lang="fa-IR" sz="2000" b="1" dirty="0">
                <a:solidFill>
                  <a:srgbClr val="C00000"/>
                </a:solidFill>
                <a:latin typeface="Traditional Arabic" panose="02020603050405020304" pitchFamily="18" charset="-78"/>
                <a:cs typeface="B Nazanin" pitchFamily="2" charset="-78"/>
              </a:rPr>
              <a:t>(بقره:193)</a:t>
            </a:r>
            <a:r>
              <a:rPr lang="fa-IR" sz="1600" b="1" spc="-50" dirty="0">
                <a:solidFill>
                  <a:schemeClr val="tx1"/>
                </a:solidFill>
                <a:cs typeface="B Titr" pitchFamily="2" charset="-78"/>
              </a:rPr>
              <a:t>؛ دفاعی؛ شاید بیشتر جنگ‌های اسلامی در زمان پیامبر از همین قبیل می‌باشد. برای نمونه، جنگ احد، احزاب، حنین، موته و تبوک را می‌توان نام برد. </a:t>
            </a:r>
          </a:p>
          <a:p>
            <a:pPr algn="just" rtl="1">
              <a:lnSpc>
                <a:spcPct val="120000"/>
              </a:lnSpc>
            </a:pPr>
            <a:r>
              <a:rPr lang="fa-IR" sz="1600" b="1" spc="-50" dirty="0">
                <a:solidFill>
                  <a:srgbClr val="C00000"/>
                </a:solidFill>
                <a:cs typeface="B Titr" pitchFamily="2" charset="-78"/>
              </a:rPr>
              <a:t>2. آمادگی علمی و فکری: </a:t>
            </a:r>
            <a:r>
              <a:rPr lang="fa-IR" sz="1600" b="1" spc="-50" dirty="0">
                <a:solidFill>
                  <a:schemeClr val="tx1"/>
                </a:solidFill>
                <a:cs typeface="B Titr" pitchFamily="2" charset="-78"/>
              </a:rPr>
              <a:t>قرآن کریم می‌فرماید: « </a:t>
            </a:r>
            <a:r>
              <a:rPr lang="fa-IR" sz="1600" b="1" spc="-50" dirty="0">
                <a:solidFill>
                  <a:srgbClr val="0000FF"/>
                </a:solidFill>
                <a:cs typeface="B Titr" pitchFamily="2" charset="-78"/>
              </a:rPr>
              <a:t>خُذُوا حِذْرَكُمْ </a:t>
            </a:r>
            <a:r>
              <a:rPr lang="fa-IR" sz="2000" b="1" dirty="0">
                <a:solidFill>
                  <a:srgbClr val="C00000"/>
                </a:solidFill>
                <a:latin typeface="Traditional Arabic" panose="02020603050405020304" pitchFamily="18" charset="-78"/>
                <a:cs typeface="B Nazanin" pitchFamily="2" charset="-78"/>
              </a:rPr>
              <a:t>(نسا:104) </a:t>
            </a:r>
            <a:r>
              <a:rPr lang="fa-IR" sz="1600" b="1" spc="-50" dirty="0">
                <a:solidFill>
                  <a:schemeClr val="tx1"/>
                </a:solidFill>
                <a:cs typeface="B Titr" pitchFamily="2" charset="-78"/>
              </a:rPr>
              <a:t>آن‌چه از وسایل آماده‌باش شماست، به دست آورید. «حِذر»، علم نظامی و دانش پیشرفته رزمی را نیز شامل می‌شود. </a:t>
            </a:r>
          </a:p>
          <a:p>
            <a:pPr algn="just" rtl="1">
              <a:lnSpc>
                <a:spcPct val="120000"/>
              </a:lnSpc>
            </a:pPr>
            <a:r>
              <a:rPr lang="fa-IR" sz="1600" b="1" spc="-50" dirty="0">
                <a:solidFill>
                  <a:srgbClr val="C00000"/>
                </a:solidFill>
                <a:cs typeface="B Titr" pitchFamily="2" charset="-78"/>
              </a:rPr>
              <a:t>3.آمادگی جسمی: </a:t>
            </a:r>
            <a:r>
              <a:rPr lang="fa-IR" sz="1600" b="1" spc="-50" dirty="0">
                <a:solidFill>
                  <a:schemeClr val="tx1"/>
                </a:solidFill>
                <a:cs typeface="B Titr" pitchFamily="2" charset="-78"/>
              </a:rPr>
              <a:t>خداوند در قرآن، «طالوت» فرماندۀ لشکر حضرت اشموئیل را به افزونی علم و قدرت بدنی می‌ستاید: «</a:t>
            </a:r>
            <a:r>
              <a:rPr lang="fa-IR" sz="1600" b="1" spc="-50" dirty="0">
                <a:solidFill>
                  <a:srgbClr val="0000FF"/>
                </a:solidFill>
                <a:cs typeface="B Titr" pitchFamily="2" charset="-78"/>
              </a:rPr>
              <a:t>إِنَّ اللَّهَ اصْطَفاهُ عَلَيْكُمْ وَ زادَهُ بَسْطَةً فِي الْعِلْمِ وَ الْجِسْم</a:t>
            </a:r>
            <a:r>
              <a:rPr lang="fa-IR" sz="1600" b="1" spc="-50" dirty="0">
                <a:solidFill>
                  <a:schemeClr val="tx1"/>
                </a:solidFill>
                <a:cs typeface="B Titr" pitchFamily="2" charset="-78"/>
              </a:rPr>
              <a:t> </a:t>
            </a:r>
            <a:r>
              <a:rPr lang="fa-IR" sz="2000" b="1" dirty="0">
                <a:solidFill>
                  <a:srgbClr val="C00000"/>
                </a:solidFill>
                <a:latin typeface="Traditional Arabic" panose="02020603050405020304" pitchFamily="18" charset="-78"/>
                <a:cs typeface="B Nazanin" pitchFamily="2" charset="-78"/>
              </a:rPr>
              <a:t>(بقره:247) </a:t>
            </a:r>
            <a:r>
              <a:rPr lang="fa-IR" sz="1600" b="1" spc="-50" dirty="0">
                <a:solidFill>
                  <a:schemeClr val="tx1"/>
                </a:solidFill>
                <a:cs typeface="B Titr" pitchFamily="2" charset="-78"/>
              </a:rPr>
              <a:t>خداوند، او (طالوت) را بر شما برگزید و علم و قدرت جسم او را افزون نمود.»</a:t>
            </a:r>
          </a:p>
          <a:p>
            <a:pPr algn="just" rtl="1">
              <a:lnSpc>
                <a:spcPct val="120000"/>
              </a:lnSpc>
            </a:pPr>
            <a:r>
              <a:rPr lang="fa-IR" sz="1600" b="1" spc="-50" dirty="0">
                <a:solidFill>
                  <a:srgbClr val="C00000"/>
                </a:solidFill>
                <a:cs typeface="B Titr" pitchFamily="2" charset="-78"/>
              </a:rPr>
              <a:t>4.آمادگی استراتژیکی: </a:t>
            </a:r>
            <a:r>
              <a:rPr lang="fa-IR" sz="1600" b="1" spc="-50" dirty="0">
                <a:solidFill>
                  <a:schemeClr val="tx1"/>
                </a:solidFill>
                <a:cs typeface="B Titr" pitchFamily="2" charset="-78"/>
              </a:rPr>
              <a:t>حضرت علی (علیه‌السلام) می‌فرماید: «امکانات و فرصت‌های مناسب را در مورد دشمن، مورد توجه قرار ده تا بر او ظفر یابی.»</a:t>
            </a:r>
          </a:p>
          <a:p>
            <a:pPr algn="just" rtl="1">
              <a:lnSpc>
                <a:spcPct val="120000"/>
              </a:lnSpc>
            </a:pPr>
            <a:r>
              <a:rPr lang="fa-IR" sz="1600" b="1" spc="-50" dirty="0">
                <a:solidFill>
                  <a:srgbClr val="C00000"/>
                </a:solidFill>
                <a:cs typeface="B Titr" pitchFamily="2" charset="-78"/>
              </a:rPr>
              <a:t>5. آمادگی اطلاعاتی و ضدّ اطلاعاتی: </a:t>
            </a:r>
            <a:r>
              <a:rPr lang="fa-IR" sz="1600" b="1" spc="-50" dirty="0">
                <a:solidFill>
                  <a:schemeClr val="tx1"/>
                </a:solidFill>
                <a:cs typeface="B Titr" pitchFamily="2" charset="-78"/>
              </a:rPr>
              <a:t>ازجمله اقدامات پیامبر اکرم (</a:t>
            </a:r>
            <a:r>
              <a:rPr lang="fa-IR" sz="1600" b="1" spc="-50" dirty="0" smtClean="0">
                <a:solidFill>
                  <a:schemeClr val="tx1"/>
                </a:solidFill>
                <a:cs typeface="B Titr" pitchFamily="2" charset="-78"/>
              </a:rPr>
              <a:t>صلی الله علیه و آله و سلم) </a:t>
            </a:r>
            <a:r>
              <a:rPr lang="fa-IR" sz="1600" b="1" spc="-50" dirty="0">
                <a:solidFill>
                  <a:schemeClr val="tx1"/>
                </a:solidFill>
                <a:cs typeface="B Titr" pitchFamily="2" charset="-78"/>
              </a:rPr>
              <a:t>در خصوص آمادگی اطلاعاتی برای مقابله با توطئه‌های دشمنان این بود که ایشان به «زیدبن ثابت» امر فرمود تا زبان یهودیان را به خوبی فرا گیرد و از شیوه نگارش آنان آگاه شود تا از این راه در خبریابی و کسب اطلاعات از آنان بتواند تلاش کند. </a:t>
            </a:r>
          </a:p>
          <a:p>
            <a:pPr algn="just" rtl="1">
              <a:lnSpc>
                <a:spcPct val="120000"/>
              </a:lnSpc>
            </a:pPr>
            <a:r>
              <a:rPr lang="fa-IR" sz="1600" b="1" spc="-50" dirty="0">
                <a:solidFill>
                  <a:srgbClr val="C00000"/>
                </a:solidFill>
                <a:cs typeface="B Titr" pitchFamily="2" charset="-78"/>
              </a:rPr>
              <a:t>6. آمادگی اقتصادی: </a:t>
            </a:r>
            <a:r>
              <a:rPr lang="fa-IR" sz="1600" b="1" spc="-50" dirty="0">
                <a:solidFill>
                  <a:schemeClr val="tx1"/>
                </a:solidFill>
                <a:cs typeface="B Titr" pitchFamily="2" charset="-78"/>
              </a:rPr>
              <a:t>یکی از قواعد کلی نظامی و سیاسی اسلام، این است که مؤمنان باید برای ایجاد آمادگی و زمینه‌سازی و همچنین کسب قدرت سیاسی و نظامی و علمی، انفاق کنند. در ماجرای جنگ تبوک که در </a:t>
            </a:r>
            <a:r>
              <a:rPr lang="fa-IR" sz="1600" b="1" spc="-50" dirty="0">
                <a:solidFill>
                  <a:srgbClr val="0000FF"/>
                </a:solidFill>
                <a:cs typeface="B Titr" pitchFamily="2" charset="-78"/>
              </a:rPr>
              <a:t>آیه 194 سوره بقره </a:t>
            </a:r>
            <a:r>
              <a:rPr lang="fa-IR" sz="1600" b="1" spc="-50" dirty="0">
                <a:solidFill>
                  <a:schemeClr val="tx1"/>
                </a:solidFill>
                <a:cs typeface="B Titr" pitchFamily="2" charset="-78"/>
              </a:rPr>
              <a:t>به آن اشاره شده  و در تاریخ به‌طور مشروح بیان شده است، مسلمانان از همۀ هستی خود گذشتند، تا بتوانند در برابر ابر قدرت روم ایستادگی کنند.  </a:t>
            </a:r>
          </a:p>
          <a:p>
            <a:pPr algn="just" rtl="1">
              <a:lnSpc>
                <a:spcPct val="120000"/>
              </a:lnSpc>
            </a:pPr>
            <a:r>
              <a:rPr lang="fa-IR" sz="1600" b="1" spc="-50" dirty="0">
                <a:solidFill>
                  <a:srgbClr val="C00000"/>
                </a:solidFill>
                <a:cs typeface="B Titr" pitchFamily="2" charset="-78"/>
              </a:rPr>
              <a:t>7. آمادگی روحی و ایمانی:</a:t>
            </a:r>
            <a:r>
              <a:rPr lang="fa-IR" sz="1600" b="1" spc="-50" dirty="0">
                <a:solidFill>
                  <a:schemeClr val="tx1"/>
                </a:solidFill>
                <a:cs typeface="B Titr" pitchFamily="2" charset="-78"/>
              </a:rPr>
              <a:t> </a:t>
            </a:r>
            <a:r>
              <a:rPr lang="fa-IR" sz="1600" b="1" spc="-70" dirty="0">
                <a:solidFill>
                  <a:schemeClr val="tx1"/>
                </a:solidFill>
                <a:cs typeface="B Titr" pitchFamily="2" charset="-78"/>
              </a:rPr>
              <a:t>بالاتر از همة ابعاد مذکور، آمادگی ایمانی و روحی و داشتن انگیزه قوی و داشتن قوت قلب و زهره ایستادگی در مقابل همه دشمنان است. </a:t>
            </a:r>
          </a:p>
          <a:p>
            <a:pPr algn="just" rtl="1">
              <a:lnSpc>
                <a:spcPct val="120000"/>
              </a:lnSpc>
            </a:pPr>
            <a:r>
              <a:rPr lang="fa-IR" sz="1600" b="1" spc="-50" dirty="0">
                <a:solidFill>
                  <a:srgbClr val="0000FF"/>
                </a:solidFill>
                <a:cs typeface="B Titr" pitchFamily="2" charset="-78"/>
              </a:rPr>
              <a:t>إِنْ يَكُنْ مِنْكُمْ عِشْرُونَ صابِرُونَ يَغْلِبُوا مِائَتَيْنِ، وَ إِنْ يَكُنْ مِنْكُمْ مِائَةٌ، يَغْلِبُوا أَلْفاً مِنَ الَّذينَ كَفَرُوا </a:t>
            </a:r>
            <a:r>
              <a:rPr lang="fa-IR" sz="2000" b="1" dirty="0">
                <a:solidFill>
                  <a:srgbClr val="C00000"/>
                </a:solidFill>
                <a:latin typeface="Traditional Arabic" panose="02020603050405020304" pitchFamily="18" charset="-78"/>
                <a:cs typeface="B Nazanin" pitchFamily="2" charset="-78"/>
              </a:rPr>
              <a:t>(انفال: 65)؛ </a:t>
            </a:r>
            <a:r>
              <a:rPr lang="fa-IR" sz="1600" b="1" spc="-50" dirty="0">
                <a:solidFill>
                  <a:schemeClr val="tx1"/>
                </a:solidFill>
                <a:cs typeface="B Titr" pitchFamily="2" charset="-78"/>
              </a:rPr>
              <a:t>اگر از[ميان‏] شما بيست تن متکی به صبر ایمانی باشند بر دويست تن چيره مى‏شوند، و اگر از شما يكصد تن باشند بر هزار تن از كافران پيروز مى‏گردند»</a:t>
            </a:r>
          </a:p>
        </p:txBody>
      </p:sp>
    </p:spTree>
    <p:extLst>
      <p:ext uri="{BB962C8B-B14F-4D97-AF65-F5344CB8AC3E}">
        <p14:creationId xmlns:p14="http://schemas.microsoft.com/office/powerpoint/2010/main" val="797803694"/>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1000"/>
                                        <p:tgtEl>
                                          <p:spTgt spid="9"/>
                                        </p:tgtEl>
                                      </p:cBhvr>
                                    </p:animEffect>
                                    <p:anim calcmode="lin" valueType="num">
                                      <p:cBhvr>
                                        <p:cTn id="27" dur="1000" fill="hold"/>
                                        <p:tgtEl>
                                          <p:spTgt spid="9"/>
                                        </p:tgtEl>
                                        <p:attrNameLst>
                                          <p:attrName>ppt_x</p:attrName>
                                        </p:attrNameLst>
                                      </p:cBhvr>
                                      <p:tavLst>
                                        <p:tav tm="0">
                                          <p:val>
                                            <p:strVal val="#ppt_x"/>
                                          </p:val>
                                        </p:tav>
                                        <p:tav tm="100000">
                                          <p:val>
                                            <p:strVal val="#ppt_x"/>
                                          </p:val>
                                        </p:tav>
                                      </p:tavLst>
                                    </p:anim>
                                    <p:anim calcmode="lin" valueType="num">
                                      <p:cBhvr>
                                        <p:cTn id="28"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9">
                                            <p:txEl>
                                              <p:pRg st="0" end="0"/>
                                            </p:txEl>
                                          </p:spTgt>
                                        </p:tgtEl>
                                        <p:attrNameLst>
                                          <p:attrName>style.visibility</p:attrName>
                                        </p:attrNameLst>
                                      </p:cBhvr>
                                      <p:to>
                                        <p:strVal val="visible"/>
                                      </p:to>
                                    </p:set>
                                    <p:animEffect transition="in" filter="fade">
                                      <p:cBhvr>
                                        <p:cTn id="33" dur="1000"/>
                                        <p:tgtEl>
                                          <p:spTgt spid="9">
                                            <p:txEl>
                                              <p:pRg st="0" end="0"/>
                                            </p:txEl>
                                          </p:spTgt>
                                        </p:tgtEl>
                                      </p:cBhvr>
                                    </p:animEffect>
                                    <p:anim calcmode="lin" valueType="num">
                                      <p:cBhvr>
                                        <p:cTn id="34" dur="10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35" dur="10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nodeType="clickEffect">
                                  <p:stCondLst>
                                    <p:cond delay="0"/>
                                  </p:stCondLst>
                                  <p:childTnLst>
                                    <p:set>
                                      <p:cBhvr>
                                        <p:cTn id="39" dur="1" fill="hold">
                                          <p:stCondLst>
                                            <p:cond delay="0"/>
                                          </p:stCondLst>
                                        </p:cTn>
                                        <p:tgtEl>
                                          <p:spTgt spid="9">
                                            <p:txEl>
                                              <p:pRg st="1" end="1"/>
                                            </p:txEl>
                                          </p:spTgt>
                                        </p:tgtEl>
                                        <p:attrNameLst>
                                          <p:attrName>style.visibility</p:attrName>
                                        </p:attrNameLst>
                                      </p:cBhvr>
                                      <p:to>
                                        <p:strVal val="visible"/>
                                      </p:to>
                                    </p:set>
                                    <p:animEffect transition="in" filter="fade">
                                      <p:cBhvr>
                                        <p:cTn id="40" dur="1000"/>
                                        <p:tgtEl>
                                          <p:spTgt spid="9">
                                            <p:txEl>
                                              <p:pRg st="1" end="1"/>
                                            </p:txEl>
                                          </p:spTgt>
                                        </p:tgtEl>
                                      </p:cBhvr>
                                    </p:animEffect>
                                    <p:anim calcmode="lin" valueType="num">
                                      <p:cBhvr>
                                        <p:cTn id="41" dur="1000" fill="hold"/>
                                        <p:tgtEl>
                                          <p:spTgt spid="9">
                                            <p:txEl>
                                              <p:pRg st="1" end="1"/>
                                            </p:txEl>
                                          </p:spTgt>
                                        </p:tgtEl>
                                        <p:attrNameLst>
                                          <p:attrName>ppt_x</p:attrName>
                                        </p:attrNameLst>
                                      </p:cBhvr>
                                      <p:tavLst>
                                        <p:tav tm="0">
                                          <p:val>
                                            <p:strVal val="#ppt_x"/>
                                          </p:val>
                                        </p:tav>
                                        <p:tav tm="100000">
                                          <p:val>
                                            <p:strVal val="#ppt_x"/>
                                          </p:val>
                                        </p:tav>
                                      </p:tavLst>
                                    </p:anim>
                                    <p:anim calcmode="lin" valueType="num">
                                      <p:cBhvr>
                                        <p:cTn id="42" dur="1000" fill="hold"/>
                                        <p:tgtEl>
                                          <p:spTgt spid="9">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nodeType="clickEffect">
                                  <p:stCondLst>
                                    <p:cond delay="0"/>
                                  </p:stCondLst>
                                  <p:childTnLst>
                                    <p:set>
                                      <p:cBhvr>
                                        <p:cTn id="46" dur="1" fill="hold">
                                          <p:stCondLst>
                                            <p:cond delay="0"/>
                                          </p:stCondLst>
                                        </p:cTn>
                                        <p:tgtEl>
                                          <p:spTgt spid="9">
                                            <p:txEl>
                                              <p:pRg st="2" end="2"/>
                                            </p:txEl>
                                          </p:spTgt>
                                        </p:tgtEl>
                                        <p:attrNameLst>
                                          <p:attrName>style.visibility</p:attrName>
                                        </p:attrNameLst>
                                      </p:cBhvr>
                                      <p:to>
                                        <p:strVal val="visible"/>
                                      </p:to>
                                    </p:set>
                                    <p:animEffect transition="in" filter="fade">
                                      <p:cBhvr>
                                        <p:cTn id="47" dur="1000"/>
                                        <p:tgtEl>
                                          <p:spTgt spid="9">
                                            <p:txEl>
                                              <p:pRg st="2" end="2"/>
                                            </p:txEl>
                                          </p:spTgt>
                                        </p:tgtEl>
                                      </p:cBhvr>
                                    </p:animEffect>
                                    <p:anim calcmode="lin" valueType="num">
                                      <p:cBhvr>
                                        <p:cTn id="48" dur="1000" fill="hold"/>
                                        <p:tgtEl>
                                          <p:spTgt spid="9">
                                            <p:txEl>
                                              <p:pRg st="2" end="2"/>
                                            </p:txEl>
                                          </p:spTgt>
                                        </p:tgtEl>
                                        <p:attrNameLst>
                                          <p:attrName>ppt_x</p:attrName>
                                        </p:attrNameLst>
                                      </p:cBhvr>
                                      <p:tavLst>
                                        <p:tav tm="0">
                                          <p:val>
                                            <p:strVal val="#ppt_x"/>
                                          </p:val>
                                        </p:tav>
                                        <p:tav tm="100000">
                                          <p:val>
                                            <p:strVal val="#ppt_x"/>
                                          </p:val>
                                        </p:tav>
                                      </p:tavLst>
                                    </p:anim>
                                    <p:anim calcmode="lin" valueType="num">
                                      <p:cBhvr>
                                        <p:cTn id="49" dur="1000" fill="hold"/>
                                        <p:tgtEl>
                                          <p:spTgt spid="9">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nodeType="clickEffect">
                                  <p:stCondLst>
                                    <p:cond delay="0"/>
                                  </p:stCondLst>
                                  <p:childTnLst>
                                    <p:set>
                                      <p:cBhvr>
                                        <p:cTn id="53" dur="1" fill="hold">
                                          <p:stCondLst>
                                            <p:cond delay="0"/>
                                          </p:stCondLst>
                                        </p:cTn>
                                        <p:tgtEl>
                                          <p:spTgt spid="9">
                                            <p:txEl>
                                              <p:pRg st="3" end="3"/>
                                            </p:txEl>
                                          </p:spTgt>
                                        </p:tgtEl>
                                        <p:attrNameLst>
                                          <p:attrName>style.visibility</p:attrName>
                                        </p:attrNameLst>
                                      </p:cBhvr>
                                      <p:to>
                                        <p:strVal val="visible"/>
                                      </p:to>
                                    </p:set>
                                    <p:animEffect transition="in" filter="fade">
                                      <p:cBhvr>
                                        <p:cTn id="54" dur="1000"/>
                                        <p:tgtEl>
                                          <p:spTgt spid="9">
                                            <p:txEl>
                                              <p:pRg st="3" end="3"/>
                                            </p:txEl>
                                          </p:spTgt>
                                        </p:tgtEl>
                                      </p:cBhvr>
                                    </p:animEffect>
                                    <p:anim calcmode="lin" valueType="num">
                                      <p:cBhvr>
                                        <p:cTn id="55" dur="1000" fill="hold"/>
                                        <p:tgtEl>
                                          <p:spTgt spid="9">
                                            <p:txEl>
                                              <p:pRg st="3" end="3"/>
                                            </p:txEl>
                                          </p:spTgt>
                                        </p:tgtEl>
                                        <p:attrNameLst>
                                          <p:attrName>ppt_x</p:attrName>
                                        </p:attrNameLst>
                                      </p:cBhvr>
                                      <p:tavLst>
                                        <p:tav tm="0">
                                          <p:val>
                                            <p:strVal val="#ppt_x"/>
                                          </p:val>
                                        </p:tav>
                                        <p:tav tm="100000">
                                          <p:val>
                                            <p:strVal val="#ppt_x"/>
                                          </p:val>
                                        </p:tav>
                                      </p:tavLst>
                                    </p:anim>
                                    <p:anim calcmode="lin" valueType="num">
                                      <p:cBhvr>
                                        <p:cTn id="56" dur="1000" fill="hold"/>
                                        <p:tgtEl>
                                          <p:spTgt spid="9">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42" presetClass="entr" presetSubtype="0" fill="hold" nodeType="clickEffect">
                                  <p:stCondLst>
                                    <p:cond delay="0"/>
                                  </p:stCondLst>
                                  <p:childTnLst>
                                    <p:set>
                                      <p:cBhvr>
                                        <p:cTn id="60" dur="1" fill="hold">
                                          <p:stCondLst>
                                            <p:cond delay="0"/>
                                          </p:stCondLst>
                                        </p:cTn>
                                        <p:tgtEl>
                                          <p:spTgt spid="9">
                                            <p:txEl>
                                              <p:pRg st="4" end="4"/>
                                            </p:txEl>
                                          </p:spTgt>
                                        </p:tgtEl>
                                        <p:attrNameLst>
                                          <p:attrName>style.visibility</p:attrName>
                                        </p:attrNameLst>
                                      </p:cBhvr>
                                      <p:to>
                                        <p:strVal val="visible"/>
                                      </p:to>
                                    </p:set>
                                    <p:animEffect transition="in" filter="fade">
                                      <p:cBhvr>
                                        <p:cTn id="61" dur="1000"/>
                                        <p:tgtEl>
                                          <p:spTgt spid="9">
                                            <p:txEl>
                                              <p:pRg st="4" end="4"/>
                                            </p:txEl>
                                          </p:spTgt>
                                        </p:tgtEl>
                                      </p:cBhvr>
                                    </p:animEffect>
                                    <p:anim calcmode="lin" valueType="num">
                                      <p:cBhvr>
                                        <p:cTn id="62" dur="1000" fill="hold"/>
                                        <p:tgtEl>
                                          <p:spTgt spid="9">
                                            <p:txEl>
                                              <p:pRg st="4" end="4"/>
                                            </p:txEl>
                                          </p:spTgt>
                                        </p:tgtEl>
                                        <p:attrNameLst>
                                          <p:attrName>ppt_x</p:attrName>
                                        </p:attrNameLst>
                                      </p:cBhvr>
                                      <p:tavLst>
                                        <p:tav tm="0">
                                          <p:val>
                                            <p:strVal val="#ppt_x"/>
                                          </p:val>
                                        </p:tav>
                                        <p:tav tm="100000">
                                          <p:val>
                                            <p:strVal val="#ppt_x"/>
                                          </p:val>
                                        </p:tav>
                                      </p:tavLst>
                                    </p:anim>
                                    <p:anim calcmode="lin" valueType="num">
                                      <p:cBhvr>
                                        <p:cTn id="63" dur="1000" fill="hold"/>
                                        <p:tgtEl>
                                          <p:spTgt spid="9">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nodeType="clickEffect">
                                  <p:stCondLst>
                                    <p:cond delay="0"/>
                                  </p:stCondLst>
                                  <p:childTnLst>
                                    <p:set>
                                      <p:cBhvr>
                                        <p:cTn id="67" dur="1" fill="hold">
                                          <p:stCondLst>
                                            <p:cond delay="0"/>
                                          </p:stCondLst>
                                        </p:cTn>
                                        <p:tgtEl>
                                          <p:spTgt spid="9">
                                            <p:txEl>
                                              <p:pRg st="5" end="5"/>
                                            </p:txEl>
                                          </p:spTgt>
                                        </p:tgtEl>
                                        <p:attrNameLst>
                                          <p:attrName>style.visibility</p:attrName>
                                        </p:attrNameLst>
                                      </p:cBhvr>
                                      <p:to>
                                        <p:strVal val="visible"/>
                                      </p:to>
                                    </p:set>
                                    <p:animEffect transition="in" filter="fade">
                                      <p:cBhvr>
                                        <p:cTn id="68" dur="1000"/>
                                        <p:tgtEl>
                                          <p:spTgt spid="9">
                                            <p:txEl>
                                              <p:pRg st="5" end="5"/>
                                            </p:txEl>
                                          </p:spTgt>
                                        </p:tgtEl>
                                      </p:cBhvr>
                                    </p:animEffect>
                                    <p:anim calcmode="lin" valueType="num">
                                      <p:cBhvr>
                                        <p:cTn id="69" dur="1000" fill="hold"/>
                                        <p:tgtEl>
                                          <p:spTgt spid="9">
                                            <p:txEl>
                                              <p:pRg st="5" end="5"/>
                                            </p:txEl>
                                          </p:spTgt>
                                        </p:tgtEl>
                                        <p:attrNameLst>
                                          <p:attrName>ppt_x</p:attrName>
                                        </p:attrNameLst>
                                      </p:cBhvr>
                                      <p:tavLst>
                                        <p:tav tm="0">
                                          <p:val>
                                            <p:strVal val="#ppt_x"/>
                                          </p:val>
                                        </p:tav>
                                        <p:tav tm="100000">
                                          <p:val>
                                            <p:strVal val="#ppt_x"/>
                                          </p:val>
                                        </p:tav>
                                      </p:tavLst>
                                    </p:anim>
                                    <p:anim calcmode="lin" valueType="num">
                                      <p:cBhvr>
                                        <p:cTn id="70" dur="1000" fill="hold"/>
                                        <p:tgtEl>
                                          <p:spTgt spid="9">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42" presetClass="entr" presetSubtype="0" fill="hold" nodeType="clickEffect">
                                  <p:stCondLst>
                                    <p:cond delay="0"/>
                                  </p:stCondLst>
                                  <p:childTnLst>
                                    <p:set>
                                      <p:cBhvr>
                                        <p:cTn id="74" dur="1" fill="hold">
                                          <p:stCondLst>
                                            <p:cond delay="0"/>
                                          </p:stCondLst>
                                        </p:cTn>
                                        <p:tgtEl>
                                          <p:spTgt spid="9">
                                            <p:txEl>
                                              <p:pRg st="6" end="6"/>
                                            </p:txEl>
                                          </p:spTgt>
                                        </p:tgtEl>
                                        <p:attrNameLst>
                                          <p:attrName>style.visibility</p:attrName>
                                        </p:attrNameLst>
                                      </p:cBhvr>
                                      <p:to>
                                        <p:strVal val="visible"/>
                                      </p:to>
                                    </p:set>
                                    <p:animEffect transition="in" filter="fade">
                                      <p:cBhvr>
                                        <p:cTn id="75" dur="1000"/>
                                        <p:tgtEl>
                                          <p:spTgt spid="9">
                                            <p:txEl>
                                              <p:pRg st="6" end="6"/>
                                            </p:txEl>
                                          </p:spTgt>
                                        </p:tgtEl>
                                      </p:cBhvr>
                                    </p:animEffect>
                                    <p:anim calcmode="lin" valueType="num">
                                      <p:cBhvr>
                                        <p:cTn id="76" dur="1000" fill="hold"/>
                                        <p:tgtEl>
                                          <p:spTgt spid="9">
                                            <p:txEl>
                                              <p:pRg st="6" end="6"/>
                                            </p:txEl>
                                          </p:spTgt>
                                        </p:tgtEl>
                                        <p:attrNameLst>
                                          <p:attrName>ppt_x</p:attrName>
                                        </p:attrNameLst>
                                      </p:cBhvr>
                                      <p:tavLst>
                                        <p:tav tm="0">
                                          <p:val>
                                            <p:strVal val="#ppt_x"/>
                                          </p:val>
                                        </p:tav>
                                        <p:tav tm="100000">
                                          <p:val>
                                            <p:strVal val="#ppt_x"/>
                                          </p:val>
                                        </p:tav>
                                      </p:tavLst>
                                    </p:anim>
                                    <p:anim calcmode="lin" valueType="num">
                                      <p:cBhvr>
                                        <p:cTn id="77" dur="1000" fill="hold"/>
                                        <p:tgtEl>
                                          <p:spTgt spid="9">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78" fill="hold">
                      <p:stCondLst>
                        <p:cond delay="indefinite"/>
                      </p:stCondLst>
                      <p:childTnLst>
                        <p:par>
                          <p:cTn id="79" fill="hold">
                            <p:stCondLst>
                              <p:cond delay="0"/>
                            </p:stCondLst>
                            <p:childTnLst>
                              <p:par>
                                <p:cTn id="80" presetID="42" presetClass="entr" presetSubtype="0" fill="hold" nodeType="clickEffect">
                                  <p:stCondLst>
                                    <p:cond delay="0"/>
                                  </p:stCondLst>
                                  <p:childTnLst>
                                    <p:set>
                                      <p:cBhvr>
                                        <p:cTn id="81" dur="1" fill="hold">
                                          <p:stCondLst>
                                            <p:cond delay="0"/>
                                          </p:stCondLst>
                                        </p:cTn>
                                        <p:tgtEl>
                                          <p:spTgt spid="9">
                                            <p:txEl>
                                              <p:pRg st="7" end="7"/>
                                            </p:txEl>
                                          </p:spTgt>
                                        </p:tgtEl>
                                        <p:attrNameLst>
                                          <p:attrName>style.visibility</p:attrName>
                                        </p:attrNameLst>
                                      </p:cBhvr>
                                      <p:to>
                                        <p:strVal val="visible"/>
                                      </p:to>
                                    </p:set>
                                    <p:animEffect transition="in" filter="fade">
                                      <p:cBhvr>
                                        <p:cTn id="82" dur="1000"/>
                                        <p:tgtEl>
                                          <p:spTgt spid="9">
                                            <p:txEl>
                                              <p:pRg st="7" end="7"/>
                                            </p:txEl>
                                          </p:spTgt>
                                        </p:tgtEl>
                                      </p:cBhvr>
                                    </p:animEffect>
                                    <p:anim calcmode="lin" valueType="num">
                                      <p:cBhvr>
                                        <p:cTn id="83" dur="1000" fill="hold"/>
                                        <p:tgtEl>
                                          <p:spTgt spid="9">
                                            <p:txEl>
                                              <p:pRg st="7" end="7"/>
                                            </p:txEl>
                                          </p:spTgt>
                                        </p:tgtEl>
                                        <p:attrNameLst>
                                          <p:attrName>ppt_x</p:attrName>
                                        </p:attrNameLst>
                                      </p:cBhvr>
                                      <p:tavLst>
                                        <p:tav tm="0">
                                          <p:val>
                                            <p:strVal val="#ppt_x"/>
                                          </p:val>
                                        </p:tav>
                                        <p:tav tm="100000">
                                          <p:val>
                                            <p:strVal val="#ppt_x"/>
                                          </p:val>
                                        </p:tav>
                                      </p:tavLst>
                                    </p:anim>
                                    <p:anim calcmode="lin" valueType="num">
                                      <p:cBhvr>
                                        <p:cTn id="84" dur="1000" fill="hold"/>
                                        <p:tgtEl>
                                          <p:spTgt spid="9">
                                            <p:txEl>
                                              <p:pRg st="7" end="7"/>
                                            </p:txEl>
                                          </p:spTgt>
                                        </p:tgtEl>
                                        <p:attrNameLst>
                                          <p:attrName>ppt_y</p:attrName>
                                        </p:attrNameLst>
                                      </p:cBhvr>
                                      <p:tavLst>
                                        <p:tav tm="0">
                                          <p:val>
                                            <p:strVal val="#ppt_y+.1"/>
                                          </p:val>
                                        </p:tav>
                                        <p:tav tm="100000">
                                          <p:val>
                                            <p:strVal val="#ppt_y"/>
                                          </p:val>
                                        </p:tav>
                                      </p:tavLst>
                                    </p:anim>
                                  </p:childTnLst>
                                </p:cTn>
                              </p:par>
                              <p:par>
                                <p:cTn id="85" presetID="42" presetClass="entr" presetSubtype="0" fill="hold" nodeType="withEffect">
                                  <p:stCondLst>
                                    <p:cond delay="0"/>
                                  </p:stCondLst>
                                  <p:childTnLst>
                                    <p:set>
                                      <p:cBhvr>
                                        <p:cTn id="86" dur="1" fill="hold">
                                          <p:stCondLst>
                                            <p:cond delay="0"/>
                                          </p:stCondLst>
                                        </p:cTn>
                                        <p:tgtEl>
                                          <p:spTgt spid="9">
                                            <p:txEl>
                                              <p:pRg st="8" end="8"/>
                                            </p:txEl>
                                          </p:spTgt>
                                        </p:tgtEl>
                                        <p:attrNameLst>
                                          <p:attrName>style.visibility</p:attrName>
                                        </p:attrNameLst>
                                      </p:cBhvr>
                                      <p:to>
                                        <p:strVal val="visible"/>
                                      </p:to>
                                    </p:set>
                                    <p:animEffect transition="in" filter="fade">
                                      <p:cBhvr>
                                        <p:cTn id="87" dur="1000"/>
                                        <p:tgtEl>
                                          <p:spTgt spid="9">
                                            <p:txEl>
                                              <p:pRg st="8" end="8"/>
                                            </p:txEl>
                                          </p:spTgt>
                                        </p:tgtEl>
                                      </p:cBhvr>
                                    </p:animEffect>
                                    <p:anim calcmode="lin" valueType="num">
                                      <p:cBhvr>
                                        <p:cTn id="88" dur="1000" fill="hold"/>
                                        <p:tgtEl>
                                          <p:spTgt spid="9">
                                            <p:txEl>
                                              <p:pRg st="8" end="8"/>
                                            </p:txEl>
                                          </p:spTgt>
                                        </p:tgtEl>
                                        <p:attrNameLst>
                                          <p:attrName>ppt_x</p:attrName>
                                        </p:attrNameLst>
                                      </p:cBhvr>
                                      <p:tavLst>
                                        <p:tav tm="0">
                                          <p:val>
                                            <p:strVal val="#ppt_x"/>
                                          </p:val>
                                        </p:tav>
                                        <p:tav tm="100000">
                                          <p:val>
                                            <p:strVal val="#ppt_x"/>
                                          </p:val>
                                        </p:tav>
                                      </p:tavLst>
                                    </p:anim>
                                    <p:anim calcmode="lin" valueType="num">
                                      <p:cBhvr>
                                        <p:cTn id="89" dur="1000" fill="hold"/>
                                        <p:tgtEl>
                                          <p:spTgt spid="9">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7" grpId="0" animBg="1"/>
      <p:bldP spid="6" grpId="0" animBg="1"/>
      <p:bldP spid="9"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69000"/>
            <a:lum/>
          </a:blip>
          <a:srcRect/>
          <a:tile tx="0" ty="0" sx="100000" sy="100000" flip="none" algn="tl"/>
        </a:blipFill>
        <a:effectLst/>
      </p:bgPr>
    </p:bg>
    <p:spTree>
      <p:nvGrpSpPr>
        <p:cNvPr id="1" name=""/>
        <p:cNvGrpSpPr/>
        <p:nvPr/>
      </p:nvGrpSpPr>
      <p:grpSpPr>
        <a:xfrm>
          <a:off x="0" y="0"/>
          <a:ext cx="0" cy="0"/>
          <a:chOff x="0" y="0"/>
          <a:chExt cx="0" cy="0"/>
        </a:xfrm>
      </p:grpSpPr>
      <p:sp>
        <p:nvSpPr>
          <p:cNvPr id="14" name="Text Box 1">
            <a:hlinkClick r:id="rId4" action="ppaction://hlinksldjump"/>
          </p:cNvPr>
          <p:cNvSpPr txBox="1"/>
          <p:nvPr/>
        </p:nvSpPr>
        <p:spPr>
          <a:xfrm>
            <a:off x="557562" y="769431"/>
            <a:ext cx="11128917" cy="5263375"/>
          </a:xfrm>
          <a:prstGeom prst="rect">
            <a:avLst/>
          </a:prstGeom>
          <a:solidFill>
            <a:srgbClr val="0070C0"/>
          </a:solidFill>
          <a:ln w="6350">
            <a:solidFill>
              <a:schemeClr val="tx1"/>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72000" tIns="72000" rIns="91440" bIns="72000" numCol="1" spcCol="0" rtlCol="0" fromWordArt="0" anchor="t" anchorCtr="0" forceAA="0" compatLnSpc="1">
            <a:prstTxWarp prst="textNoShape">
              <a:avLst/>
            </a:prstTxWarp>
            <a:noAutofit/>
          </a:bodyPr>
          <a:lstStyle/>
          <a:p>
            <a:pPr algn="r" rtl="1">
              <a:spcAft>
                <a:spcPts val="0"/>
              </a:spcAft>
            </a:pPr>
            <a:endParaRPr lang="fa-IR" sz="2400" b="1" dirty="0" smtClean="0">
              <a:latin typeface="Tahoma"/>
              <a:ea typeface="Calibri"/>
              <a:cs typeface="B Traffic" pitchFamily="2" charset="-78"/>
            </a:endParaRPr>
          </a:p>
          <a:p>
            <a:pPr algn="r" rtl="1">
              <a:spcAft>
                <a:spcPts val="0"/>
              </a:spcAft>
            </a:pPr>
            <a:endParaRPr lang="fa-IR" sz="2400" b="1" dirty="0" smtClean="0">
              <a:latin typeface="Tahoma"/>
              <a:ea typeface="Calibri"/>
              <a:cs typeface="B Traffic" pitchFamily="2" charset="-78"/>
            </a:endParaRPr>
          </a:p>
          <a:p>
            <a:pPr algn="r" rtl="1">
              <a:spcAft>
                <a:spcPts val="0"/>
              </a:spcAft>
            </a:pPr>
            <a:endParaRPr lang="fa-IR" sz="2400" b="1" dirty="0">
              <a:latin typeface="Tahoma"/>
              <a:ea typeface="Calibri"/>
              <a:cs typeface="B Traffic" pitchFamily="2" charset="-78"/>
            </a:endParaRPr>
          </a:p>
          <a:p>
            <a:pPr algn="ctr" rtl="1">
              <a:lnSpc>
                <a:spcPct val="120000"/>
              </a:lnSpc>
            </a:pPr>
            <a:endParaRPr lang="fa-IR" sz="2400" b="1" dirty="0" smtClean="0">
              <a:latin typeface="Tahoma"/>
              <a:ea typeface="Calibri"/>
              <a:cs typeface="B Titr" panose="00000700000000000000" pitchFamily="2" charset="-78"/>
            </a:endParaRPr>
          </a:p>
          <a:p>
            <a:pPr algn="ctr" rtl="1">
              <a:lnSpc>
                <a:spcPct val="120000"/>
              </a:lnSpc>
            </a:pPr>
            <a:r>
              <a:rPr lang="fa-IR" sz="8000" b="1" dirty="0" smtClean="0">
                <a:latin typeface="Tahoma"/>
                <a:ea typeface="Calibri"/>
                <a:cs typeface="B Titr" panose="00000700000000000000" pitchFamily="2" charset="-78"/>
              </a:rPr>
              <a:t>             آثار </a:t>
            </a:r>
            <a:r>
              <a:rPr lang="fa-IR" sz="8000" b="1" dirty="0">
                <a:latin typeface="Tahoma"/>
                <a:ea typeface="Calibri"/>
                <a:cs typeface="B Titr" panose="00000700000000000000" pitchFamily="2" charset="-78"/>
              </a:rPr>
              <a:t>و نتایج </a:t>
            </a:r>
            <a:r>
              <a:rPr lang="fa-IR" sz="8000" b="1" dirty="0">
                <a:solidFill>
                  <a:srgbClr val="0070C0"/>
                </a:solidFill>
                <a:latin typeface="Tahoma"/>
                <a:ea typeface="Calibri"/>
                <a:cs typeface="B Titr" panose="00000700000000000000" pitchFamily="2" charset="-78"/>
              </a:rPr>
              <a:t>ایمان</a:t>
            </a:r>
          </a:p>
          <a:p>
            <a:pPr algn="ctr" rtl="1">
              <a:lnSpc>
                <a:spcPct val="120000"/>
              </a:lnSpc>
            </a:pPr>
            <a:endParaRPr lang="fa-IR" sz="6000" b="1" dirty="0">
              <a:latin typeface="Tahoma"/>
              <a:ea typeface="Calibri"/>
              <a:cs typeface="B Titr" panose="00000700000000000000" pitchFamily="2" charset="-78"/>
            </a:endParaRPr>
          </a:p>
          <a:p>
            <a:pPr algn="ctr" rtl="1">
              <a:spcAft>
                <a:spcPts val="0"/>
              </a:spcAft>
            </a:pPr>
            <a:endParaRPr lang="fa-IR" sz="6000" b="1" dirty="0">
              <a:latin typeface="Tahoma"/>
              <a:ea typeface="Calibri"/>
              <a:cs typeface="B Titr" panose="00000700000000000000" pitchFamily="2" charset="-78"/>
            </a:endParaRPr>
          </a:p>
        </p:txBody>
      </p:sp>
    </p:spTree>
    <p:extLst>
      <p:ext uri="{BB962C8B-B14F-4D97-AF65-F5344CB8AC3E}">
        <p14:creationId xmlns:p14="http://schemas.microsoft.com/office/powerpoint/2010/main" val="339929505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ound Same Side Corner Rectangle 29"/>
          <p:cNvSpPr/>
          <p:nvPr/>
        </p:nvSpPr>
        <p:spPr>
          <a:xfrm>
            <a:off x="139700" y="1077228"/>
            <a:ext cx="11912600" cy="5641072"/>
          </a:xfrm>
          <a:prstGeom prst="round2SameRect">
            <a:avLst>
              <a:gd name="adj1" fmla="val 0"/>
              <a:gd name="adj2" fmla="val 4039"/>
            </a:avLst>
          </a:prstGeom>
          <a:solidFill>
            <a:srgbClr val="140E94"/>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b="1" dirty="0"/>
          </a:p>
        </p:txBody>
      </p:sp>
      <p:sp>
        <p:nvSpPr>
          <p:cNvPr id="10" name="Round Same Side Corner Rectangle 9"/>
          <p:cNvSpPr/>
          <p:nvPr/>
        </p:nvSpPr>
        <p:spPr>
          <a:xfrm rot="10800000">
            <a:off x="139700" y="98186"/>
            <a:ext cx="11912600" cy="897724"/>
          </a:xfrm>
          <a:prstGeom prst="round2SameRect">
            <a:avLst>
              <a:gd name="adj1" fmla="val 0"/>
              <a:gd name="adj2" fmla="val 15616"/>
            </a:avLst>
          </a:prstGeom>
          <a:solidFill>
            <a:srgbClr val="FFC000"/>
          </a:solidFill>
          <a:ln w="3175">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dirty="0"/>
          </a:p>
        </p:txBody>
      </p:sp>
      <p:sp>
        <p:nvSpPr>
          <p:cNvPr id="7" name="Rounded Rectangle 6"/>
          <p:cNvSpPr/>
          <p:nvPr/>
        </p:nvSpPr>
        <p:spPr>
          <a:xfrm>
            <a:off x="3434576" y="205479"/>
            <a:ext cx="5820936" cy="68313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20000"/>
              </a:lnSpc>
            </a:pPr>
            <a:r>
              <a:rPr lang="fa-IR" sz="2800" b="1" dirty="0">
                <a:solidFill>
                  <a:schemeClr val="tx1"/>
                </a:solidFill>
                <a:cs typeface="B Titr" pitchFamily="2" charset="-78"/>
              </a:rPr>
              <a:t>تفاوت ویژگی </a:t>
            </a:r>
            <a:r>
              <a:rPr lang="fa-IR" sz="2800" b="1" dirty="0" smtClean="0">
                <a:solidFill>
                  <a:schemeClr val="tx1"/>
                </a:solidFill>
                <a:cs typeface="B Titr" pitchFamily="2" charset="-78"/>
              </a:rPr>
              <a:t>مؤمن با آثار </a:t>
            </a:r>
            <a:r>
              <a:rPr lang="fa-IR" sz="2800" b="1" dirty="0">
                <a:solidFill>
                  <a:schemeClr val="tx1"/>
                </a:solidFill>
                <a:cs typeface="B Titr" pitchFamily="2" charset="-78"/>
              </a:rPr>
              <a:t>ایمان</a:t>
            </a:r>
          </a:p>
        </p:txBody>
      </p:sp>
      <p:sp>
        <p:nvSpPr>
          <p:cNvPr id="11" name="Rectangle 10"/>
          <p:cNvSpPr/>
          <p:nvPr/>
        </p:nvSpPr>
        <p:spPr>
          <a:xfrm>
            <a:off x="5029200" y="1191558"/>
            <a:ext cx="6845300" cy="5192942"/>
          </a:xfrm>
          <a:prstGeom prst="rect">
            <a:avLst/>
          </a:prstGeom>
          <a:solidFill>
            <a:srgbClr val="FEFFEB"/>
          </a:solidFill>
          <a:ln w="31750">
            <a:solidFill>
              <a:srgbClr val="00FFFF"/>
            </a:solidFill>
          </a:ln>
        </p:spPr>
        <p:txBody>
          <a:bodyPr wrap="square" lIns="72000" tIns="144000">
            <a:spAutoFit/>
          </a:bodyPr>
          <a:lstStyle/>
          <a:p>
            <a:pPr algn="just" rtl="1">
              <a:lnSpc>
                <a:spcPct val="130000"/>
              </a:lnSpc>
            </a:pPr>
            <a:r>
              <a:rPr lang="fa-IR" sz="2500" b="1" spc="-20" dirty="0">
                <a:solidFill>
                  <a:srgbClr val="C00000"/>
                </a:solidFill>
                <a:latin typeface="Traditional Arabic" panose="02020603050405020304" pitchFamily="18" charset="-78"/>
                <a:cs typeface="B Titr" panose="00000700000000000000" pitchFamily="2" charset="-78"/>
              </a:rPr>
              <a:t>ویژگی مومن: </a:t>
            </a:r>
            <a:endParaRPr lang="fa-IR" sz="2500" b="1" spc="-20" dirty="0" smtClean="0">
              <a:solidFill>
                <a:srgbClr val="C00000"/>
              </a:solidFill>
              <a:latin typeface="Traditional Arabic" panose="02020603050405020304" pitchFamily="18" charset="-78"/>
              <a:cs typeface="B Titr" panose="00000700000000000000" pitchFamily="2" charset="-78"/>
            </a:endParaRPr>
          </a:p>
          <a:p>
            <a:pPr algn="just" rtl="1">
              <a:lnSpc>
                <a:spcPct val="130000"/>
              </a:lnSpc>
            </a:pPr>
            <a:r>
              <a:rPr lang="fa-IR" sz="2500" b="1" spc="-20" dirty="0" smtClean="0">
                <a:latin typeface="Traditional Arabic" panose="02020603050405020304" pitchFamily="18" charset="-78"/>
                <a:cs typeface="B Titr" panose="00000700000000000000" pitchFamily="2" charset="-78"/>
              </a:rPr>
              <a:t>هر </a:t>
            </a:r>
            <a:r>
              <a:rPr lang="fa-IR" sz="2500" b="1" spc="-20" dirty="0">
                <a:latin typeface="Traditional Arabic" panose="02020603050405020304" pitchFamily="18" charset="-78"/>
                <a:cs typeface="B Titr" panose="00000700000000000000" pitchFamily="2" charset="-78"/>
              </a:rPr>
              <a:t>آن چیزی است که خداوند از مومنان مطالبه کرده و فعل مومن است و حتی در مواردی به عنوان شرط ایمان بیان کرده است. </a:t>
            </a:r>
            <a:r>
              <a:rPr lang="fa-IR" sz="2500" b="1" spc="-20" dirty="0" smtClean="0">
                <a:latin typeface="Traditional Arabic" panose="02020603050405020304" pitchFamily="18" charset="-78"/>
                <a:cs typeface="B Titr" panose="00000700000000000000" pitchFamily="2" charset="-78"/>
              </a:rPr>
              <a:t>(</a:t>
            </a:r>
            <a:r>
              <a:rPr lang="fa-IR" sz="2500" b="1" spc="-20" dirty="0" smtClean="0">
                <a:solidFill>
                  <a:srgbClr val="0000FF"/>
                </a:solidFill>
                <a:latin typeface="Traditional Arabic" panose="02020603050405020304" pitchFamily="18" charset="-78"/>
                <a:cs typeface="B Titr" panose="00000700000000000000" pitchFamily="2" charset="-78"/>
              </a:rPr>
              <a:t>إِنْ </a:t>
            </a:r>
            <a:r>
              <a:rPr lang="fa-IR" sz="2500" b="1" spc="-20" dirty="0">
                <a:solidFill>
                  <a:srgbClr val="0000FF"/>
                </a:solidFill>
                <a:latin typeface="Traditional Arabic" panose="02020603050405020304" pitchFamily="18" charset="-78"/>
                <a:cs typeface="B Titr" panose="00000700000000000000" pitchFamily="2" charset="-78"/>
              </a:rPr>
              <a:t>كُنْتُمْ مُؤْمِنين</a:t>
            </a:r>
            <a:r>
              <a:rPr lang="fa-IR" sz="2500" b="1" spc="-20" dirty="0">
                <a:latin typeface="Traditional Arabic" panose="02020603050405020304" pitchFamily="18" charset="-78"/>
                <a:cs typeface="B Titr" panose="00000700000000000000" pitchFamily="2" charset="-78"/>
              </a:rPr>
              <a:t>‏)  </a:t>
            </a:r>
            <a:endParaRPr lang="fa-IR" sz="2500" b="1" spc="-20" dirty="0" smtClean="0">
              <a:latin typeface="Traditional Arabic" panose="02020603050405020304" pitchFamily="18" charset="-78"/>
              <a:cs typeface="B Titr" panose="00000700000000000000" pitchFamily="2" charset="-78"/>
            </a:endParaRPr>
          </a:p>
          <a:p>
            <a:pPr algn="just" rtl="1">
              <a:lnSpc>
                <a:spcPct val="130000"/>
              </a:lnSpc>
            </a:pPr>
            <a:r>
              <a:rPr lang="fa-IR" sz="2500" b="1" spc="-20" dirty="0" smtClean="0">
                <a:latin typeface="Traditional Arabic" panose="02020603050405020304" pitchFamily="18" charset="-78"/>
                <a:cs typeface="B Titr" panose="00000700000000000000" pitchFamily="2" charset="-78"/>
              </a:rPr>
              <a:t>به </a:t>
            </a:r>
            <a:r>
              <a:rPr lang="fa-IR" sz="2500" b="1" spc="-20" dirty="0">
                <a:latin typeface="Traditional Arabic" panose="02020603050405020304" pitchFamily="18" charset="-78"/>
                <a:cs typeface="B Titr" panose="00000700000000000000" pitchFamily="2" charset="-78"/>
              </a:rPr>
              <a:t>عبارت دیگر یعنی کارها و صفاتی که مؤمن باید کسب کند و خود را به آن آراسته سازد. مؤمن باید بر خدا توکل کند، خود را در محضر خدا ببیند و با تقوا و پرواپیشگی رعایت محضر الهی را بنماید، مؤمن باید اهل جود و سخاوت و دستگیری از دیگران باشد، مؤمن باید روحیه جهادی و شهادت  طلبی و ایثار و از خود گذشتگی داشته باشد و ... </a:t>
            </a:r>
            <a:endParaRPr lang="fa-IR" sz="2500" b="1" spc="-100" dirty="0">
              <a:latin typeface="Traditional Arabic" panose="02020603050405020304" pitchFamily="18" charset="-78"/>
              <a:cs typeface="B Nazanin" pitchFamily="2" charset="-78"/>
            </a:endParaRPr>
          </a:p>
        </p:txBody>
      </p:sp>
      <p:sp>
        <p:nvSpPr>
          <p:cNvPr id="12" name="Rectangle 11"/>
          <p:cNvSpPr/>
          <p:nvPr/>
        </p:nvSpPr>
        <p:spPr>
          <a:xfrm>
            <a:off x="362104" y="1293580"/>
            <a:ext cx="4394200" cy="5103687"/>
          </a:xfrm>
          <a:prstGeom prst="rect">
            <a:avLst/>
          </a:prstGeom>
          <a:solidFill>
            <a:srgbClr val="FEFFEB"/>
          </a:solidFill>
          <a:ln w="31750">
            <a:solidFill>
              <a:srgbClr val="00FFFF"/>
            </a:solidFill>
          </a:ln>
        </p:spPr>
        <p:txBody>
          <a:bodyPr wrap="square" lIns="72000" tIns="144000">
            <a:spAutoFit/>
          </a:bodyPr>
          <a:lstStyle/>
          <a:p>
            <a:pPr algn="just" rtl="1">
              <a:lnSpc>
                <a:spcPct val="140000"/>
              </a:lnSpc>
            </a:pPr>
            <a:r>
              <a:rPr lang="fa-IR" sz="2800" b="1" spc="-20" dirty="0">
                <a:solidFill>
                  <a:srgbClr val="C00000"/>
                </a:solidFill>
                <a:latin typeface="Traditional Arabic" panose="02020603050405020304" pitchFamily="18" charset="-78"/>
                <a:cs typeface="B Titr" panose="00000700000000000000" pitchFamily="2" charset="-78"/>
              </a:rPr>
              <a:t>آثار ایمان: </a:t>
            </a:r>
            <a:endParaRPr lang="fa-IR" sz="2800" b="1" spc="-20" dirty="0" smtClean="0">
              <a:solidFill>
                <a:srgbClr val="C00000"/>
              </a:solidFill>
              <a:latin typeface="Traditional Arabic" panose="02020603050405020304" pitchFamily="18" charset="-78"/>
              <a:cs typeface="B Titr" panose="00000700000000000000" pitchFamily="2" charset="-78"/>
            </a:endParaRPr>
          </a:p>
          <a:p>
            <a:pPr algn="just" rtl="1">
              <a:lnSpc>
                <a:spcPct val="140000"/>
              </a:lnSpc>
            </a:pPr>
            <a:r>
              <a:rPr lang="fa-IR" sz="2500" b="1" spc="-20" dirty="0" smtClean="0">
                <a:latin typeface="Traditional Arabic" panose="02020603050405020304" pitchFamily="18" charset="-78"/>
                <a:cs typeface="B Titr" panose="00000700000000000000" pitchFamily="2" charset="-78"/>
              </a:rPr>
              <a:t>هر </a:t>
            </a:r>
            <a:r>
              <a:rPr lang="fa-IR" sz="2500" b="1" spc="-20" dirty="0">
                <a:latin typeface="Traditional Arabic" panose="02020603050405020304" pitchFamily="18" charset="-78"/>
                <a:cs typeface="B Titr" panose="00000700000000000000" pitchFamily="2" charset="-78"/>
              </a:rPr>
              <a:t>آن چیزی است که خداوند به مومنان به خاطر ایمانشان از اجر و پاداش دنیوی و اخروی عطا می‌کند و یا وعده داده است. </a:t>
            </a:r>
            <a:endParaRPr lang="fa-IR" sz="2500" b="1" spc="-20" dirty="0" smtClean="0">
              <a:latin typeface="Traditional Arabic" panose="02020603050405020304" pitchFamily="18" charset="-78"/>
              <a:cs typeface="B Titr" panose="00000700000000000000" pitchFamily="2" charset="-78"/>
            </a:endParaRPr>
          </a:p>
          <a:p>
            <a:pPr algn="just" rtl="1">
              <a:lnSpc>
                <a:spcPct val="140000"/>
              </a:lnSpc>
            </a:pPr>
            <a:r>
              <a:rPr lang="fa-IR" sz="2500" b="1" spc="-20" dirty="0" smtClean="0">
                <a:latin typeface="Traditional Arabic" panose="02020603050405020304" pitchFamily="18" charset="-78"/>
                <a:cs typeface="B Titr" panose="00000700000000000000" pitchFamily="2" charset="-78"/>
              </a:rPr>
              <a:t>به </a:t>
            </a:r>
            <a:r>
              <a:rPr lang="fa-IR" sz="2500" b="1" spc="-20" dirty="0">
                <a:latin typeface="Traditional Arabic" panose="02020603050405020304" pitchFamily="18" charset="-78"/>
                <a:cs typeface="B Titr" panose="00000700000000000000" pitchFamily="2" charset="-78"/>
              </a:rPr>
              <a:t>عبارت دیگر آثار، معلول ایمان بوده و فعل و عنایت خداست. همچون نورانیت، هدایت، نصرت و یاری و... که از آثار ایمان محسوب می‌شود.</a:t>
            </a:r>
          </a:p>
        </p:txBody>
      </p:sp>
    </p:spTree>
    <p:extLst>
      <p:ext uri="{BB962C8B-B14F-4D97-AF65-F5344CB8AC3E}">
        <p14:creationId xmlns:p14="http://schemas.microsoft.com/office/powerpoint/2010/main" val="1691420342"/>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1000"/>
                                        <p:tgtEl>
                                          <p:spTgt spid="30"/>
                                        </p:tgtEl>
                                      </p:cBhvr>
                                    </p:animEffect>
                                    <p:anim calcmode="lin" valueType="num">
                                      <p:cBhvr>
                                        <p:cTn id="20" dur="1000" fill="hold"/>
                                        <p:tgtEl>
                                          <p:spTgt spid="30"/>
                                        </p:tgtEl>
                                        <p:attrNameLst>
                                          <p:attrName>ppt_x</p:attrName>
                                        </p:attrNameLst>
                                      </p:cBhvr>
                                      <p:tavLst>
                                        <p:tav tm="0">
                                          <p:val>
                                            <p:strVal val="#ppt_x"/>
                                          </p:val>
                                        </p:tav>
                                        <p:tav tm="100000">
                                          <p:val>
                                            <p:strVal val="#ppt_x"/>
                                          </p:val>
                                        </p:tav>
                                      </p:tavLst>
                                    </p:anim>
                                    <p:anim calcmode="lin" valueType="num">
                                      <p:cBhvr>
                                        <p:cTn id="21"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1000"/>
                                        <p:tgtEl>
                                          <p:spTgt spid="11"/>
                                        </p:tgtEl>
                                      </p:cBhvr>
                                    </p:animEffect>
                                    <p:anim calcmode="lin" valueType="num">
                                      <p:cBhvr>
                                        <p:cTn id="27" dur="1000" fill="hold"/>
                                        <p:tgtEl>
                                          <p:spTgt spid="11"/>
                                        </p:tgtEl>
                                        <p:attrNameLst>
                                          <p:attrName>ppt_x</p:attrName>
                                        </p:attrNameLst>
                                      </p:cBhvr>
                                      <p:tavLst>
                                        <p:tav tm="0">
                                          <p:val>
                                            <p:strVal val="#ppt_x"/>
                                          </p:val>
                                        </p:tav>
                                        <p:tav tm="100000">
                                          <p:val>
                                            <p:strVal val="#ppt_x"/>
                                          </p:val>
                                        </p:tav>
                                      </p:tavLst>
                                    </p:anim>
                                    <p:anim calcmode="lin" valueType="num">
                                      <p:cBhvr>
                                        <p:cTn id="2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1000"/>
                                        <p:tgtEl>
                                          <p:spTgt spid="12"/>
                                        </p:tgtEl>
                                      </p:cBhvr>
                                    </p:animEffect>
                                    <p:anim calcmode="lin" valueType="num">
                                      <p:cBhvr>
                                        <p:cTn id="34" dur="1000" fill="hold"/>
                                        <p:tgtEl>
                                          <p:spTgt spid="12"/>
                                        </p:tgtEl>
                                        <p:attrNameLst>
                                          <p:attrName>ppt_x</p:attrName>
                                        </p:attrNameLst>
                                      </p:cBhvr>
                                      <p:tavLst>
                                        <p:tav tm="0">
                                          <p:val>
                                            <p:strVal val="#ppt_x"/>
                                          </p:val>
                                        </p:tav>
                                        <p:tav tm="100000">
                                          <p:val>
                                            <p:strVal val="#ppt_x"/>
                                          </p:val>
                                        </p:tav>
                                      </p:tavLst>
                                    </p:anim>
                                    <p:anim calcmode="lin" valueType="num">
                                      <p:cBhvr>
                                        <p:cTn id="3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10" grpId="0" animBg="1"/>
      <p:bldP spid="7" grpId="0" animBg="1"/>
      <p:bldP spid="11" grpId="0" animBg="1"/>
      <p:bldP spid="12"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ound Same Side Corner Rectangle 29"/>
          <p:cNvSpPr/>
          <p:nvPr/>
        </p:nvSpPr>
        <p:spPr>
          <a:xfrm>
            <a:off x="139700" y="1077228"/>
            <a:ext cx="11912600" cy="5641072"/>
          </a:xfrm>
          <a:prstGeom prst="round2SameRect">
            <a:avLst>
              <a:gd name="adj1" fmla="val 0"/>
              <a:gd name="adj2" fmla="val 4039"/>
            </a:avLst>
          </a:prstGeom>
          <a:solidFill>
            <a:srgbClr val="140E94"/>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b="1" dirty="0"/>
          </a:p>
        </p:txBody>
      </p:sp>
      <p:sp>
        <p:nvSpPr>
          <p:cNvPr id="10" name="Round Same Side Corner Rectangle 9"/>
          <p:cNvSpPr/>
          <p:nvPr/>
        </p:nvSpPr>
        <p:spPr>
          <a:xfrm rot="10800000">
            <a:off x="139700" y="98186"/>
            <a:ext cx="11912600" cy="897724"/>
          </a:xfrm>
          <a:prstGeom prst="round2SameRect">
            <a:avLst>
              <a:gd name="adj1" fmla="val 0"/>
              <a:gd name="adj2" fmla="val 15616"/>
            </a:avLst>
          </a:prstGeom>
          <a:solidFill>
            <a:srgbClr val="FFC000"/>
          </a:solidFill>
          <a:ln w="3175">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dirty="0"/>
          </a:p>
        </p:txBody>
      </p:sp>
      <p:sp>
        <p:nvSpPr>
          <p:cNvPr id="7" name="Rounded Rectangle 6"/>
          <p:cNvSpPr/>
          <p:nvPr/>
        </p:nvSpPr>
        <p:spPr>
          <a:xfrm>
            <a:off x="2720897" y="205479"/>
            <a:ext cx="6902605" cy="68313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20000"/>
              </a:lnSpc>
            </a:pPr>
            <a:r>
              <a:rPr lang="fa-IR" sz="2800" b="1" dirty="0" smtClean="0">
                <a:solidFill>
                  <a:schemeClr val="tx1"/>
                </a:solidFill>
                <a:cs typeface="B Titr" pitchFamily="2" charset="-78"/>
              </a:rPr>
              <a:t>آثار ایمان:</a:t>
            </a:r>
            <a:r>
              <a:rPr lang="fa-IR" sz="2800" b="1" dirty="0">
                <a:solidFill>
                  <a:srgbClr val="008000"/>
                </a:solidFill>
                <a:cs typeface="B Titr" pitchFamily="2" charset="-78"/>
              </a:rPr>
              <a:t> </a:t>
            </a:r>
            <a:r>
              <a:rPr lang="fa-IR" sz="2800" b="1" dirty="0" smtClean="0">
                <a:solidFill>
                  <a:srgbClr val="0000CC"/>
                </a:solidFill>
                <a:cs typeface="B Titr" pitchFamily="2" charset="-78"/>
              </a:rPr>
              <a:t>1ـ  </a:t>
            </a:r>
            <a:r>
              <a:rPr lang="fa-IR" sz="2800" b="1" dirty="0">
                <a:solidFill>
                  <a:srgbClr val="0000CC"/>
                </a:solidFill>
                <a:cs typeface="B Titr" pitchFamily="2" charset="-78"/>
              </a:rPr>
              <a:t>بهره‌مندی از هدایت خاص الهی</a:t>
            </a:r>
            <a:endParaRPr lang="fa-IR" sz="2400" b="1" dirty="0">
              <a:solidFill>
                <a:srgbClr val="663300"/>
              </a:solidFill>
              <a:cs typeface="B Titr" pitchFamily="2" charset="-78"/>
            </a:endParaRPr>
          </a:p>
        </p:txBody>
      </p:sp>
      <p:sp>
        <p:nvSpPr>
          <p:cNvPr id="11" name="Rectangle 10"/>
          <p:cNvSpPr/>
          <p:nvPr/>
        </p:nvSpPr>
        <p:spPr>
          <a:xfrm>
            <a:off x="292100" y="1191558"/>
            <a:ext cx="11658600" cy="1168763"/>
          </a:xfrm>
          <a:prstGeom prst="rect">
            <a:avLst/>
          </a:prstGeom>
          <a:solidFill>
            <a:srgbClr val="FEFFEB"/>
          </a:solidFill>
          <a:ln w="31750">
            <a:solidFill>
              <a:srgbClr val="00FFFF"/>
            </a:solidFill>
          </a:ln>
        </p:spPr>
        <p:txBody>
          <a:bodyPr wrap="square" lIns="72000" tIns="144000">
            <a:spAutoFit/>
          </a:bodyPr>
          <a:lstStyle/>
          <a:p>
            <a:pPr algn="ctr" rtl="1">
              <a:lnSpc>
                <a:spcPct val="150000"/>
              </a:lnSpc>
            </a:pPr>
            <a:r>
              <a:rPr lang="fa-IR" sz="2400" b="1" spc="-20" dirty="0">
                <a:solidFill>
                  <a:srgbClr val="0000CC"/>
                </a:solidFill>
                <a:latin typeface="Traditional Arabic" panose="02020603050405020304" pitchFamily="18" charset="-78"/>
                <a:cs typeface="B Titr" panose="00000700000000000000" pitchFamily="2" charset="-78"/>
              </a:rPr>
              <a:t>إِنَّ الَّذِینَ ءَامَنُواْ وَ عَمِلُواْ الصَّالِحَاتِ یهَدِیهِمْ رَبهُّم بِإِیمَانهِمْ </a:t>
            </a:r>
            <a:r>
              <a:rPr lang="fa-IR" sz="2000" b="1" dirty="0">
                <a:solidFill>
                  <a:srgbClr val="C00000"/>
                </a:solidFill>
                <a:latin typeface="Traditional Arabic" panose="02020603050405020304" pitchFamily="18" charset="-78"/>
                <a:cs typeface="B Nazanin" pitchFamily="2" charset="-78"/>
              </a:rPr>
              <a:t>(یونس: 9</a:t>
            </a:r>
            <a:r>
              <a:rPr lang="fa-IR" sz="2000" b="1" dirty="0">
                <a:latin typeface="Traditional Arabic" panose="02020603050405020304" pitchFamily="18" charset="-78"/>
                <a:cs typeface="B Nazanin" pitchFamily="2" charset="-78"/>
              </a:rPr>
              <a:t>) </a:t>
            </a:r>
            <a:r>
              <a:rPr lang="fa-IR" sz="2000" b="1" spc="-20" dirty="0">
                <a:latin typeface="Traditional Arabic" panose="02020603050405020304" pitchFamily="18" charset="-78"/>
                <a:cs typeface="B Titr" panose="00000700000000000000" pitchFamily="2" charset="-78"/>
              </a:rPr>
              <a:t>بى‏ترديد كسانى كه ايمان آورده‏اند و كارهاى شايسته انجام داده‏اند، پروردگارشان به سبب همان ايمان آن‌ها را (به راه سعادت و طريق بهشت) رهبرى كند.</a:t>
            </a:r>
            <a:endParaRPr lang="fa-IR" sz="1600" b="1" spc="-100" dirty="0">
              <a:latin typeface="Traditional Arabic" panose="02020603050405020304" pitchFamily="18" charset="-78"/>
              <a:cs typeface="B Nazanin" pitchFamily="2" charset="-78"/>
            </a:endParaRPr>
          </a:p>
        </p:txBody>
      </p:sp>
      <p:sp>
        <p:nvSpPr>
          <p:cNvPr id="8" name="Rectangle 7"/>
          <p:cNvSpPr/>
          <p:nvPr/>
        </p:nvSpPr>
        <p:spPr>
          <a:xfrm>
            <a:off x="266700" y="2540152"/>
            <a:ext cx="11658600" cy="1124136"/>
          </a:xfrm>
          <a:prstGeom prst="rect">
            <a:avLst/>
          </a:prstGeom>
          <a:solidFill>
            <a:srgbClr val="FEFFEB"/>
          </a:solidFill>
          <a:ln w="31750">
            <a:solidFill>
              <a:srgbClr val="00FFFF"/>
            </a:solidFill>
          </a:ln>
        </p:spPr>
        <p:txBody>
          <a:bodyPr wrap="square" lIns="72000" tIns="144000">
            <a:spAutoFit/>
          </a:bodyPr>
          <a:lstStyle/>
          <a:p>
            <a:pPr algn="ctr" rtl="1">
              <a:lnSpc>
                <a:spcPct val="130000"/>
              </a:lnSpc>
            </a:pPr>
            <a:r>
              <a:rPr lang="fa-IR" sz="2400" b="1" spc="-20" dirty="0">
                <a:solidFill>
                  <a:srgbClr val="0000CC"/>
                </a:solidFill>
                <a:latin typeface="Traditional Arabic" panose="02020603050405020304" pitchFamily="18" charset="-78"/>
                <a:cs typeface="B Titr" panose="00000700000000000000" pitchFamily="2" charset="-78"/>
              </a:rPr>
              <a:t>وَ مَنْ يُؤْمِنْ بِاللَّهِ يَهْدِ قَلْبَهُ‏ </a:t>
            </a:r>
            <a:r>
              <a:rPr lang="fa-IR" sz="2400" b="1" dirty="0">
                <a:solidFill>
                  <a:srgbClr val="C00000"/>
                </a:solidFill>
                <a:latin typeface="Traditional Arabic" panose="02020603050405020304" pitchFamily="18" charset="-78"/>
                <a:cs typeface="B Nazanin" pitchFamily="2" charset="-78"/>
              </a:rPr>
              <a:t>(تغابن:11</a:t>
            </a:r>
            <a:r>
              <a:rPr lang="fa-IR" sz="2400" b="1" spc="-50" dirty="0">
                <a:solidFill>
                  <a:srgbClr val="C00000"/>
                </a:solidFill>
                <a:latin typeface="Traditional Arabic" panose="02020603050405020304" pitchFamily="18" charset="-78"/>
                <a:cs typeface="B Nazanin" pitchFamily="2" charset="-78"/>
              </a:rPr>
              <a:t>)</a:t>
            </a:r>
            <a:r>
              <a:rPr lang="fa-IR" sz="2400" b="1" spc="-50" dirty="0">
                <a:solidFill>
                  <a:srgbClr val="0000CC"/>
                </a:solidFill>
                <a:latin typeface="Traditional Arabic" panose="02020603050405020304" pitchFamily="18" charset="-78"/>
                <a:cs typeface="B Titr" panose="00000700000000000000" pitchFamily="2" charset="-78"/>
              </a:rPr>
              <a:t> </a:t>
            </a:r>
            <a:r>
              <a:rPr lang="fa-IR" sz="2400" b="1" spc="-50" dirty="0">
                <a:latin typeface="Traditional Arabic" panose="02020603050405020304" pitchFamily="18" charset="-78"/>
                <a:cs typeface="B Titr" panose="00000700000000000000" pitchFamily="2" charset="-78"/>
              </a:rPr>
              <a:t>و هر كس به خدا ايمان بياورد، خدا قلبش را [به حقايق] راهنمايى مى‏كند؛ و خدا به همه چيز داناست</a:t>
            </a:r>
            <a:r>
              <a:rPr lang="fa-IR" sz="2000" b="1" spc="-50" dirty="0">
                <a:latin typeface="Traditional Arabic" panose="02020603050405020304" pitchFamily="18" charset="-78"/>
                <a:cs typeface="B Titr" panose="00000700000000000000" pitchFamily="2" charset="-78"/>
              </a:rPr>
              <a:t>.</a:t>
            </a:r>
            <a:endParaRPr lang="fa-IR" sz="1600" b="1" spc="-50" dirty="0">
              <a:latin typeface="Traditional Arabic" panose="02020603050405020304" pitchFamily="18" charset="-78"/>
              <a:cs typeface="B Nazanin" pitchFamily="2" charset="-78"/>
            </a:endParaRPr>
          </a:p>
        </p:txBody>
      </p:sp>
      <p:sp>
        <p:nvSpPr>
          <p:cNvPr id="9" name="Rectangle 8"/>
          <p:cNvSpPr/>
          <p:nvPr/>
        </p:nvSpPr>
        <p:spPr>
          <a:xfrm>
            <a:off x="266700" y="3856219"/>
            <a:ext cx="11658600" cy="1668900"/>
          </a:xfrm>
          <a:prstGeom prst="rect">
            <a:avLst/>
          </a:prstGeom>
          <a:solidFill>
            <a:srgbClr val="FEFFEB"/>
          </a:solidFill>
          <a:ln w="31750">
            <a:solidFill>
              <a:srgbClr val="00FFFF"/>
            </a:solidFill>
          </a:ln>
        </p:spPr>
        <p:txBody>
          <a:bodyPr wrap="square" lIns="72000" tIns="144000">
            <a:spAutoFit/>
          </a:bodyPr>
          <a:lstStyle/>
          <a:p>
            <a:pPr algn="ctr" rtl="1">
              <a:lnSpc>
                <a:spcPct val="150000"/>
              </a:lnSpc>
            </a:pPr>
            <a:r>
              <a:rPr lang="fa-IR" sz="2000" b="1" spc="-100" dirty="0">
                <a:latin typeface="Traditional Arabic" panose="02020603050405020304" pitchFamily="18" charset="-78"/>
                <a:cs typeface="B Titr" panose="00000700000000000000" pitchFamily="2" charset="-78"/>
              </a:rPr>
              <a:t>و در آیه ای دیگر امر را </a:t>
            </a:r>
            <a:r>
              <a:rPr lang="fa-IR" sz="2000" b="1" spc="-100" dirty="0" smtClean="0">
                <a:latin typeface="Traditional Arabic" panose="02020603050405020304" pitchFamily="18" charset="-78"/>
                <a:cs typeface="B Titr" panose="00000700000000000000" pitchFamily="2" charset="-78"/>
              </a:rPr>
              <a:t> نهایی </a:t>
            </a:r>
            <a:r>
              <a:rPr lang="fa-IR" sz="2000" b="1" spc="-100" dirty="0">
                <a:latin typeface="Traditional Arabic" panose="02020603050405020304" pitchFamily="18" charset="-78"/>
                <a:cs typeface="B Titr" panose="00000700000000000000" pitchFamily="2" charset="-78"/>
              </a:rPr>
              <a:t>ساخته و </a:t>
            </a:r>
            <a:r>
              <a:rPr lang="fa-IR" sz="2000" b="1" spc="-100" dirty="0">
                <a:solidFill>
                  <a:srgbClr val="FF0000"/>
                </a:solidFill>
                <a:latin typeface="Traditional Arabic" panose="02020603050405020304" pitchFamily="18" charset="-78"/>
                <a:cs typeface="B Titr" panose="00000700000000000000" pitchFamily="2" charset="-78"/>
              </a:rPr>
              <a:t>عدم ایمان </a:t>
            </a:r>
            <a:r>
              <a:rPr lang="fa-IR" sz="2000" b="1" spc="-100" dirty="0">
                <a:latin typeface="Traditional Arabic" panose="02020603050405020304" pitchFamily="18" charset="-78"/>
                <a:cs typeface="B Titr" panose="00000700000000000000" pitchFamily="2" charset="-78"/>
              </a:rPr>
              <a:t>به آیات الله را موجب </a:t>
            </a:r>
            <a:r>
              <a:rPr lang="fa-IR" sz="2000" b="1" spc="-100" dirty="0">
                <a:solidFill>
                  <a:srgbClr val="FF0000"/>
                </a:solidFill>
                <a:latin typeface="Traditional Arabic" panose="02020603050405020304" pitchFamily="18" charset="-78"/>
                <a:cs typeface="B Titr" panose="00000700000000000000" pitchFamily="2" charset="-78"/>
              </a:rPr>
              <a:t>عدم بهره‌مندی از هدایت </a:t>
            </a:r>
            <a:r>
              <a:rPr lang="fa-IR" sz="2000" b="1" spc="-100" dirty="0">
                <a:latin typeface="Traditional Arabic" panose="02020603050405020304" pitchFamily="18" charset="-78"/>
                <a:cs typeface="B Titr" panose="00000700000000000000" pitchFamily="2" charset="-78"/>
              </a:rPr>
              <a:t>الهی دانسته که منجر به عذاب الهی می‌شود: </a:t>
            </a:r>
            <a:endParaRPr lang="fa-IR" sz="2000" b="1" spc="-100" dirty="0" smtClean="0">
              <a:latin typeface="Traditional Arabic" panose="02020603050405020304" pitchFamily="18" charset="-78"/>
              <a:cs typeface="B Titr" panose="00000700000000000000" pitchFamily="2" charset="-78"/>
            </a:endParaRPr>
          </a:p>
          <a:p>
            <a:pPr algn="ctr" rtl="1">
              <a:lnSpc>
                <a:spcPct val="150000"/>
              </a:lnSpc>
            </a:pPr>
            <a:r>
              <a:rPr lang="fa-IR" sz="2400" b="1" spc="-20" dirty="0" smtClean="0">
                <a:solidFill>
                  <a:srgbClr val="0000CC"/>
                </a:solidFill>
                <a:latin typeface="Traditional Arabic" panose="02020603050405020304" pitchFamily="18" charset="-78"/>
                <a:cs typeface="B Titr" panose="00000700000000000000" pitchFamily="2" charset="-78"/>
              </a:rPr>
              <a:t>إِنَّ </a:t>
            </a:r>
            <a:r>
              <a:rPr lang="fa-IR" sz="2400" b="1" spc="-20" dirty="0">
                <a:solidFill>
                  <a:srgbClr val="0000CC"/>
                </a:solidFill>
                <a:latin typeface="Traditional Arabic" panose="02020603050405020304" pitchFamily="18" charset="-78"/>
                <a:cs typeface="B Titr" panose="00000700000000000000" pitchFamily="2" charset="-78"/>
              </a:rPr>
              <a:t>الَّذينَ لا يُؤْمِنُونَ بِآياتِ اللَّهِ لا يَهْديهِمُ‏ اللَّهُ وَ لَهُمْ عَذابٌ أَليمٌ </a:t>
            </a:r>
            <a:r>
              <a:rPr lang="fa-IR" sz="2400" b="1" dirty="0">
                <a:solidFill>
                  <a:srgbClr val="C00000"/>
                </a:solidFill>
                <a:latin typeface="Traditional Arabic" panose="02020603050405020304" pitchFamily="18" charset="-78"/>
                <a:cs typeface="B Nazanin" pitchFamily="2" charset="-78"/>
              </a:rPr>
              <a:t>(نحل: 104</a:t>
            </a:r>
            <a:r>
              <a:rPr lang="fa-IR" sz="2400" b="1" dirty="0" smtClean="0">
                <a:solidFill>
                  <a:srgbClr val="C00000"/>
                </a:solidFill>
                <a:latin typeface="Traditional Arabic" panose="02020603050405020304" pitchFamily="18" charset="-78"/>
                <a:cs typeface="B Nazanin" pitchFamily="2" charset="-78"/>
              </a:rPr>
              <a:t>) </a:t>
            </a:r>
          </a:p>
          <a:p>
            <a:pPr algn="ctr" rtl="1">
              <a:lnSpc>
                <a:spcPct val="150000"/>
              </a:lnSpc>
            </a:pPr>
            <a:r>
              <a:rPr lang="fa-IR" sz="2000" b="1" spc="-20" dirty="0" smtClean="0">
                <a:latin typeface="Traditional Arabic" panose="02020603050405020304" pitchFamily="18" charset="-78"/>
                <a:cs typeface="B Titr" panose="00000700000000000000" pitchFamily="2" charset="-78"/>
              </a:rPr>
              <a:t>قطعاً </a:t>
            </a:r>
            <a:r>
              <a:rPr lang="fa-IR" sz="2000" b="1" spc="-20" dirty="0">
                <a:latin typeface="Traditional Arabic" panose="02020603050405020304" pitchFamily="18" charset="-78"/>
                <a:cs typeface="B Titr" panose="00000700000000000000" pitchFamily="2" charset="-78"/>
              </a:rPr>
              <a:t>كسانى كه به آيات خدا ايمان نمی‌آورند، خدا هدايت‌شان نمى‏كند، و براى آنان عذابى دردناك است</a:t>
            </a:r>
            <a:r>
              <a:rPr lang="fa-IR" sz="2000" b="1" spc="-20" dirty="0" smtClean="0">
                <a:latin typeface="Traditional Arabic" panose="02020603050405020304" pitchFamily="18" charset="-78"/>
                <a:cs typeface="B Titr" panose="00000700000000000000" pitchFamily="2" charset="-78"/>
              </a:rPr>
              <a:t>.</a:t>
            </a:r>
            <a:endParaRPr lang="fa-IR" sz="2000" b="1" spc="-20" dirty="0">
              <a:latin typeface="Traditional Arabic" panose="02020603050405020304" pitchFamily="18" charset="-78"/>
              <a:cs typeface="B Titr" panose="00000700000000000000" pitchFamily="2" charset="-78"/>
            </a:endParaRPr>
          </a:p>
        </p:txBody>
      </p:sp>
      <p:sp>
        <p:nvSpPr>
          <p:cNvPr id="12" name="Rectangle 11"/>
          <p:cNvSpPr/>
          <p:nvPr/>
        </p:nvSpPr>
        <p:spPr>
          <a:xfrm>
            <a:off x="292100" y="5711808"/>
            <a:ext cx="11658600" cy="644004"/>
          </a:xfrm>
          <a:prstGeom prst="rect">
            <a:avLst/>
          </a:prstGeom>
          <a:solidFill>
            <a:srgbClr val="FEFFEB"/>
          </a:solidFill>
          <a:ln w="31750">
            <a:solidFill>
              <a:srgbClr val="00FFFF"/>
            </a:solidFill>
          </a:ln>
        </p:spPr>
        <p:txBody>
          <a:bodyPr wrap="square" lIns="72000" tIns="144000">
            <a:spAutoFit/>
          </a:bodyPr>
          <a:lstStyle/>
          <a:p>
            <a:pPr algn="ctr" rtl="1">
              <a:lnSpc>
                <a:spcPct val="130000"/>
              </a:lnSpc>
            </a:pPr>
            <a:r>
              <a:rPr lang="fa-IR" sz="2000" b="1" spc="-100" dirty="0">
                <a:latin typeface="Traditional Arabic" panose="02020603050405020304" pitchFamily="18" charset="-78"/>
                <a:cs typeface="B Titr" panose="00000700000000000000" pitchFamily="2" charset="-78"/>
              </a:rPr>
              <a:t>امام على عليه السلام ایمان خالص را سبب هدایت می‌داند: </a:t>
            </a:r>
            <a:r>
              <a:rPr lang="fa-IR" sz="2400" b="1" spc="-20" dirty="0" smtClean="0">
                <a:solidFill>
                  <a:srgbClr val="0000CC"/>
                </a:solidFill>
                <a:latin typeface="Traditional Arabic" panose="02020603050405020304" pitchFamily="18" charset="-78"/>
                <a:cs typeface="B Titr" panose="00000700000000000000" pitchFamily="2" charset="-78"/>
              </a:rPr>
              <a:t>هُدِيَ </a:t>
            </a:r>
            <a:r>
              <a:rPr lang="fa-IR" sz="2400" b="1" spc="-20" dirty="0">
                <a:solidFill>
                  <a:srgbClr val="0000CC"/>
                </a:solidFill>
                <a:latin typeface="Traditional Arabic" panose="02020603050405020304" pitchFamily="18" charset="-78"/>
                <a:cs typeface="B Titr" panose="00000700000000000000" pitchFamily="2" charset="-78"/>
              </a:rPr>
              <a:t>مَن أخلَصَ </a:t>
            </a:r>
            <a:r>
              <a:rPr lang="fa-IR" sz="2400" b="1" spc="-20" dirty="0" smtClean="0">
                <a:solidFill>
                  <a:srgbClr val="0000CC"/>
                </a:solidFill>
                <a:latin typeface="Traditional Arabic" panose="02020603050405020304" pitchFamily="18" charset="-78"/>
                <a:cs typeface="B Titr" panose="00000700000000000000" pitchFamily="2" charset="-78"/>
              </a:rPr>
              <a:t>إيمانَهُ</a:t>
            </a:r>
            <a:r>
              <a:rPr lang="fa-IR" sz="2400" b="1" spc="-100" dirty="0" smtClean="0">
                <a:latin typeface="Traditional Arabic" panose="02020603050405020304" pitchFamily="18" charset="-78"/>
                <a:cs typeface="B Titr" panose="00000700000000000000" pitchFamily="2" charset="-78"/>
              </a:rPr>
              <a:t>   </a:t>
            </a:r>
            <a:r>
              <a:rPr lang="fa-IR" sz="2000" b="1" spc="-100" dirty="0">
                <a:latin typeface="Traditional Arabic" panose="02020603050405020304" pitchFamily="18" charset="-78"/>
                <a:cs typeface="B Titr" panose="00000700000000000000" pitchFamily="2" charset="-78"/>
              </a:rPr>
              <a:t>هدايت شد آنكه ايمانش را خالص گردانيد.</a:t>
            </a:r>
          </a:p>
        </p:txBody>
      </p:sp>
    </p:spTree>
    <p:extLst>
      <p:ext uri="{BB962C8B-B14F-4D97-AF65-F5344CB8AC3E}">
        <p14:creationId xmlns:p14="http://schemas.microsoft.com/office/powerpoint/2010/main" val="3804736550"/>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1000"/>
                                        <p:tgtEl>
                                          <p:spTgt spid="30"/>
                                        </p:tgtEl>
                                      </p:cBhvr>
                                    </p:animEffect>
                                    <p:anim calcmode="lin" valueType="num">
                                      <p:cBhvr>
                                        <p:cTn id="20" dur="1000" fill="hold"/>
                                        <p:tgtEl>
                                          <p:spTgt spid="30"/>
                                        </p:tgtEl>
                                        <p:attrNameLst>
                                          <p:attrName>ppt_x</p:attrName>
                                        </p:attrNameLst>
                                      </p:cBhvr>
                                      <p:tavLst>
                                        <p:tav tm="0">
                                          <p:val>
                                            <p:strVal val="#ppt_x"/>
                                          </p:val>
                                        </p:tav>
                                        <p:tav tm="100000">
                                          <p:val>
                                            <p:strVal val="#ppt_x"/>
                                          </p:val>
                                        </p:tav>
                                      </p:tavLst>
                                    </p:anim>
                                    <p:anim calcmode="lin" valueType="num">
                                      <p:cBhvr>
                                        <p:cTn id="21"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1000"/>
                                        <p:tgtEl>
                                          <p:spTgt spid="11"/>
                                        </p:tgtEl>
                                      </p:cBhvr>
                                    </p:animEffect>
                                    <p:anim calcmode="lin" valueType="num">
                                      <p:cBhvr>
                                        <p:cTn id="27" dur="1000" fill="hold"/>
                                        <p:tgtEl>
                                          <p:spTgt spid="11"/>
                                        </p:tgtEl>
                                        <p:attrNameLst>
                                          <p:attrName>ppt_x</p:attrName>
                                        </p:attrNameLst>
                                      </p:cBhvr>
                                      <p:tavLst>
                                        <p:tav tm="0">
                                          <p:val>
                                            <p:strVal val="#ppt_x"/>
                                          </p:val>
                                        </p:tav>
                                        <p:tav tm="100000">
                                          <p:val>
                                            <p:strVal val="#ppt_x"/>
                                          </p:val>
                                        </p:tav>
                                      </p:tavLst>
                                    </p:anim>
                                    <p:anim calcmode="lin" valueType="num">
                                      <p:cBhvr>
                                        <p:cTn id="2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1000"/>
                                        <p:tgtEl>
                                          <p:spTgt spid="8"/>
                                        </p:tgtEl>
                                      </p:cBhvr>
                                    </p:animEffect>
                                    <p:anim calcmode="lin" valueType="num">
                                      <p:cBhvr>
                                        <p:cTn id="34" dur="1000" fill="hold"/>
                                        <p:tgtEl>
                                          <p:spTgt spid="8"/>
                                        </p:tgtEl>
                                        <p:attrNameLst>
                                          <p:attrName>ppt_x</p:attrName>
                                        </p:attrNameLst>
                                      </p:cBhvr>
                                      <p:tavLst>
                                        <p:tav tm="0">
                                          <p:val>
                                            <p:strVal val="#ppt_x"/>
                                          </p:val>
                                        </p:tav>
                                        <p:tav tm="100000">
                                          <p:val>
                                            <p:strVal val="#ppt_x"/>
                                          </p:val>
                                        </p:tav>
                                      </p:tavLst>
                                    </p:anim>
                                    <p:anim calcmode="lin" valueType="num">
                                      <p:cBhvr>
                                        <p:cTn id="3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1000"/>
                                        <p:tgtEl>
                                          <p:spTgt spid="9"/>
                                        </p:tgtEl>
                                      </p:cBhvr>
                                    </p:animEffect>
                                    <p:anim calcmode="lin" valueType="num">
                                      <p:cBhvr>
                                        <p:cTn id="41" dur="1000" fill="hold"/>
                                        <p:tgtEl>
                                          <p:spTgt spid="9"/>
                                        </p:tgtEl>
                                        <p:attrNameLst>
                                          <p:attrName>ppt_x</p:attrName>
                                        </p:attrNameLst>
                                      </p:cBhvr>
                                      <p:tavLst>
                                        <p:tav tm="0">
                                          <p:val>
                                            <p:strVal val="#ppt_x"/>
                                          </p:val>
                                        </p:tav>
                                        <p:tav tm="100000">
                                          <p:val>
                                            <p:strVal val="#ppt_x"/>
                                          </p:val>
                                        </p:tav>
                                      </p:tavLst>
                                    </p:anim>
                                    <p:anim calcmode="lin" valueType="num">
                                      <p:cBhvr>
                                        <p:cTn id="42"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1000"/>
                                        <p:tgtEl>
                                          <p:spTgt spid="12"/>
                                        </p:tgtEl>
                                      </p:cBhvr>
                                    </p:animEffect>
                                    <p:anim calcmode="lin" valueType="num">
                                      <p:cBhvr>
                                        <p:cTn id="48" dur="1000" fill="hold"/>
                                        <p:tgtEl>
                                          <p:spTgt spid="12"/>
                                        </p:tgtEl>
                                        <p:attrNameLst>
                                          <p:attrName>ppt_x</p:attrName>
                                        </p:attrNameLst>
                                      </p:cBhvr>
                                      <p:tavLst>
                                        <p:tav tm="0">
                                          <p:val>
                                            <p:strVal val="#ppt_x"/>
                                          </p:val>
                                        </p:tav>
                                        <p:tav tm="100000">
                                          <p:val>
                                            <p:strVal val="#ppt_x"/>
                                          </p:val>
                                        </p:tav>
                                      </p:tavLst>
                                    </p:anim>
                                    <p:anim calcmode="lin" valueType="num">
                                      <p:cBhvr>
                                        <p:cTn id="4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10" grpId="0" animBg="1"/>
      <p:bldP spid="7" grpId="0" animBg="1"/>
      <p:bldP spid="11" grpId="0" animBg="1"/>
      <p:bldP spid="8" grpId="0" animBg="1"/>
      <p:bldP spid="9" grpId="0" animBg="1"/>
      <p:bldP spid="12"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ound Same Side Corner Rectangle 29"/>
          <p:cNvSpPr/>
          <p:nvPr/>
        </p:nvSpPr>
        <p:spPr>
          <a:xfrm>
            <a:off x="139700" y="1077228"/>
            <a:ext cx="11912600" cy="5641072"/>
          </a:xfrm>
          <a:prstGeom prst="round2SameRect">
            <a:avLst>
              <a:gd name="adj1" fmla="val 0"/>
              <a:gd name="adj2" fmla="val 4039"/>
            </a:avLst>
          </a:prstGeom>
          <a:solidFill>
            <a:srgbClr val="140E94"/>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b="1" dirty="0"/>
          </a:p>
        </p:txBody>
      </p:sp>
      <p:sp>
        <p:nvSpPr>
          <p:cNvPr id="10" name="Round Same Side Corner Rectangle 9"/>
          <p:cNvSpPr/>
          <p:nvPr/>
        </p:nvSpPr>
        <p:spPr>
          <a:xfrm rot="10800000">
            <a:off x="139700" y="98186"/>
            <a:ext cx="11912600" cy="897724"/>
          </a:xfrm>
          <a:prstGeom prst="round2SameRect">
            <a:avLst>
              <a:gd name="adj1" fmla="val 0"/>
              <a:gd name="adj2" fmla="val 15616"/>
            </a:avLst>
          </a:prstGeom>
          <a:solidFill>
            <a:srgbClr val="FFC000"/>
          </a:solidFill>
          <a:ln w="3175">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dirty="0"/>
          </a:p>
        </p:txBody>
      </p:sp>
      <p:sp>
        <p:nvSpPr>
          <p:cNvPr id="7" name="Rounded Rectangle 6"/>
          <p:cNvSpPr/>
          <p:nvPr/>
        </p:nvSpPr>
        <p:spPr>
          <a:xfrm>
            <a:off x="2364058" y="205479"/>
            <a:ext cx="7750097" cy="68313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20000"/>
              </a:lnSpc>
            </a:pPr>
            <a:r>
              <a:rPr lang="fa-IR" sz="2800" b="1" dirty="0" smtClean="0">
                <a:solidFill>
                  <a:schemeClr val="tx1"/>
                </a:solidFill>
                <a:cs typeface="B Titr" pitchFamily="2" charset="-78"/>
              </a:rPr>
              <a:t>آثار ایمان:</a:t>
            </a:r>
            <a:r>
              <a:rPr lang="fa-IR" sz="2800" b="1" dirty="0">
                <a:solidFill>
                  <a:srgbClr val="008000"/>
                </a:solidFill>
                <a:cs typeface="B Titr" pitchFamily="2" charset="-78"/>
              </a:rPr>
              <a:t> </a:t>
            </a:r>
            <a:r>
              <a:rPr lang="fa-IR" sz="2800" b="1" dirty="0" smtClean="0">
                <a:solidFill>
                  <a:srgbClr val="0000CC"/>
                </a:solidFill>
                <a:cs typeface="B Titr" pitchFamily="2" charset="-78"/>
              </a:rPr>
              <a:t>2ـ  </a:t>
            </a:r>
            <a:r>
              <a:rPr lang="fa-IR" sz="2800" b="1" dirty="0">
                <a:solidFill>
                  <a:srgbClr val="0000CC"/>
                </a:solidFill>
                <a:cs typeface="B Titr" pitchFamily="2" charset="-78"/>
              </a:rPr>
              <a:t>نورانیت الهی</a:t>
            </a:r>
            <a:endParaRPr lang="fa-IR" sz="2400" b="1" dirty="0">
              <a:solidFill>
                <a:srgbClr val="663300"/>
              </a:solidFill>
              <a:cs typeface="B Titr" pitchFamily="2" charset="-78"/>
            </a:endParaRPr>
          </a:p>
        </p:txBody>
      </p:sp>
      <p:sp>
        <p:nvSpPr>
          <p:cNvPr id="13" name="Rectangle 12"/>
          <p:cNvSpPr/>
          <p:nvPr/>
        </p:nvSpPr>
        <p:spPr>
          <a:xfrm>
            <a:off x="8182127" y="1295400"/>
            <a:ext cx="3636000" cy="5245100"/>
          </a:xfrm>
          <a:prstGeom prst="rect">
            <a:avLst/>
          </a:prstGeom>
          <a:solidFill>
            <a:srgbClr val="FEFFEB"/>
          </a:solidFill>
          <a:ln w="444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indent="180000" algn="just" rtl="1">
              <a:lnSpc>
                <a:spcPct val="140000"/>
              </a:lnSpc>
            </a:pPr>
            <a:r>
              <a:rPr lang="fa-IR" sz="2000" b="1" dirty="0">
                <a:solidFill>
                  <a:srgbClr val="C00000"/>
                </a:solidFill>
                <a:cs typeface="B Titr" pitchFamily="2" charset="-78"/>
              </a:rPr>
              <a:t>1ـ هدف نزول آیات: نورانیت مؤمنان</a:t>
            </a:r>
          </a:p>
          <a:p>
            <a:pPr indent="180000" algn="just" rtl="1">
              <a:lnSpc>
                <a:spcPct val="140000"/>
              </a:lnSpc>
            </a:pPr>
            <a:r>
              <a:rPr lang="fa-IR" b="1" spc="-40" dirty="0">
                <a:solidFill>
                  <a:schemeClr val="tx1"/>
                </a:solidFill>
                <a:cs typeface="B Titr" pitchFamily="2" charset="-78"/>
              </a:rPr>
              <a:t>خدای تبارک و تعالی هدف از نزول آیات الهی به رسولانش، به نورانیت رسیدن مومنان از قِبَل ایمان و عمل صالح بیان می فرماید: «</a:t>
            </a:r>
            <a:r>
              <a:rPr lang="fa-IR" b="1" spc="-40" dirty="0">
                <a:solidFill>
                  <a:srgbClr val="0000FF"/>
                </a:solidFill>
                <a:cs typeface="B Titr" pitchFamily="2" charset="-78"/>
              </a:rPr>
              <a:t>رَسُولاً يَتْلُوا عَلَيْكُمْ آياتِ اللَّهِ مُبَيِّناتٍ، لِيُخْرِجَ‏ الَّذينَ‏ آمَنُوا وَ عَمِلُوا الصَّالِحاتِ مِنَ الظُّلُماتِ إِلَى النّور </a:t>
            </a:r>
            <a:r>
              <a:rPr lang="fa-IR" b="1" spc="-40" dirty="0">
                <a:solidFill>
                  <a:schemeClr val="tx1"/>
                </a:solidFill>
                <a:cs typeface="B Titr" pitchFamily="2" charset="-78"/>
              </a:rPr>
              <a:t>... </a:t>
            </a:r>
            <a:r>
              <a:rPr lang="fa-IR" b="1" dirty="0">
                <a:solidFill>
                  <a:srgbClr val="C00000"/>
                </a:solidFill>
                <a:latin typeface="Traditional Arabic" panose="02020603050405020304" pitchFamily="18" charset="-78"/>
                <a:cs typeface="B Nazanin" pitchFamily="2" charset="-78"/>
              </a:rPr>
              <a:t>(طلاق: 11) </a:t>
            </a:r>
            <a:r>
              <a:rPr lang="fa-IR" b="1" spc="-40" dirty="0">
                <a:solidFill>
                  <a:schemeClr val="tx1"/>
                </a:solidFill>
                <a:cs typeface="B Titr" pitchFamily="2" charset="-78"/>
              </a:rPr>
              <a:t>پيامبرى به سوى شما فرستاده است كه آيات روشن خدا را بر شما مى‏خواند، تا كسانى را كه ايمان آورده و كارهاى شايسته انجام داده‏اند از تاريكى‏ها به سوى نور بيرون آورد. </a:t>
            </a:r>
            <a:endParaRPr lang="fa-IR" b="1" spc="-40" dirty="0">
              <a:solidFill>
                <a:srgbClr val="663300"/>
              </a:solidFill>
              <a:cs typeface="B Titr" pitchFamily="2" charset="-78"/>
            </a:endParaRPr>
          </a:p>
        </p:txBody>
      </p:sp>
      <p:sp>
        <p:nvSpPr>
          <p:cNvPr id="14" name="Rectangle 13"/>
          <p:cNvSpPr/>
          <p:nvPr/>
        </p:nvSpPr>
        <p:spPr>
          <a:xfrm>
            <a:off x="392459" y="1295400"/>
            <a:ext cx="3636000" cy="5245100"/>
          </a:xfrm>
          <a:prstGeom prst="rect">
            <a:avLst/>
          </a:prstGeom>
          <a:solidFill>
            <a:srgbClr val="FEFFEB"/>
          </a:solidFill>
          <a:ln w="444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indent="180000" algn="just" rtl="1">
              <a:lnSpc>
                <a:spcPct val="150000"/>
              </a:lnSpc>
            </a:pPr>
            <a:r>
              <a:rPr lang="fa-IR" sz="2800" b="1" dirty="0">
                <a:solidFill>
                  <a:srgbClr val="C00000"/>
                </a:solidFill>
                <a:cs typeface="B Titr" pitchFamily="2" charset="-78"/>
              </a:rPr>
              <a:t>3ـ  غفلت جایز نیست</a:t>
            </a:r>
          </a:p>
          <a:p>
            <a:pPr indent="180000" algn="just" rtl="1">
              <a:lnSpc>
                <a:spcPct val="150000"/>
              </a:lnSpc>
            </a:pPr>
            <a:r>
              <a:rPr lang="fa-IR" b="1" dirty="0">
                <a:solidFill>
                  <a:schemeClr val="tx1"/>
                </a:solidFill>
                <a:cs typeface="B Titr" pitchFamily="2" charset="-78"/>
              </a:rPr>
              <a:t>رسول خدا </a:t>
            </a:r>
            <a:r>
              <a:rPr lang="fa-IR" b="1" dirty="0" smtClean="0">
                <a:solidFill>
                  <a:schemeClr val="tx1"/>
                </a:solidFill>
                <a:cs typeface="B Titr" pitchFamily="2" charset="-78"/>
              </a:rPr>
              <a:t>صلی‌ الله‌و علیه‌ وآله ‌وسلم  </a:t>
            </a:r>
            <a:r>
              <a:rPr lang="fa-IR" b="1" dirty="0">
                <a:solidFill>
                  <a:schemeClr val="tx1"/>
                </a:solidFill>
                <a:cs typeface="B Titr" pitchFamily="2" charset="-78"/>
              </a:rPr>
              <a:t>آیه مذکور را قرائت کرده و فرمود: </a:t>
            </a:r>
          </a:p>
          <a:p>
            <a:pPr indent="180000" algn="just" rtl="1">
              <a:lnSpc>
                <a:spcPct val="150000"/>
              </a:lnSpc>
            </a:pPr>
            <a:r>
              <a:rPr lang="fa-IR" b="1" dirty="0">
                <a:solidFill>
                  <a:schemeClr val="tx1"/>
                </a:solidFill>
                <a:cs typeface="B Titr" pitchFamily="2" charset="-78"/>
              </a:rPr>
              <a:t>به جان خودم سوگند، نه در زمین و نه در آسمان برای خدا ولیّی نیست مگر این که مؤید به تأیید و مدد او است و کسی که مورد تأیید و کمک حق باشد هیچگاه خطا نمی‌کند. </a:t>
            </a:r>
            <a:r>
              <a:rPr lang="fa-IR" b="1" dirty="0">
                <a:solidFill>
                  <a:srgbClr val="008000"/>
                </a:solidFill>
                <a:cs typeface="B Titr" pitchFamily="2" charset="-78"/>
              </a:rPr>
              <a:t>(با نورانیت خدایی حقایق را آنگونه که هست می بیند، برای همین هم خطا نمی‌کند). </a:t>
            </a:r>
          </a:p>
        </p:txBody>
      </p:sp>
      <p:sp>
        <p:nvSpPr>
          <p:cNvPr id="15" name="Rectangle 14"/>
          <p:cNvSpPr/>
          <p:nvPr/>
        </p:nvSpPr>
        <p:spPr>
          <a:xfrm>
            <a:off x="4303400" y="1295400"/>
            <a:ext cx="3636000" cy="5245100"/>
          </a:xfrm>
          <a:prstGeom prst="rect">
            <a:avLst/>
          </a:prstGeom>
          <a:solidFill>
            <a:srgbClr val="FEFFEB"/>
          </a:solidFill>
          <a:ln w="44450">
            <a:solidFill>
              <a:srgbClr val="0033CC"/>
            </a:solid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indent="180000" algn="just" rtl="1">
              <a:lnSpc>
                <a:spcPct val="150000"/>
              </a:lnSpc>
            </a:pPr>
            <a:r>
              <a:rPr lang="fa-IR" sz="2800" b="1" dirty="0">
                <a:solidFill>
                  <a:srgbClr val="C00000"/>
                </a:solidFill>
                <a:cs typeface="B Titr" pitchFamily="2" charset="-78"/>
              </a:rPr>
              <a:t>2ـ خداوند یار مؤمنان</a:t>
            </a:r>
          </a:p>
          <a:p>
            <a:pPr indent="180000" algn="just" rtl="1">
              <a:lnSpc>
                <a:spcPct val="150000"/>
              </a:lnSpc>
            </a:pPr>
            <a:r>
              <a:rPr lang="fa-IR" b="1" spc="-40" dirty="0">
                <a:solidFill>
                  <a:schemeClr val="tx1"/>
                </a:solidFill>
                <a:cs typeface="B Titr" pitchFamily="2" charset="-78"/>
              </a:rPr>
              <a:t>و یا می فرماید: </a:t>
            </a:r>
            <a:r>
              <a:rPr lang="fa-IR" sz="2000" b="1" spc="-40" dirty="0">
                <a:solidFill>
                  <a:srgbClr val="0000FF"/>
                </a:solidFill>
                <a:cs typeface="B Titr" pitchFamily="2" charset="-78"/>
              </a:rPr>
              <a:t>اللَّهُ وَلِيُّ الَّذينَ آمَنُوا يُخْرِجُهُمْ‏ مِنَ الظُّلُماتِ إِلَى النُّورِ </a:t>
            </a:r>
            <a:r>
              <a:rPr lang="fa-IR" b="1" spc="-40" dirty="0">
                <a:solidFill>
                  <a:schemeClr val="tx1"/>
                </a:solidFill>
                <a:cs typeface="B Titr" pitchFamily="2" charset="-78"/>
              </a:rPr>
              <a:t>... </a:t>
            </a:r>
            <a:r>
              <a:rPr lang="fa-IR" sz="2000" b="1" dirty="0">
                <a:solidFill>
                  <a:srgbClr val="C00000"/>
                </a:solidFill>
                <a:latin typeface="Traditional Arabic" panose="02020603050405020304" pitchFamily="18" charset="-78"/>
                <a:cs typeface="B Nazanin" pitchFamily="2" charset="-78"/>
              </a:rPr>
              <a:t>(بقره:257)</a:t>
            </a:r>
            <a:r>
              <a:rPr lang="fa-IR" b="1" spc="-40" dirty="0">
                <a:solidFill>
                  <a:schemeClr val="tx1"/>
                </a:solidFill>
                <a:cs typeface="B Titr" pitchFamily="2" charset="-78"/>
              </a:rPr>
              <a:t> </a:t>
            </a:r>
            <a:r>
              <a:rPr lang="fa-IR" sz="2000" b="1" spc="-40" dirty="0">
                <a:solidFill>
                  <a:schemeClr val="tx1"/>
                </a:solidFill>
                <a:cs typeface="B Titr" pitchFamily="2" charset="-78"/>
              </a:rPr>
              <a:t>خدا سرپرست و يار كسانى است كه ايمان آورده‏اند؛ آنان را از تاريكى‏ها </a:t>
            </a:r>
            <a:r>
              <a:rPr lang="fa-IR" b="1" spc="-40" dirty="0">
                <a:solidFill>
                  <a:schemeClr val="tx1"/>
                </a:solidFill>
                <a:cs typeface="B Nazanin" pitchFamily="2" charset="-78"/>
              </a:rPr>
              <a:t>[ى جهل و خطا، شرك و دوگانه پرستی، گمراهی و ...] </a:t>
            </a:r>
            <a:r>
              <a:rPr lang="fa-IR" b="1" spc="-40" dirty="0">
                <a:solidFill>
                  <a:schemeClr val="tx1"/>
                </a:solidFill>
                <a:cs typeface="B Titr" pitchFamily="2" charset="-78"/>
              </a:rPr>
              <a:t>به سوى نورِ </a:t>
            </a:r>
            <a:r>
              <a:rPr lang="fa-IR" b="1" spc="-40" dirty="0">
                <a:solidFill>
                  <a:schemeClr val="tx1"/>
                </a:solidFill>
                <a:cs typeface="B Nazanin" pitchFamily="2" charset="-78"/>
              </a:rPr>
              <a:t>[بصیرت و درست بینی، توحید و یکتا‌پرستی و مشی درست رفتاری] </a:t>
            </a:r>
            <a:r>
              <a:rPr lang="fa-IR" b="1" spc="-40" dirty="0">
                <a:solidFill>
                  <a:schemeClr val="tx1"/>
                </a:solidFill>
                <a:cs typeface="B Titr" pitchFamily="2" charset="-78"/>
              </a:rPr>
              <a:t>بيرون مى‏برد. </a:t>
            </a:r>
            <a:endParaRPr lang="fa-IR" b="1" spc="-40" dirty="0">
              <a:solidFill>
                <a:srgbClr val="663300"/>
              </a:solidFill>
              <a:cs typeface="B Titr" pitchFamily="2" charset="-78"/>
            </a:endParaRPr>
          </a:p>
        </p:txBody>
      </p:sp>
    </p:spTree>
    <p:extLst>
      <p:ext uri="{BB962C8B-B14F-4D97-AF65-F5344CB8AC3E}">
        <p14:creationId xmlns:p14="http://schemas.microsoft.com/office/powerpoint/2010/main" val="16723155"/>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1000"/>
                                        <p:tgtEl>
                                          <p:spTgt spid="30"/>
                                        </p:tgtEl>
                                      </p:cBhvr>
                                    </p:animEffect>
                                    <p:anim calcmode="lin" valueType="num">
                                      <p:cBhvr>
                                        <p:cTn id="20" dur="1000" fill="hold"/>
                                        <p:tgtEl>
                                          <p:spTgt spid="30"/>
                                        </p:tgtEl>
                                        <p:attrNameLst>
                                          <p:attrName>ppt_x</p:attrName>
                                        </p:attrNameLst>
                                      </p:cBhvr>
                                      <p:tavLst>
                                        <p:tav tm="0">
                                          <p:val>
                                            <p:strVal val="#ppt_x"/>
                                          </p:val>
                                        </p:tav>
                                        <p:tav tm="100000">
                                          <p:val>
                                            <p:strVal val="#ppt_x"/>
                                          </p:val>
                                        </p:tav>
                                      </p:tavLst>
                                    </p:anim>
                                    <p:anim calcmode="lin" valueType="num">
                                      <p:cBhvr>
                                        <p:cTn id="21"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1000"/>
                                        <p:tgtEl>
                                          <p:spTgt spid="13"/>
                                        </p:tgtEl>
                                      </p:cBhvr>
                                    </p:animEffect>
                                    <p:anim calcmode="lin" valueType="num">
                                      <p:cBhvr>
                                        <p:cTn id="27" dur="1000" fill="hold"/>
                                        <p:tgtEl>
                                          <p:spTgt spid="13"/>
                                        </p:tgtEl>
                                        <p:attrNameLst>
                                          <p:attrName>ppt_x</p:attrName>
                                        </p:attrNameLst>
                                      </p:cBhvr>
                                      <p:tavLst>
                                        <p:tav tm="0">
                                          <p:val>
                                            <p:strVal val="#ppt_x"/>
                                          </p:val>
                                        </p:tav>
                                        <p:tav tm="100000">
                                          <p:val>
                                            <p:strVal val="#ppt_x"/>
                                          </p:val>
                                        </p:tav>
                                      </p:tavLst>
                                    </p:anim>
                                    <p:anim calcmode="lin" valueType="num">
                                      <p:cBhvr>
                                        <p:cTn id="28"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1000"/>
                                        <p:tgtEl>
                                          <p:spTgt spid="15"/>
                                        </p:tgtEl>
                                      </p:cBhvr>
                                    </p:animEffect>
                                    <p:anim calcmode="lin" valueType="num">
                                      <p:cBhvr>
                                        <p:cTn id="34" dur="1000" fill="hold"/>
                                        <p:tgtEl>
                                          <p:spTgt spid="15"/>
                                        </p:tgtEl>
                                        <p:attrNameLst>
                                          <p:attrName>ppt_x</p:attrName>
                                        </p:attrNameLst>
                                      </p:cBhvr>
                                      <p:tavLst>
                                        <p:tav tm="0">
                                          <p:val>
                                            <p:strVal val="#ppt_x"/>
                                          </p:val>
                                        </p:tav>
                                        <p:tav tm="100000">
                                          <p:val>
                                            <p:strVal val="#ppt_x"/>
                                          </p:val>
                                        </p:tav>
                                      </p:tavLst>
                                    </p:anim>
                                    <p:anim calcmode="lin" valueType="num">
                                      <p:cBhvr>
                                        <p:cTn id="35"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1000"/>
                                        <p:tgtEl>
                                          <p:spTgt spid="14"/>
                                        </p:tgtEl>
                                      </p:cBhvr>
                                    </p:animEffect>
                                    <p:anim calcmode="lin" valueType="num">
                                      <p:cBhvr>
                                        <p:cTn id="41" dur="1000" fill="hold"/>
                                        <p:tgtEl>
                                          <p:spTgt spid="14"/>
                                        </p:tgtEl>
                                        <p:attrNameLst>
                                          <p:attrName>ppt_x</p:attrName>
                                        </p:attrNameLst>
                                      </p:cBhvr>
                                      <p:tavLst>
                                        <p:tav tm="0">
                                          <p:val>
                                            <p:strVal val="#ppt_x"/>
                                          </p:val>
                                        </p:tav>
                                        <p:tav tm="100000">
                                          <p:val>
                                            <p:strVal val="#ppt_x"/>
                                          </p:val>
                                        </p:tav>
                                      </p:tavLst>
                                    </p:anim>
                                    <p:anim calcmode="lin" valueType="num">
                                      <p:cBhvr>
                                        <p:cTn id="42"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10" grpId="0" animBg="1"/>
      <p:bldP spid="7" grpId="0" animBg="1"/>
      <p:bldP spid="13" grpId="0" animBg="1"/>
      <p:bldP spid="14" grpId="0" animBg="1"/>
      <p:bldP spid="15"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ound Same Side Corner Rectangle 29"/>
          <p:cNvSpPr/>
          <p:nvPr/>
        </p:nvSpPr>
        <p:spPr>
          <a:xfrm>
            <a:off x="139700" y="1077228"/>
            <a:ext cx="11912600" cy="5641072"/>
          </a:xfrm>
          <a:prstGeom prst="round2SameRect">
            <a:avLst>
              <a:gd name="adj1" fmla="val 0"/>
              <a:gd name="adj2" fmla="val 4039"/>
            </a:avLst>
          </a:prstGeom>
          <a:solidFill>
            <a:srgbClr val="140E94"/>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b="1" dirty="0"/>
          </a:p>
        </p:txBody>
      </p:sp>
      <p:sp>
        <p:nvSpPr>
          <p:cNvPr id="10" name="Round Same Side Corner Rectangle 9"/>
          <p:cNvSpPr/>
          <p:nvPr/>
        </p:nvSpPr>
        <p:spPr>
          <a:xfrm rot="10800000">
            <a:off x="139700" y="98186"/>
            <a:ext cx="11912600" cy="897724"/>
          </a:xfrm>
          <a:prstGeom prst="round2SameRect">
            <a:avLst>
              <a:gd name="adj1" fmla="val 0"/>
              <a:gd name="adj2" fmla="val 15616"/>
            </a:avLst>
          </a:prstGeom>
          <a:solidFill>
            <a:srgbClr val="FFC000"/>
          </a:solidFill>
          <a:ln w="3175">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dirty="0"/>
          </a:p>
        </p:txBody>
      </p:sp>
      <p:sp>
        <p:nvSpPr>
          <p:cNvPr id="7" name="Rounded Rectangle 6"/>
          <p:cNvSpPr/>
          <p:nvPr/>
        </p:nvSpPr>
        <p:spPr>
          <a:xfrm>
            <a:off x="3534937" y="205479"/>
            <a:ext cx="5062654" cy="68313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20000"/>
              </a:lnSpc>
            </a:pPr>
            <a:r>
              <a:rPr lang="fa-IR" sz="2800" b="1" dirty="0" smtClean="0">
                <a:solidFill>
                  <a:schemeClr val="tx1"/>
                </a:solidFill>
                <a:cs typeface="B Titr" pitchFamily="2" charset="-78"/>
              </a:rPr>
              <a:t>آثار ایمان:</a:t>
            </a:r>
            <a:r>
              <a:rPr lang="fa-IR" sz="2800" b="1" dirty="0">
                <a:solidFill>
                  <a:srgbClr val="008000"/>
                </a:solidFill>
                <a:cs typeface="B Titr" pitchFamily="2" charset="-78"/>
              </a:rPr>
              <a:t> </a:t>
            </a:r>
            <a:r>
              <a:rPr lang="fa-IR" sz="2800" b="1" dirty="0" smtClean="0">
                <a:solidFill>
                  <a:srgbClr val="0000CC"/>
                </a:solidFill>
                <a:cs typeface="B Titr" pitchFamily="2" charset="-78"/>
              </a:rPr>
              <a:t>3ـ  </a:t>
            </a:r>
            <a:r>
              <a:rPr lang="fa-IR" sz="2800" b="1" dirty="0">
                <a:solidFill>
                  <a:srgbClr val="0000CC"/>
                </a:solidFill>
                <a:cs typeface="B Titr" pitchFamily="2" charset="-78"/>
              </a:rPr>
              <a:t>جلب رحمت الهی </a:t>
            </a:r>
            <a:endParaRPr lang="fa-IR" sz="2400" b="1" dirty="0">
              <a:solidFill>
                <a:srgbClr val="663300"/>
              </a:solidFill>
              <a:cs typeface="B Titr" pitchFamily="2" charset="-78"/>
            </a:endParaRPr>
          </a:p>
        </p:txBody>
      </p:sp>
      <p:sp>
        <p:nvSpPr>
          <p:cNvPr id="13" name="Rectangle 12"/>
          <p:cNvSpPr/>
          <p:nvPr/>
        </p:nvSpPr>
        <p:spPr>
          <a:xfrm>
            <a:off x="8192039" y="1295400"/>
            <a:ext cx="3636000" cy="5245100"/>
          </a:xfrm>
          <a:prstGeom prst="rect">
            <a:avLst/>
          </a:prstGeom>
          <a:solidFill>
            <a:srgbClr val="FEFFEB"/>
          </a:solidFill>
          <a:ln w="444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indent="180000" algn="just" rtl="1">
              <a:lnSpc>
                <a:spcPct val="200000"/>
              </a:lnSpc>
            </a:pPr>
            <a:r>
              <a:rPr lang="fa-IR" sz="2400" b="1" spc="-40" dirty="0">
                <a:solidFill>
                  <a:srgbClr val="0000FF"/>
                </a:solidFill>
                <a:cs typeface="B Titr" pitchFamily="2" charset="-78"/>
              </a:rPr>
              <a:t>فَأَمَّا الَّذينَ آمَنُوا بِاللَّهِ وَ اعْتَصَمُوا بِهِ فَسَيُدْخِلُهُمْ‏ في‏ رَحْمَةٍ مِنْهُ وَ فَضْلٍ </a:t>
            </a:r>
            <a:r>
              <a:rPr lang="fa-IR" sz="1600" b="1" spc="-40" dirty="0">
                <a:solidFill>
                  <a:schemeClr val="tx1"/>
                </a:solidFill>
                <a:cs typeface="B Titr" pitchFamily="2" charset="-78"/>
              </a:rPr>
              <a:t>... </a:t>
            </a:r>
            <a:r>
              <a:rPr lang="fa-IR" sz="2000" b="1" dirty="0">
                <a:solidFill>
                  <a:srgbClr val="C00000"/>
                </a:solidFill>
                <a:latin typeface="Traditional Arabic" panose="02020603050405020304" pitchFamily="18" charset="-78"/>
                <a:cs typeface="B Nazanin" pitchFamily="2" charset="-78"/>
              </a:rPr>
              <a:t>(نساء: 175)؛ </a:t>
            </a:r>
          </a:p>
          <a:p>
            <a:pPr indent="180000" algn="just" rtl="1">
              <a:lnSpc>
                <a:spcPct val="200000"/>
              </a:lnSpc>
            </a:pPr>
            <a:r>
              <a:rPr lang="fa-IR" sz="2400" b="1" spc="-40" dirty="0">
                <a:solidFill>
                  <a:schemeClr val="tx1"/>
                </a:solidFill>
                <a:cs typeface="B Titr" pitchFamily="2" charset="-78"/>
              </a:rPr>
              <a:t>اما كسانى كه به خدا ايمان آورده و به او تمسّك جویند، به زودى آنان را در رحمت و فضلى از سوى خود درآورد. </a:t>
            </a:r>
          </a:p>
        </p:txBody>
      </p:sp>
      <p:sp>
        <p:nvSpPr>
          <p:cNvPr id="14" name="Rectangle 13"/>
          <p:cNvSpPr/>
          <p:nvPr/>
        </p:nvSpPr>
        <p:spPr>
          <a:xfrm>
            <a:off x="381308" y="1295400"/>
            <a:ext cx="3636000" cy="5245100"/>
          </a:xfrm>
          <a:prstGeom prst="rect">
            <a:avLst/>
          </a:prstGeom>
          <a:solidFill>
            <a:srgbClr val="FEFFEB"/>
          </a:solidFill>
          <a:ln w="444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indent="180000" algn="just" rtl="1">
              <a:lnSpc>
                <a:spcPct val="160000"/>
              </a:lnSpc>
            </a:pPr>
            <a:r>
              <a:rPr lang="fa-IR" sz="2400" b="1" spc="-40" dirty="0">
                <a:solidFill>
                  <a:srgbClr val="0000FF"/>
                </a:solidFill>
                <a:cs typeface="B Titr" pitchFamily="2" charset="-78"/>
              </a:rPr>
              <a:t>وَ رَحْمَتي‏ وَسِعَتْ كُلَّ شَيْ‏ءٍ فَسَأَكْتُبُها لِلَّذينَ يَتَّقُونَ وَ يُؤْتُونَ الزَّكاةَ وَ الَّذينَ هُمْ بِآياتِنا يُؤْمِنُونَ </a:t>
            </a:r>
            <a:r>
              <a:rPr lang="fa-IR" sz="2400" b="1" dirty="0">
                <a:solidFill>
                  <a:srgbClr val="C00000"/>
                </a:solidFill>
                <a:latin typeface="Traditional Arabic" panose="02020603050405020304" pitchFamily="18" charset="-78"/>
                <a:cs typeface="B Nazanin" pitchFamily="2" charset="-78"/>
              </a:rPr>
              <a:t>(اعراف:156)؛ </a:t>
            </a:r>
            <a:r>
              <a:rPr lang="fa-IR" sz="2400" b="1" dirty="0">
                <a:solidFill>
                  <a:schemeClr val="tx1"/>
                </a:solidFill>
                <a:cs typeface="B Titr" pitchFamily="2" charset="-78"/>
              </a:rPr>
              <a:t>و رحمتم همه چيز را فرا گرفته است؛ و به زودى آن را براى كسانى كه پرهيزگارى مى‏كنند و زكات مى‏دهند و آنان كه به آيات ما ايمان مى‏آورند، مقرر مى‏دارم». </a:t>
            </a:r>
            <a:endParaRPr lang="fa-IR" sz="2400" b="1" dirty="0">
              <a:solidFill>
                <a:srgbClr val="008000"/>
              </a:solidFill>
              <a:cs typeface="B Titr" pitchFamily="2" charset="-78"/>
            </a:endParaRPr>
          </a:p>
        </p:txBody>
      </p:sp>
      <p:sp>
        <p:nvSpPr>
          <p:cNvPr id="15" name="Rectangle 14"/>
          <p:cNvSpPr/>
          <p:nvPr/>
        </p:nvSpPr>
        <p:spPr>
          <a:xfrm>
            <a:off x="4303400" y="1295400"/>
            <a:ext cx="3636000" cy="5245100"/>
          </a:xfrm>
          <a:prstGeom prst="rect">
            <a:avLst/>
          </a:prstGeom>
          <a:solidFill>
            <a:srgbClr val="FEFFEB"/>
          </a:solidFill>
          <a:ln w="44450">
            <a:solidFill>
              <a:srgbClr val="0033CC"/>
            </a:solid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indent="180000" algn="just" rtl="1">
              <a:lnSpc>
                <a:spcPct val="170000"/>
              </a:lnSpc>
            </a:pPr>
            <a:r>
              <a:rPr lang="fa-IR" sz="2400" b="1" spc="-40" dirty="0">
                <a:solidFill>
                  <a:srgbClr val="0000FF"/>
                </a:solidFill>
                <a:cs typeface="B Titr" pitchFamily="2" charset="-78"/>
              </a:rPr>
              <a:t>فَأَمَّا الَّذينَ آمَنُوا وَ عَمِلُوا الصَّالِحاتِ فَيُدْخِلُهُمْ رَبُّهُمْ‏ في‏ رَحْمَتِهِ ذلِكَ هُوَ الْفَوْزُ الْمُبينُ </a:t>
            </a:r>
            <a:r>
              <a:rPr lang="fa-IR" sz="2400" b="1" dirty="0">
                <a:solidFill>
                  <a:srgbClr val="C00000"/>
                </a:solidFill>
                <a:latin typeface="Traditional Arabic" panose="02020603050405020304" pitchFamily="18" charset="-78"/>
                <a:cs typeface="B Nazanin" pitchFamily="2" charset="-78"/>
              </a:rPr>
              <a:t>(جاثیه: 30) </a:t>
            </a:r>
            <a:r>
              <a:rPr lang="fa-IR" sz="2400" b="1" spc="-40" dirty="0">
                <a:solidFill>
                  <a:schemeClr val="tx1"/>
                </a:solidFill>
                <a:cs typeface="B Titr" pitchFamily="2" charset="-78"/>
              </a:rPr>
              <a:t>كسانى كه به خدا ايمان آوردند و به او متمسك شدند، آنان را در رحمت و فضل خود درمى‏آورد، و از راه راست به سوى خود هدايت‌شان مى‏كند.</a:t>
            </a:r>
            <a:endParaRPr lang="fa-IR" sz="2400" b="1" spc="-40" dirty="0">
              <a:solidFill>
                <a:srgbClr val="663300"/>
              </a:solidFill>
              <a:cs typeface="B Titr" pitchFamily="2" charset="-78"/>
            </a:endParaRPr>
          </a:p>
        </p:txBody>
      </p:sp>
    </p:spTree>
    <p:extLst>
      <p:ext uri="{BB962C8B-B14F-4D97-AF65-F5344CB8AC3E}">
        <p14:creationId xmlns:p14="http://schemas.microsoft.com/office/powerpoint/2010/main" val="841413290"/>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1000"/>
                                        <p:tgtEl>
                                          <p:spTgt spid="30"/>
                                        </p:tgtEl>
                                      </p:cBhvr>
                                    </p:animEffect>
                                    <p:anim calcmode="lin" valueType="num">
                                      <p:cBhvr>
                                        <p:cTn id="20" dur="1000" fill="hold"/>
                                        <p:tgtEl>
                                          <p:spTgt spid="30"/>
                                        </p:tgtEl>
                                        <p:attrNameLst>
                                          <p:attrName>ppt_x</p:attrName>
                                        </p:attrNameLst>
                                      </p:cBhvr>
                                      <p:tavLst>
                                        <p:tav tm="0">
                                          <p:val>
                                            <p:strVal val="#ppt_x"/>
                                          </p:val>
                                        </p:tav>
                                        <p:tav tm="100000">
                                          <p:val>
                                            <p:strVal val="#ppt_x"/>
                                          </p:val>
                                        </p:tav>
                                      </p:tavLst>
                                    </p:anim>
                                    <p:anim calcmode="lin" valueType="num">
                                      <p:cBhvr>
                                        <p:cTn id="21"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1000"/>
                                        <p:tgtEl>
                                          <p:spTgt spid="13"/>
                                        </p:tgtEl>
                                      </p:cBhvr>
                                    </p:animEffect>
                                    <p:anim calcmode="lin" valueType="num">
                                      <p:cBhvr>
                                        <p:cTn id="27" dur="1000" fill="hold"/>
                                        <p:tgtEl>
                                          <p:spTgt spid="13"/>
                                        </p:tgtEl>
                                        <p:attrNameLst>
                                          <p:attrName>ppt_x</p:attrName>
                                        </p:attrNameLst>
                                      </p:cBhvr>
                                      <p:tavLst>
                                        <p:tav tm="0">
                                          <p:val>
                                            <p:strVal val="#ppt_x"/>
                                          </p:val>
                                        </p:tav>
                                        <p:tav tm="100000">
                                          <p:val>
                                            <p:strVal val="#ppt_x"/>
                                          </p:val>
                                        </p:tav>
                                      </p:tavLst>
                                    </p:anim>
                                    <p:anim calcmode="lin" valueType="num">
                                      <p:cBhvr>
                                        <p:cTn id="28"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1000"/>
                                        <p:tgtEl>
                                          <p:spTgt spid="15"/>
                                        </p:tgtEl>
                                      </p:cBhvr>
                                    </p:animEffect>
                                    <p:anim calcmode="lin" valueType="num">
                                      <p:cBhvr>
                                        <p:cTn id="34" dur="1000" fill="hold"/>
                                        <p:tgtEl>
                                          <p:spTgt spid="15"/>
                                        </p:tgtEl>
                                        <p:attrNameLst>
                                          <p:attrName>ppt_x</p:attrName>
                                        </p:attrNameLst>
                                      </p:cBhvr>
                                      <p:tavLst>
                                        <p:tav tm="0">
                                          <p:val>
                                            <p:strVal val="#ppt_x"/>
                                          </p:val>
                                        </p:tav>
                                        <p:tav tm="100000">
                                          <p:val>
                                            <p:strVal val="#ppt_x"/>
                                          </p:val>
                                        </p:tav>
                                      </p:tavLst>
                                    </p:anim>
                                    <p:anim calcmode="lin" valueType="num">
                                      <p:cBhvr>
                                        <p:cTn id="35"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1000"/>
                                        <p:tgtEl>
                                          <p:spTgt spid="14"/>
                                        </p:tgtEl>
                                      </p:cBhvr>
                                    </p:animEffect>
                                    <p:anim calcmode="lin" valueType="num">
                                      <p:cBhvr>
                                        <p:cTn id="41" dur="1000" fill="hold"/>
                                        <p:tgtEl>
                                          <p:spTgt spid="14"/>
                                        </p:tgtEl>
                                        <p:attrNameLst>
                                          <p:attrName>ppt_x</p:attrName>
                                        </p:attrNameLst>
                                      </p:cBhvr>
                                      <p:tavLst>
                                        <p:tav tm="0">
                                          <p:val>
                                            <p:strVal val="#ppt_x"/>
                                          </p:val>
                                        </p:tav>
                                        <p:tav tm="100000">
                                          <p:val>
                                            <p:strVal val="#ppt_x"/>
                                          </p:val>
                                        </p:tav>
                                      </p:tavLst>
                                    </p:anim>
                                    <p:anim calcmode="lin" valueType="num">
                                      <p:cBhvr>
                                        <p:cTn id="42"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10" grpId="0" animBg="1"/>
      <p:bldP spid="7" grpId="0" animBg="1"/>
      <p:bldP spid="13" grpId="0" animBg="1"/>
      <p:bldP spid="14" grpId="0" animBg="1"/>
      <p:bldP spid="15"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ound Same Side Corner Rectangle 29"/>
          <p:cNvSpPr/>
          <p:nvPr/>
        </p:nvSpPr>
        <p:spPr>
          <a:xfrm>
            <a:off x="177779" y="1080903"/>
            <a:ext cx="11912600" cy="5641072"/>
          </a:xfrm>
          <a:prstGeom prst="round2SameRect">
            <a:avLst>
              <a:gd name="adj1" fmla="val 0"/>
              <a:gd name="adj2" fmla="val 4039"/>
            </a:avLst>
          </a:prstGeom>
          <a:solidFill>
            <a:srgbClr val="140E94"/>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b="1" dirty="0"/>
          </a:p>
        </p:txBody>
      </p:sp>
      <p:sp>
        <p:nvSpPr>
          <p:cNvPr id="13" name="Rectangle 12"/>
          <p:cNvSpPr/>
          <p:nvPr/>
        </p:nvSpPr>
        <p:spPr>
          <a:xfrm>
            <a:off x="8214341" y="1295400"/>
            <a:ext cx="3636000" cy="5245100"/>
          </a:xfrm>
          <a:prstGeom prst="rect">
            <a:avLst/>
          </a:prstGeom>
          <a:solidFill>
            <a:srgbClr val="FEFFEB"/>
          </a:solidFill>
          <a:ln w="444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indent="180000" algn="just" rtl="1">
              <a:lnSpc>
                <a:spcPct val="200000"/>
              </a:lnSpc>
            </a:pPr>
            <a:r>
              <a:rPr lang="fa-IR" sz="2400" b="1" spc="-40" dirty="0">
                <a:solidFill>
                  <a:srgbClr val="0000FF"/>
                </a:solidFill>
                <a:cs typeface="B Titr" pitchFamily="2" charset="-78"/>
              </a:rPr>
              <a:t>اللَّهُ وَلِيُّ الَّذينَ آمَنُوا يُخْرِجُهُمْ‏ مِنَ الظُّلُماتِ إِلَى النُّورِ </a:t>
            </a:r>
            <a:r>
              <a:rPr lang="fa-IR" sz="2000" b="1" dirty="0">
                <a:solidFill>
                  <a:srgbClr val="C00000"/>
                </a:solidFill>
                <a:latin typeface="Traditional Arabic" panose="02020603050405020304" pitchFamily="18" charset="-78"/>
                <a:cs typeface="B Nazanin" pitchFamily="2" charset="-78"/>
              </a:rPr>
              <a:t>(بقره:257)</a:t>
            </a:r>
            <a:r>
              <a:rPr lang="fa-IR" sz="2000" b="1" spc="-40" dirty="0">
                <a:solidFill>
                  <a:srgbClr val="0000FF"/>
                </a:solidFill>
                <a:cs typeface="B Titr" pitchFamily="2" charset="-78"/>
              </a:rPr>
              <a:t> </a:t>
            </a:r>
            <a:r>
              <a:rPr lang="fa-IR" sz="2400" b="1" spc="-40" dirty="0">
                <a:solidFill>
                  <a:schemeClr val="tx1"/>
                </a:solidFill>
                <a:cs typeface="B Titr" pitchFamily="2" charset="-78"/>
              </a:rPr>
              <a:t>خدا سرپرست و يار كسانى است كه ايمان آورده‏اند ؛ آنان را از تاريكى‏ها به سوى نورِ بيرون مى‏برد.</a:t>
            </a:r>
          </a:p>
        </p:txBody>
      </p:sp>
      <p:sp>
        <p:nvSpPr>
          <p:cNvPr id="15" name="Rectangle 14"/>
          <p:cNvSpPr/>
          <p:nvPr/>
        </p:nvSpPr>
        <p:spPr>
          <a:xfrm>
            <a:off x="419100" y="1295400"/>
            <a:ext cx="7520300" cy="5245100"/>
          </a:xfrm>
          <a:prstGeom prst="rect">
            <a:avLst/>
          </a:prstGeom>
          <a:solidFill>
            <a:srgbClr val="FEFFEB"/>
          </a:solidFill>
          <a:ln w="444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indent="180000" algn="just" rtl="1">
              <a:lnSpc>
                <a:spcPct val="170000"/>
              </a:lnSpc>
            </a:pPr>
            <a:r>
              <a:rPr lang="fa-IR" sz="2400" b="1" spc="-40" dirty="0">
                <a:solidFill>
                  <a:schemeClr val="tx1"/>
                </a:solidFill>
                <a:cs typeface="B Titr" pitchFamily="2" charset="-78"/>
              </a:rPr>
              <a:t>مومن اگر معتقد شد که هر آنچه به او از بلاها می رسد مقدر الهی است خود را تحت ولایت او می داند: </a:t>
            </a:r>
            <a:r>
              <a:rPr lang="fa-IR" sz="2400" b="1" spc="-40" dirty="0">
                <a:solidFill>
                  <a:srgbClr val="0000FF"/>
                </a:solidFill>
                <a:cs typeface="B Titr" pitchFamily="2" charset="-78"/>
              </a:rPr>
              <a:t>قُلْ لَنْ یصِیبَنا إِلَّا ما کتَبَ اللَّهُ لَنا هُوَ مَوْلانا وَ عَلَی اللَّهِ فَلْیتَوَکلِ الْمُؤْمِنُونَ</a:t>
            </a:r>
            <a:r>
              <a:rPr lang="fa-IR" sz="2400" b="1" spc="-40" dirty="0">
                <a:solidFill>
                  <a:schemeClr val="tx1"/>
                </a:solidFill>
                <a:cs typeface="B Titr" pitchFamily="2" charset="-78"/>
              </a:rPr>
              <a:t>: </a:t>
            </a:r>
            <a:r>
              <a:rPr lang="fa-IR" sz="2000" b="1" dirty="0">
                <a:solidFill>
                  <a:srgbClr val="C00000"/>
                </a:solidFill>
                <a:latin typeface="Traditional Arabic" panose="02020603050405020304" pitchFamily="18" charset="-78"/>
                <a:cs typeface="B Nazanin" pitchFamily="2" charset="-78"/>
              </a:rPr>
              <a:t>(توبه:51) </a:t>
            </a:r>
            <a:r>
              <a:rPr lang="fa-IR" sz="2400" b="1" spc="-40" dirty="0">
                <a:solidFill>
                  <a:schemeClr val="tx1"/>
                </a:solidFill>
                <a:cs typeface="B Titr" pitchFamily="2" charset="-78"/>
              </a:rPr>
              <a:t>بگو: هرگز جز آنچه خداوند برای ما مقرّر کرده است، به ما نخواهد رسید. او مولای ماست و مؤمنان باید تنها بر خداوند توکل کنند.</a:t>
            </a:r>
          </a:p>
          <a:p>
            <a:pPr indent="180000" algn="just" rtl="1">
              <a:lnSpc>
                <a:spcPct val="170000"/>
              </a:lnSpc>
            </a:pPr>
            <a:r>
              <a:rPr lang="fa-IR" sz="2400" b="1" spc="-40" dirty="0">
                <a:solidFill>
                  <a:schemeClr val="tx1"/>
                </a:solidFill>
                <a:cs typeface="B Titr" pitchFamily="2" charset="-78"/>
              </a:rPr>
              <a:t>طبق آیه فوق آنچه خداوند برای مؤمن مقدّر کرده خیر است، چون مولی برای بنده اش، بد نمی‌نویسد. «</a:t>
            </a:r>
            <a:r>
              <a:rPr lang="fa-IR" sz="2400" b="1" spc="-40" dirty="0">
                <a:solidFill>
                  <a:srgbClr val="0000FF"/>
                </a:solidFill>
                <a:cs typeface="B Titr" pitchFamily="2" charset="-78"/>
              </a:rPr>
              <a:t>کتَبَ اللَّهُ لَنا هُوَ مَوْلانا</a:t>
            </a:r>
            <a:r>
              <a:rPr lang="fa-IR" sz="2400" b="1" spc="-40" dirty="0">
                <a:solidFill>
                  <a:schemeClr val="tx1"/>
                </a:solidFill>
                <a:cs typeface="B Titr" pitchFamily="2" charset="-78"/>
              </a:rPr>
              <a:t>» و مؤمن، خود را تحت ولایت خدا می داند. «</a:t>
            </a:r>
            <a:r>
              <a:rPr lang="fa-IR" sz="2400" b="1" spc="-40" dirty="0">
                <a:solidFill>
                  <a:srgbClr val="0000FF"/>
                </a:solidFill>
                <a:cs typeface="B Titr" pitchFamily="2" charset="-78"/>
              </a:rPr>
              <a:t>هُوَ مَوْلانا</a:t>
            </a:r>
            <a:r>
              <a:rPr lang="fa-IR" sz="2400" b="1" spc="-40" dirty="0">
                <a:solidFill>
                  <a:schemeClr val="tx1"/>
                </a:solidFill>
                <a:cs typeface="B Titr" pitchFamily="2" charset="-78"/>
              </a:rPr>
              <a:t>».</a:t>
            </a:r>
          </a:p>
        </p:txBody>
      </p:sp>
      <p:sp>
        <p:nvSpPr>
          <p:cNvPr id="9" name="Round Same Side Corner Rectangle 8"/>
          <p:cNvSpPr/>
          <p:nvPr/>
        </p:nvSpPr>
        <p:spPr>
          <a:xfrm rot="10800000">
            <a:off x="189569" y="90912"/>
            <a:ext cx="11912600" cy="897724"/>
          </a:xfrm>
          <a:prstGeom prst="round2SameRect">
            <a:avLst>
              <a:gd name="adj1" fmla="val 0"/>
              <a:gd name="adj2" fmla="val 15616"/>
            </a:avLst>
          </a:prstGeom>
          <a:solidFill>
            <a:srgbClr val="FFC000"/>
          </a:solidFill>
          <a:ln w="3175">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dirty="0"/>
          </a:p>
        </p:txBody>
      </p:sp>
      <p:sp>
        <p:nvSpPr>
          <p:cNvPr id="11" name="Rounded Rectangle 10"/>
          <p:cNvSpPr/>
          <p:nvPr/>
        </p:nvSpPr>
        <p:spPr>
          <a:xfrm>
            <a:off x="3434577" y="194328"/>
            <a:ext cx="6166624" cy="68313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20000"/>
              </a:lnSpc>
            </a:pPr>
            <a:r>
              <a:rPr lang="fa-IR" sz="2800" b="1" dirty="0" smtClean="0">
                <a:solidFill>
                  <a:schemeClr val="tx1"/>
                </a:solidFill>
                <a:cs typeface="B Titr" pitchFamily="2" charset="-78"/>
              </a:rPr>
              <a:t>آثار ایمان:</a:t>
            </a:r>
            <a:r>
              <a:rPr lang="fa-IR" sz="2800" b="1" dirty="0">
                <a:solidFill>
                  <a:srgbClr val="008000"/>
                </a:solidFill>
                <a:cs typeface="B Titr" pitchFamily="2" charset="-78"/>
              </a:rPr>
              <a:t> </a:t>
            </a:r>
            <a:r>
              <a:rPr lang="fa-IR" sz="2800" b="1" dirty="0" smtClean="0">
                <a:solidFill>
                  <a:srgbClr val="0000CC"/>
                </a:solidFill>
                <a:cs typeface="B Titr" pitchFamily="2" charset="-78"/>
              </a:rPr>
              <a:t>4ـ  </a:t>
            </a:r>
            <a:r>
              <a:rPr lang="fa-IR" sz="2800" b="1" dirty="0">
                <a:solidFill>
                  <a:srgbClr val="0000CC"/>
                </a:solidFill>
                <a:cs typeface="B Titr" pitchFamily="2" charset="-78"/>
              </a:rPr>
              <a:t>بهره‌مندی از ولایت الهی</a:t>
            </a:r>
            <a:endParaRPr lang="fa-IR" sz="2400" b="1" dirty="0">
              <a:solidFill>
                <a:srgbClr val="663300"/>
              </a:solidFill>
              <a:cs typeface="B Titr" pitchFamily="2" charset="-78"/>
            </a:endParaRPr>
          </a:p>
        </p:txBody>
      </p:sp>
    </p:spTree>
    <p:extLst>
      <p:ext uri="{BB962C8B-B14F-4D97-AF65-F5344CB8AC3E}">
        <p14:creationId xmlns:p14="http://schemas.microsoft.com/office/powerpoint/2010/main" val="188988241"/>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1000"/>
                                        <p:tgtEl>
                                          <p:spTgt spid="30"/>
                                        </p:tgtEl>
                                      </p:cBhvr>
                                    </p:animEffect>
                                    <p:anim calcmode="lin" valueType="num">
                                      <p:cBhvr>
                                        <p:cTn id="20" dur="1000" fill="hold"/>
                                        <p:tgtEl>
                                          <p:spTgt spid="30"/>
                                        </p:tgtEl>
                                        <p:attrNameLst>
                                          <p:attrName>ppt_x</p:attrName>
                                        </p:attrNameLst>
                                      </p:cBhvr>
                                      <p:tavLst>
                                        <p:tav tm="0">
                                          <p:val>
                                            <p:strVal val="#ppt_x"/>
                                          </p:val>
                                        </p:tav>
                                        <p:tav tm="100000">
                                          <p:val>
                                            <p:strVal val="#ppt_x"/>
                                          </p:val>
                                        </p:tav>
                                      </p:tavLst>
                                    </p:anim>
                                    <p:anim calcmode="lin" valueType="num">
                                      <p:cBhvr>
                                        <p:cTn id="21"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1000"/>
                                        <p:tgtEl>
                                          <p:spTgt spid="13"/>
                                        </p:tgtEl>
                                      </p:cBhvr>
                                    </p:animEffect>
                                    <p:anim calcmode="lin" valueType="num">
                                      <p:cBhvr>
                                        <p:cTn id="27" dur="1000" fill="hold"/>
                                        <p:tgtEl>
                                          <p:spTgt spid="13"/>
                                        </p:tgtEl>
                                        <p:attrNameLst>
                                          <p:attrName>ppt_x</p:attrName>
                                        </p:attrNameLst>
                                      </p:cBhvr>
                                      <p:tavLst>
                                        <p:tav tm="0">
                                          <p:val>
                                            <p:strVal val="#ppt_x"/>
                                          </p:val>
                                        </p:tav>
                                        <p:tav tm="100000">
                                          <p:val>
                                            <p:strVal val="#ppt_x"/>
                                          </p:val>
                                        </p:tav>
                                      </p:tavLst>
                                    </p:anim>
                                    <p:anim calcmode="lin" valueType="num">
                                      <p:cBhvr>
                                        <p:cTn id="28"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1000"/>
                                        <p:tgtEl>
                                          <p:spTgt spid="15"/>
                                        </p:tgtEl>
                                      </p:cBhvr>
                                    </p:animEffect>
                                    <p:anim calcmode="lin" valueType="num">
                                      <p:cBhvr>
                                        <p:cTn id="34" dur="1000" fill="hold"/>
                                        <p:tgtEl>
                                          <p:spTgt spid="15"/>
                                        </p:tgtEl>
                                        <p:attrNameLst>
                                          <p:attrName>ppt_x</p:attrName>
                                        </p:attrNameLst>
                                      </p:cBhvr>
                                      <p:tavLst>
                                        <p:tav tm="0">
                                          <p:val>
                                            <p:strVal val="#ppt_x"/>
                                          </p:val>
                                        </p:tav>
                                        <p:tav tm="100000">
                                          <p:val>
                                            <p:strVal val="#ppt_x"/>
                                          </p:val>
                                        </p:tav>
                                      </p:tavLst>
                                    </p:anim>
                                    <p:anim calcmode="lin" valueType="num">
                                      <p:cBhvr>
                                        <p:cTn id="35"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13" grpId="0" animBg="1"/>
      <p:bldP spid="15" grpId="0" animBg="1"/>
      <p:bldP spid="9" grpId="0" animBg="1"/>
      <p:bldP spid="11"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ound Same Side Corner Rectangle 29"/>
          <p:cNvSpPr/>
          <p:nvPr/>
        </p:nvSpPr>
        <p:spPr>
          <a:xfrm>
            <a:off x="139700" y="1077228"/>
            <a:ext cx="11912600" cy="5641072"/>
          </a:xfrm>
          <a:prstGeom prst="round2SameRect">
            <a:avLst>
              <a:gd name="adj1" fmla="val 0"/>
              <a:gd name="adj2" fmla="val 4039"/>
            </a:avLst>
          </a:prstGeom>
          <a:solidFill>
            <a:srgbClr val="140E94"/>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b="1" dirty="0"/>
          </a:p>
        </p:txBody>
      </p:sp>
      <p:sp>
        <p:nvSpPr>
          <p:cNvPr id="10" name="Round Same Side Corner Rectangle 9"/>
          <p:cNvSpPr/>
          <p:nvPr/>
        </p:nvSpPr>
        <p:spPr>
          <a:xfrm rot="10800000">
            <a:off x="139700" y="98186"/>
            <a:ext cx="11912600" cy="897724"/>
          </a:xfrm>
          <a:prstGeom prst="round2SameRect">
            <a:avLst>
              <a:gd name="adj1" fmla="val 0"/>
              <a:gd name="adj2" fmla="val 15616"/>
            </a:avLst>
          </a:prstGeom>
          <a:solidFill>
            <a:srgbClr val="FFC000"/>
          </a:solidFill>
          <a:ln w="3175">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dirty="0"/>
          </a:p>
        </p:txBody>
      </p:sp>
      <p:sp>
        <p:nvSpPr>
          <p:cNvPr id="7" name="Rounded Rectangle 6"/>
          <p:cNvSpPr/>
          <p:nvPr/>
        </p:nvSpPr>
        <p:spPr>
          <a:xfrm>
            <a:off x="2531327" y="205479"/>
            <a:ext cx="7348654" cy="68313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20000"/>
              </a:lnSpc>
            </a:pPr>
            <a:r>
              <a:rPr lang="fa-IR" sz="2800" b="1" dirty="0" smtClean="0">
                <a:solidFill>
                  <a:schemeClr val="tx1"/>
                </a:solidFill>
                <a:cs typeface="B Titr" pitchFamily="2" charset="-78"/>
              </a:rPr>
              <a:t>آثار ایمان:    </a:t>
            </a:r>
            <a:r>
              <a:rPr lang="fa-IR" sz="2800" b="1" dirty="0" smtClean="0">
                <a:solidFill>
                  <a:srgbClr val="0000CC"/>
                </a:solidFill>
                <a:cs typeface="B Titr" pitchFamily="2" charset="-78"/>
              </a:rPr>
              <a:t>5 ـ  </a:t>
            </a:r>
            <a:r>
              <a:rPr lang="fa-IR" sz="2800" b="1" dirty="0">
                <a:solidFill>
                  <a:srgbClr val="0000CC"/>
                </a:solidFill>
                <a:cs typeface="B Titr" pitchFamily="2" charset="-78"/>
              </a:rPr>
              <a:t>وصول به حیات طیبه</a:t>
            </a:r>
            <a:endParaRPr lang="fa-IR" sz="2400" b="1" dirty="0">
              <a:solidFill>
                <a:srgbClr val="663300"/>
              </a:solidFill>
              <a:cs typeface="B Titr" pitchFamily="2" charset="-78"/>
            </a:endParaRPr>
          </a:p>
        </p:txBody>
      </p:sp>
      <p:sp>
        <p:nvSpPr>
          <p:cNvPr id="13" name="Rectangle 12"/>
          <p:cNvSpPr/>
          <p:nvPr/>
        </p:nvSpPr>
        <p:spPr>
          <a:xfrm>
            <a:off x="8314700" y="1295400"/>
            <a:ext cx="3636000" cy="5245100"/>
          </a:xfrm>
          <a:prstGeom prst="rect">
            <a:avLst/>
          </a:prstGeom>
          <a:solidFill>
            <a:srgbClr val="FEFFEB"/>
          </a:solidFill>
          <a:ln w="444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indent="180000" algn="just" rtl="1">
              <a:lnSpc>
                <a:spcPct val="150000"/>
              </a:lnSpc>
            </a:pPr>
            <a:r>
              <a:rPr lang="fa-IR" sz="2300" b="1" spc="-40" dirty="0">
                <a:solidFill>
                  <a:srgbClr val="0000FF"/>
                </a:solidFill>
                <a:cs typeface="B Titr" pitchFamily="2" charset="-78"/>
              </a:rPr>
              <a:t>مَنْ عَمِلَ صالِحاً مِنْ ذَكَرٍ أَوْ أُنْثى‏ وَ هُوَ مُؤْمِنٌ فَلَنُحْيِيَنَّهُ </a:t>
            </a:r>
            <a:r>
              <a:rPr lang="fa-IR" sz="2300" b="1" spc="-40" dirty="0">
                <a:solidFill>
                  <a:srgbClr val="FF0000"/>
                </a:solidFill>
                <a:cs typeface="B Titr" pitchFamily="2" charset="-78"/>
              </a:rPr>
              <a:t>حَياةً طَيِّبَةً </a:t>
            </a:r>
            <a:r>
              <a:rPr lang="fa-IR" sz="2300" b="1" spc="-40" dirty="0">
                <a:solidFill>
                  <a:srgbClr val="0000FF"/>
                </a:solidFill>
                <a:cs typeface="B Titr" pitchFamily="2" charset="-78"/>
              </a:rPr>
              <a:t>وَ لَنَجْزِيَنَّهُمْ أَجْرَهُمْ بِأَحْسَنِ ما كانُوا يَعْمَلُونَ </a:t>
            </a:r>
            <a:r>
              <a:rPr lang="fa-IR" sz="2300" b="1" dirty="0">
                <a:solidFill>
                  <a:srgbClr val="C00000"/>
                </a:solidFill>
                <a:latin typeface="Traditional Arabic" panose="02020603050405020304" pitchFamily="18" charset="-78"/>
                <a:cs typeface="B Nazanin" pitchFamily="2" charset="-78"/>
              </a:rPr>
              <a:t>(توبه: 97) </a:t>
            </a:r>
            <a:r>
              <a:rPr lang="fa-IR" sz="2300" b="1" spc="-40" dirty="0">
                <a:solidFill>
                  <a:schemeClr val="tx1"/>
                </a:solidFill>
                <a:cs typeface="B Titr" pitchFamily="2" charset="-78"/>
              </a:rPr>
              <a:t>از مرد و زن، هر كس كار شايسته انجام دهد در حالى كه مؤمن باشد، مسلماً او را به </a:t>
            </a:r>
            <a:r>
              <a:rPr lang="fa-IR" sz="2300" b="1" spc="-40" dirty="0">
                <a:solidFill>
                  <a:srgbClr val="FF0000"/>
                </a:solidFill>
                <a:cs typeface="B Titr" pitchFamily="2" charset="-78"/>
              </a:rPr>
              <a:t>زندگى پاك و پاكيزه‏اى زنده مى‏داريم </a:t>
            </a:r>
            <a:r>
              <a:rPr lang="fa-IR" sz="2300" b="1" spc="-40" dirty="0">
                <a:solidFill>
                  <a:schemeClr val="tx1"/>
                </a:solidFill>
                <a:cs typeface="B Titr" pitchFamily="2" charset="-78"/>
              </a:rPr>
              <a:t>و پاداششان را بر پايه بهترين عملى كه همواره انجام مى‏داده‏اند، مى‏دهيم.‏</a:t>
            </a:r>
          </a:p>
        </p:txBody>
      </p:sp>
      <p:sp>
        <p:nvSpPr>
          <p:cNvPr id="15" name="Rectangle 14"/>
          <p:cNvSpPr/>
          <p:nvPr/>
        </p:nvSpPr>
        <p:spPr>
          <a:xfrm>
            <a:off x="278780" y="1295400"/>
            <a:ext cx="7872761" cy="5245100"/>
          </a:xfrm>
          <a:prstGeom prst="rect">
            <a:avLst/>
          </a:prstGeom>
          <a:solidFill>
            <a:srgbClr val="FEFFEB"/>
          </a:solidFill>
          <a:ln w="444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indent="180000" algn="just" rtl="1">
              <a:lnSpc>
                <a:spcPct val="170000"/>
              </a:lnSpc>
            </a:pPr>
            <a:r>
              <a:rPr lang="fa-IR" b="1" spc="-40" dirty="0">
                <a:solidFill>
                  <a:schemeClr val="tx1"/>
                </a:solidFill>
                <a:cs typeface="B Titr" pitchFamily="2" charset="-78"/>
              </a:rPr>
              <a:t>امام خامنه ای ایجاد حیات طیبه را از آرمان های انقلاب اسلامی بر شمرده و فرموده اند:</a:t>
            </a:r>
          </a:p>
          <a:p>
            <a:pPr indent="180000" algn="just" rtl="1">
              <a:lnSpc>
                <a:spcPct val="170000"/>
              </a:lnSpc>
            </a:pPr>
            <a:r>
              <a:rPr lang="fa-IR" sz="1700" b="1" spc="-40" dirty="0">
                <a:solidFill>
                  <a:schemeClr val="tx1"/>
                </a:solidFill>
                <a:cs typeface="B Titr" pitchFamily="2" charset="-78"/>
              </a:rPr>
              <a:t>کاری که انقلاب در آغاز انجام می دهد، ترسیم آرمان‌ها است؛ آرمان‌ها را ترسیم می کند. البتّه آرمانهای عالی، تغییرناپذیرند؛ وسایل تغییرپذیر است، تحوّلات روزمرّه تغییرپذیر است امّا آن اصول که همان آرمانهای اساسی است، تغییرناپذیر است؛ یعنی از اوّل خلقت بشر تا امروز، عدالت یک آرمان است ...؛ آزادی انسان یک آرمان است... بعد آن‌وقت به سمت این آرمانها حرکت می کند. حالا آرمان را ما اگر بخواهیم در یک کلمه بگوییم و یک تعبیر قرآنی برایش بیاوریم، «حیات طیّبه» است که: </a:t>
            </a:r>
            <a:r>
              <a:rPr lang="fa-IR" sz="1700" b="1" spc="-40" dirty="0">
                <a:solidFill>
                  <a:srgbClr val="0000FF"/>
                </a:solidFill>
                <a:cs typeface="B Titr" pitchFamily="2" charset="-78"/>
              </a:rPr>
              <a:t>فَلَنُحیِیَنَّهُ حَیاةً طَیِّبَة</a:t>
            </a:r>
            <a:r>
              <a:rPr lang="fa-IR" sz="1700" b="1" spc="-40" dirty="0">
                <a:solidFill>
                  <a:schemeClr val="tx1"/>
                </a:solidFill>
                <a:cs typeface="B Titr" pitchFamily="2" charset="-78"/>
              </a:rPr>
              <a:t>؛(توبه:97) </a:t>
            </a:r>
            <a:r>
              <a:rPr lang="fa-IR" sz="1700" b="1" spc="-40" dirty="0">
                <a:solidFill>
                  <a:srgbClr val="0000FF"/>
                </a:solidFill>
                <a:cs typeface="B Titr" pitchFamily="2" charset="-78"/>
              </a:rPr>
              <a:t>اِستَجیبوا للهِ‌ وَ لِلرَّسولِ اِذا دَعاکُم لِما یُحییکُم</a:t>
            </a:r>
            <a:r>
              <a:rPr lang="fa-IR" sz="1700" b="1" spc="-40" dirty="0">
                <a:solidFill>
                  <a:schemeClr val="tx1"/>
                </a:solidFill>
                <a:cs typeface="B Titr" pitchFamily="2" charset="-78"/>
              </a:rPr>
              <a:t>(انفال:24) شما را زنده کند. دعوت پیغمبر و همة پیغمبران به حیات است؛ چه جور حیاتی؟ طبعاً حیات طیّبه.</a:t>
            </a:r>
          </a:p>
          <a:p>
            <a:pPr indent="180000" algn="just" rtl="1">
              <a:lnSpc>
                <a:spcPct val="170000"/>
              </a:lnSpc>
            </a:pPr>
            <a:r>
              <a:rPr lang="fa-IR" sz="1700" b="1" spc="-40" dirty="0">
                <a:solidFill>
                  <a:schemeClr val="tx1"/>
                </a:solidFill>
                <a:cs typeface="B Titr" pitchFamily="2" charset="-78"/>
              </a:rPr>
              <a:t>خب، حیات طیّبه یعنی چه؟ یعنی همة این چیزهایی که بشر برای بِه‌زیستی خود، برای سعادت خود به آنها احتیاج دارد. مثلاً عزّت ملّی جزو حیات طیّبه است؛ ملّت ذلیل، توسری‌خور، حیات طیّبه ندارد. استقلال، وابسته نبودن به بیگانگان و به دیگران جزو حیات طیّبه است. حیات طیّبه را فقط در عبادات و در کتابهای دعا که نباید جستجو کرد؛ واقعیّات زندگی اینها است. </a:t>
            </a:r>
          </a:p>
        </p:txBody>
      </p:sp>
    </p:spTree>
    <p:extLst>
      <p:ext uri="{BB962C8B-B14F-4D97-AF65-F5344CB8AC3E}">
        <p14:creationId xmlns:p14="http://schemas.microsoft.com/office/powerpoint/2010/main" val="1661577805"/>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1000"/>
                                        <p:tgtEl>
                                          <p:spTgt spid="30"/>
                                        </p:tgtEl>
                                      </p:cBhvr>
                                    </p:animEffect>
                                    <p:anim calcmode="lin" valueType="num">
                                      <p:cBhvr>
                                        <p:cTn id="20" dur="1000" fill="hold"/>
                                        <p:tgtEl>
                                          <p:spTgt spid="30"/>
                                        </p:tgtEl>
                                        <p:attrNameLst>
                                          <p:attrName>ppt_x</p:attrName>
                                        </p:attrNameLst>
                                      </p:cBhvr>
                                      <p:tavLst>
                                        <p:tav tm="0">
                                          <p:val>
                                            <p:strVal val="#ppt_x"/>
                                          </p:val>
                                        </p:tav>
                                        <p:tav tm="100000">
                                          <p:val>
                                            <p:strVal val="#ppt_x"/>
                                          </p:val>
                                        </p:tav>
                                      </p:tavLst>
                                    </p:anim>
                                    <p:anim calcmode="lin" valueType="num">
                                      <p:cBhvr>
                                        <p:cTn id="21"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1000"/>
                                        <p:tgtEl>
                                          <p:spTgt spid="13"/>
                                        </p:tgtEl>
                                      </p:cBhvr>
                                    </p:animEffect>
                                    <p:anim calcmode="lin" valueType="num">
                                      <p:cBhvr>
                                        <p:cTn id="27" dur="1000" fill="hold"/>
                                        <p:tgtEl>
                                          <p:spTgt spid="13"/>
                                        </p:tgtEl>
                                        <p:attrNameLst>
                                          <p:attrName>ppt_x</p:attrName>
                                        </p:attrNameLst>
                                      </p:cBhvr>
                                      <p:tavLst>
                                        <p:tav tm="0">
                                          <p:val>
                                            <p:strVal val="#ppt_x"/>
                                          </p:val>
                                        </p:tav>
                                        <p:tav tm="100000">
                                          <p:val>
                                            <p:strVal val="#ppt_x"/>
                                          </p:val>
                                        </p:tav>
                                      </p:tavLst>
                                    </p:anim>
                                    <p:anim calcmode="lin" valueType="num">
                                      <p:cBhvr>
                                        <p:cTn id="28"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1000"/>
                                        <p:tgtEl>
                                          <p:spTgt spid="15"/>
                                        </p:tgtEl>
                                      </p:cBhvr>
                                    </p:animEffect>
                                    <p:anim calcmode="lin" valueType="num">
                                      <p:cBhvr>
                                        <p:cTn id="34" dur="1000" fill="hold"/>
                                        <p:tgtEl>
                                          <p:spTgt spid="15"/>
                                        </p:tgtEl>
                                        <p:attrNameLst>
                                          <p:attrName>ppt_x</p:attrName>
                                        </p:attrNameLst>
                                      </p:cBhvr>
                                      <p:tavLst>
                                        <p:tav tm="0">
                                          <p:val>
                                            <p:strVal val="#ppt_x"/>
                                          </p:val>
                                        </p:tav>
                                        <p:tav tm="100000">
                                          <p:val>
                                            <p:strVal val="#ppt_x"/>
                                          </p:val>
                                        </p:tav>
                                      </p:tavLst>
                                    </p:anim>
                                    <p:anim calcmode="lin" valueType="num">
                                      <p:cBhvr>
                                        <p:cTn id="35"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10" grpId="0" animBg="1"/>
      <p:bldP spid="7" grpId="0" animBg="1"/>
      <p:bldP spid="13" grpId="0" animBg="1"/>
      <p:bldP spid="15"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ound Same Side Corner Rectangle 29"/>
          <p:cNvSpPr/>
          <p:nvPr/>
        </p:nvSpPr>
        <p:spPr>
          <a:xfrm>
            <a:off x="139700" y="1077228"/>
            <a:ext cx="11912600" cy="5641072"/>
          </a:xfrm>
          <a:prstGeom prst="round2SameRect">
            <a:avLst>
              <a:gd name="adj1" fmla="val 0"/>
              <a:gd name="adj2" fmla="val 4039"/>
            </a:avLst>
          </a:prstGeom>
          <a:solidFill>
            <a:srgbClr val="140E94"/>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b="1" dirty="0"/>
          </a:p>
        </p:txBody>
      </p:sp>
      <p:sp>
        <p:nvSpPr>
          <p:cNvPr id="10" name="Round Same Side Corner Rectangle 9"/>
          <p:cNvSpPr/>
          <p:nvPr/>
        </p:nvSpPr>
        <p:spPr>
          <a:xfrm rot="10800000">
            <a:off x="139700" y="98186"/>
            <a:ext cx="11912600" cy="897724"/>
          </a:xfrm>
          <a:prstGeom prst="round2SameRect">
            <a:avLst>
              <a:gd name="adj1" fmla="val 0"/>
              <a:gd name="adj2" fmla="val 15616"/>
            </a:avLst>
          </a:prstGeom>
          <a:solidFill>
            <a:srgbClr val="FFC000"/>
          </a:solidFill>
          <a:ln w="3175">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dirty="0"/>
          </a:p>
        </p:txBody>
      </p:sp>
      <p:sp>
        <p:nvSpPr>
          <p:cNvPr id="7" name="Rounded Rectangle 6"/>
          <p:cNvSpPr/>
          <p:nvPr/>
        </p:nvSpPr>
        <p:spPr>
          <a:xfrm>
            <a:off x="2720898" y="205479"/>
            <a:ext cx="5965902" cy="68313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20000"/>
              </a:lnSpc>
            </a:pPr>
            <a:r>
              <a:rPr lang="fa-IR" sz="2800" b="1" dirty="0">
                <a:solidFill>
                  <a:schemeClr val="tx1"/>
                </a:solidFill>
                <a:cs typeface="B Titr" pitchFamily="2" charset="-78"/>
              </a:rPr>
              <a:t>آثار ایمان: </a:t>
            </a:r>
            <a:r>
              <a:rPr lang="fa-IR" sz="2800" b="1" dirty="0" smtClean="0">
                <a:solidFill>
                  <a:srgbClr val="0000CC"/>
                </a:solidFill>
                <a:cs typeface="B Titr" pitchFamily="2" charset="-78"/>
              </a:rPr>
              <a:t>6ـ  </a:t>
            </a:r>
            <a:r>
              <a:rPr lang="fa-IR" sz="2800" b="1" dirty="0">
                <a:solidFill>
                  <a:srgbClr val="0000CC"/>
                </a:solidFill>
                <a:cs typeface="B Titr" pitchFamily="2" charset="-78"/>
              </a:rPr>
              <a:t>آرامش روحی و روانی</a:t>
            </a:r>
            <a:endParaRPr lang="fa-IR" sz="2400" b="1" dirty="0">
              <a:solidFill>
                <a:srgbClr val="663300"/>
              </a:solidFill>
              <a:cs typeface="B Titr" pitchFamily="2" charset="-78"/>
            </a:endParaRPr>
          </a:p>
        </p:txBody>
      </p:sp>
      <p:sp>
        <p:nvSpPr>
          <p:cNvPr id="11" name="Rectangle 10"/>
          <p:cNvSpPr/>
          <p:nvPr/>
        </p:nvSpPr>
        <p:spPr>
          <a:xfrm>
            <a:off x="292100" y="1191558"/>
            <a:ext cx="11658600" cy="1076430"/>
          </a:xfrm>
          <a:prstGeom prst="rect">
            <a:avLst/>
          </a:prstGeom>
          <a:solidFill>
            <a:srgbClr val="FEFFEB"/>
          </a:solidFill>
          <a:ln w="31750">
            <a:solidFill>
              <a:srgbClr val="00FFFF"/>
            </a:solidFill>
          </a:ln>
        </p:spPr>
        <p:txBody>
          <a:bodyPr wrap="square" lIns="72000" tIns="144000">
            <a:spAutoFit/>
          </a:bodyPr>
          <a:lstStyle/>
          <a:p>
            <a:pPr algn="ctr" rtl="1">
              <a:lnSpc>
                <a:spcPct val="150000"/>
              </a:lnSpc>
            </a:pPr>
            <a:r>
              <a:rPr lang="fa-IR" sz="2000" b="1" spc="-20" dirty="0">
                <a:solidFill>
                  <a:srgbClr val="0000CC"/>
                </a:solidFill>
                <a:latin typeface="Traditional Arabic" panose="02020603050405020304" pitchFamily="18" charset="-78"/>
                <a:cs typeface="B Titr" panose="00000700000000000000" pitchFamily="2" charset="-78"/>
              </a:rPr>
              <a:t>الَّذينَ آمَنُوا وَ تَطْمَئِنُّ قُلُوبُهُمْ بِذِكْرِ اللَّهِ‏ أَلا بِذِكْرِ اللَّهِ‏ تَطْمَئِنُّ الْقُلُوبُ </a:t>
            </a:r>
            <a:r>
              <a:rPr lang="fa-IR" sz="2000" b="1" dirty="0">
                <a:solidFill>
                  <a:srgbClr val="C00000"/>
                </a:solidFill>
                <a:latin typeface="Traditional Arabic" panose="02020603050405020304" pitchFamily="18" charset="-78"/>
                <a:cs typeface="B Nazanin" pitchFamily="2" charset="-78"/>
              </a:rPr>
              <a:t>(رعد: 28) </a:t>
            </a:r>
            <a:r>
              <a:rPr lang="fa-IR" sz="2000" b="1" spc="-50" dirty="0">
                <a:latin typeface="Traditional Arabic" panose="02020603050405020304" pitchFamily="18" charset="-78"/>
                <a:cs typeface="B Titr" panose="00000700000000000000" pitchFamily="2" charset="-78"/>
              </a:rPr>
              <a:t>آنها كه به خدا ايمان آورده و دلهاشان به ياد خدا آرام مى‏گيرد، آگاه شويد كه تنها ياد خدا آرام‏بخش دلهاست.</a:t>
            </a:r>
          </a:p>
        </p:txBody>
      </p:sp>
      <p:sp>
        <p:nvSpPr>
          <p:cNvPr id="8" name="Rectangle 7"/>
          <p:cNvSpPr/>
          <p:nvPr/>
        </p:nvSpPr>
        <p:spPr>
          <a:xfrm>
            <a:off x="266700" y="2419799"/>
            <a:ext cx="11684000" cy="1391901"/>
          </a:xfrm>
          <a:prstGeom prst="rect">
            <a:avLst/>
          </a:prstGeom>
          <a:solidFill>
            <a:srgbClr val="FEFFEB"/>
          </a:solidFill>
          <a:ln w="31750">
            <a:solidFill>
              <a:srgbClr val="C00000"/>
            </a:solidFill>
          </a:ln>
        </p:spPr>
        <p:txBody>
          <a:bodyPr wrap="square" lIns="72000" tIns="144000">
            <a:spAutoFit/>
          </a:bodyPr>
          <a:lstStyle/>
          <a:p>
            <a:pPr algn="ctr" rtl="1">
              <a:lnSpc>
                <a:spcPct val="130000"/>
              </a:lnSpc>
            </a:pPr>
            <a:r>
              <a:rPr lang="fa-IR" sz="2000" b="1" spc="-20" dirty="0">
                <a:solidFill>
                  <a:srgbClr val="0000CC"/>
                </a:solidFill>
                <a:latin typeface="Traditional Arabic" panose="02020603050405020304" pitchFamily="18" charset="-78"/>
                <a:cs typeface="B Titr" panose="00000700000000000000" pitchFamily="2" charset="-78"/>
              </a:rPr>
              <a:t>هُوَ الَّذي أَنْزَلَ السَّكينَةَ في‏ قُلُوبِ الْمُؤْمِنينَ لِيَزْدادُوا إيماناً مَعَ إيمانِهِمْ </a:t>
            </a:r>
            <a:r>
              <a:rPr lang="fa-IR" sz="2000" b="1" dirty="0">
                <a:solidFill>
                  <a:srgbClr val="C00000"/>
                </a:solidFill>
                <a:latin typeface="Traditional Arabic" panose="02020603050405020304" pitchFamily="18" charset="-78"/>
                <a:cs typeface="B Nazanin" pitchFamily="2" charset="-78"/>
              </a:rPr>
              <a:t>(فتح: 4) </a:t>
            </a:r>
            <a:r>
              <a:rPr lang="fa-IR" sz="2000" b="1" spc="-20" dirty="0">
                <a:latin typeface="Traditional Arabic" panose="02020603050405020304" pitchFamily="18" charset="-78"/>
                <a:cs typeface="B Titr" panose="00000700000000000000" pitchFamily="2" charset="-78"/>
              </a:rPr>
              <a:t>اوست آن كس كه در دلهاى مؤمنان آرامش را فرو فرستاد تا ايمانى بر ايمان خود بيفزايند.» طبق آیه، قرآن به انسانِ متکی به خدایی که مالک همه هستی است، وعده صادق داده که مدافع و حامی و نصرت کننده مؤمن باشد، و بر همه امور هم قادر است، اضطراب و تشویش او به آرامش و امنیت روحی تبدیل می شود.</a:t>
            </a:r>
            <a:endParaRPr lang="fa-IR" sz="1600" b="1" spc="-50" dirty="0">
              <a:latin typeface="Traditional Arabic" panose="02020603050405020304" pitchFamily="18" charset="-78"/>
              <a:cs typeface="B Nazanin" pitchFamily="2" charset="-78"/>
            </a:endParaRPr>
          </a:p>
        </p:txBody>
      </p:sp>
      <p:sp>
        <p:nvSpPr>
          <p:cNvPr id="9" name="Rectangle 8"/>
          <p:cNvSpPr/>
          <p:nvPr/>
        </p:nvSpPr>
        <p:spPr>
          <a:xfrm>
            <a:off x="292100" y="3980978"/>
            <a:ext cx="11658600" cy="1030264"/>
          </a:xfrm>
          <a:prstGeom prst="rect">
            <a:avLst/>
          </a:prstGeom>
          <a:solidFill>
            <a:srgbClr val="FEFFEB"/>
          </a:solidFill>
          <a:ln w="31750">
            <a:solidFill>
              <a:srgbClr val="C00000"/>
            </a:solidFill>
          </a:ln>
        </p:spPr>
        <p:txBody>
          <a:bodyPr wrap="square" lIns="72000" tIns="144000">
            <a:spAutoFit/>
          </a:bodyPr>
          <a:lstStyle/>
          <a:p>
            <a:pPr algn="just" rtl="1">
              <a:lnSpc>
                <a:spcPct val="150000"/>
              </a:lnSpc>
            </a:pPr>
            <a:r>
              <a:rPr lang="fa-IR" b="1" spc="-100" dirty="0">
                <a:latin typeface="Traditional Arabic" panose="02020603050405020304" pitchFamily="18" charset="-78"/>
                <a:cs typeface="B Titr" panose="00000700000000000000" pitchFamily="2" charset="-78"/>
              </a:rPr>
              <a:t>امام خامنه ای مد ظله العالی می فرماید: خاصیّت سکینه این است؛ سکینه یعنی همان آرامش، آرامش روحی؛ طوفانی نبودن. این موجب می شود که «لِیَزدادُوا ایماناً مَعَ ایمانِهِم»، فرصت افزایش ایمان به انسان می دهد.  به تعبیر دیگر ثمره ایمان، سکینه و آرامشی است که موجب افزایش ایمان می </a:t>
            </a:r>
            <a:r>
              <a:rPr lang="fa-IR" sz="2000" b="1" spc="-100" dirty="0">
                <a:latin typeface="Traditional Arabic" panose="02020603050405020304" pitchFamily="18" charset="-78"/>
                <a:cs typeface="B Titr" panose="00000700000000000000" pitchFamily="2" charset="-78"/>
              </a:rPr>
              <a:t>شود.</a:t>
            </a:r>
            <a:endParaRPr lang="fa-IR" sz="2000" b="1" spc="-20" dirty="0">
              <a:latin typeface="Traditional Arabic" panose="02020603050405020304" pitchFamily="18" charset="-78"/>
              <a:cs typeface="B Titr" panose="00000700000000000000" pitchFamily="2" charset="-78"/>
            </a:endParaRPr>
          </a:p>
        </p:txBody>
      </p:sp>
      <p:sp>
        <p:nvSpPr>
          <p:cNvPr id="12" name="Rectangle 11"/>
          <p:cNvSpPr/>
          <p:nvPr/>
        </p:nvSpPr>
        <p:spPr>
          <a:xfrm>
            <a:off x="292100" y="5195424"/>
            <a:ext cx="11658600" cy="1251094"/>
          </a:xfrm>
          <a:prstGeom prst="rect">
            <a:avLst/>
          </a:prstGeom>
          <a:solidFill>
            <a:srgbClr val="FEFFEB"/>
          </a:solidFill>
          <a:ln w="31750">
            <a:solidFill>
              <a:srgbClr val="00FFFF"/>
            </a:solidFill>
          </a:ln>
        </p:spPr>
        <p:txBody>
          <a:bodyPr wrap="square" lIns="72000" tIns="144000">
            <a:spAutoFit/>
          </a:bodyPr>
          <a:lstStyle/>
          <a:p>
            <a:pPr algn="ctr" rtl="1">
              <a:lnSpc>
                <a:spcPct val="130000"/>
              </a:lnSpc>
            </a:pPr>
            <a:r>
              <a:rPr lang="fa-IR" b="1" spc="-100" dirty="0">
                <a:latin typeface="Traditional Arabic" panose="02020603050405020304" pitchFamily="18" charset="-78"/>
                <a:cs typeface="B Titr" panose="00000700000000000000" pitchFamily="2" charset="-78"/>
              </a:rPr>
              <a:t>امام صادق </a:t>
            </a:r>
            <a:r>
              <a:rPr lang="fa-IR" b="1" spc="-100" dirty="0" smtClean="0">
                <a:latin typeface="Traditional Arabic" panose="02020603050405020304" pitchFamily="18" charset="-78"/>
                <a:cs typeface="B Titr" panose="00000700000000000000" pitchFamily="2" charset="-78"/>
              </a:rPr>
              <a:t>(علیه السلام) </a:t>
            </a:r>
            <a:r>
              <a:rPr lang="fa-IR" b="1" spc="-100" dirty="0">
                <a:latin typeface="Traditional Arabic" panose="02020603050405020304" pitchFamily="18" charset="-78"/>
                <a:cs typeface="B Titr" panose="00000700000000000000" pitchFamily="2" charset="-78"/>
              </a:rPr>
              <a:t>فرمودند: </a:t>
            </a:r>
            <a:r>
              <a:rPr lang="fa-IR" b="1" spc="-20" dirty="0">
                <a:solidFill>
                  <a:srgbClr val="0000CC"/>
                </a:solidFill>
                <a:latin typeface="Traditional Arabic" panose="02020603050405020304" pitchFamily="18" charset="-78"/>
                <a:cs typeface="B Titr" panose="00000700000000000000" pitchFamily="2" charset="-78"/>
              </a:rPr>
              <a:t>يَقُولُ الله عَزَّ وَ جَلَّ ... عَبْدِيَ الْمُؤْمِنِ إِنِّي لَأُحِبُّ لِقَاءَهُ ... لَوْ لَمْ يَكُنْ فِي الدُّنْيَا إِلَّا عَبْدٌ مُؤْمِنٌ لَاسْتَغْنَيْتُ بِهِ عَنْ جَمِيعِ خَلْقِي وَ لَجَعَلْتُ لَهُ مِنْ إِيمَانِهِ أُنْساً لَا يَسْتَوْحِشُ إِلَى أَحَدٍ</a:t>
            </a:r>
            <a:r>
              <a:rPr lang="fa-IR" b="1" spc="-100" dirty="0">
                <a:latin typeface="Traditional Arabic" panose="02020603050405020304" pitchFamily="18" charset="-78"/>
                <a:cs typeface="B Titr" panose="00000700000000000000" pitchFamily="2" charset="-78"/>
              </a:rPr>
              <a:t>؛  خدای عز و جل می فرماید: بنده مؤمن من بسی مشتاق لقاء او هستم ... اگر در دنیا احدی جز بنده مؤمن من نماند او را از جمیع خلقم بی نیاز سازم و چنان اُنسی به سبب ایمانش برای او قرار می دهم که احساس وحشت تنهایی و نیاز به احدی را نداشته باشد.</a:t>
            </a:r>
          </a:p>
        </p:txBody>
      </p:sp>
    </p:spTree>
    <p:extLst>
      <p:ext uri="{BB962C8B-B14F-4D97-AF65-F5344CB8AC3E}">
        <p14:creationId xmlns:p14="http://schemas.microsoft.com/office/powerpoint/2010/main" val="1174709685"/>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1000"/>
                                        <p:tgtEl>
                                          <p:spTgt spid="30"/>
                                        </p:tgtEl>
                                      </p:cBhvr>
                                    </p:animEffect>
                                    <p:anim calcmode="lin" valueType="num">
                                      <p:cBhvr>
                                        <p:cTn id="20" dur="1000" fill="hold"/>
                                        <p:tgtEl>
                                          <p:spTgt spid="30"/>
                                        </p:tgtEl>
                                        <p:attrNameLst>
                                          <p:attrName>ppt_x</p:attrName>
                                        </p:attrNameLst>
                                      </p:cBhvr>
                                      <p:tavLst>
                                        <p:tav tm="0">
                                          <p:val>
                                            <p:strVal val="#ppt_x"/>
                                          </p:val>
                                        </p:tav>
                                        <p:tav tm="100000">
                                          <p:val>
                                            <p:strVal val="#ppt_x"/>
                                          </p:val>
                                        </p:tav>
                                      </p:tavLst>
                                    </p:anim>
                                    <p:anim calcmode="lin" valueType="num">
                                      <p:cBhvr>
                                        <p:cTn id="21"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1000"/>
                                        <p:tgtEl>
                                          <p:spTgt spid="11"/>
                                        </p:tgtEl>
                                      </p:cBhvr>
                                    </p:animEffect>
                                    <p:anim calcmode="lin" valueType="num">
                                      <p:cBhvr>
                                        <p:cTn id="27" dur="1000" fill="hold"/>
                                        <p:tgtEl>
                                          <p:spTgt spid="11"/>
                                        </p:tgtEl>
                                        <p:attrNameLst>
                                          <p:attrName>ppt_x</p:attrName>
                                        </p:attrNameLst>
                                      </p:cBhvr>
                                      <p:tavLst>
                                        <p:tav tm="0">
                                          <p:val>
                                            <p:strVal val="#ppt_x"/>
                                          </p:val>
                                        </p:tav>
                                        <p:tav tm="100000">
                                          <p:val>
                                            <p:strVal val="#ppt_x"/>
                                          </p:val>
                                        </p:tav>
                                      </p:tavLst>
                                    </p:anim>
                                    <p:anim calcmode="lin" valueType="num">
                                      <p:cBhvr>
                                        <p:cTn id="2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1000"/>
                                        <p:tgtEl>
                                          <p:spTgt spid="8"/>
                                        </p:tgtEl>
                                      </p:cBhvr>
                                    </p:animEffect>
                                    <p:anim calcmode="lin" valueType="num">
                                      <p:cBhvr>
                                        <p:cTn id="34" dur="1000" fill="hold"/>
                                        <p:tgtEl>
                                          <p:spTgt spid="8"/>
                                        </p:tgtEl>
                                        <p:attrNameLst>
                                          <p:attrName>ppt_x</p:attrName>
                                        </p:attrNameLst>
                                      </p:cBhvr>
                                      <p:tavLst>
                                        <p:tav tm="0">
                                          <p:val>
                                            <p:strVal val="#ppt_x"/>
                                          </p:val>
                                        </p:tav>
                                        <p:tav tm="100000">
                                          <p:val>
                                            <p:strVal val="#ppt_x"/>
                                          </p:val>
                                        </p:tav>
                                      </p:tavLst>
                                    </p:anim>
                                    <p:anim calcmode="lin" valueType="num">
                                      <p:cBhvr>
                                        <p:cTn id="3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1000"/>
                                        <p:tgtEl>
                                          <p:spTgt spid="9"/>
                                        </p:tgtEl>
                                      </p:cBhvr>
                                    </p:animEffect>
                                    <p:anim calcmode="lin" valueType="num">
                                      <p:cBhvr>
                                        <p:cTn id="41" dur="1000" fill="hold"/>
                                        <p:tgtEl>
                                          <p:spTgt spid="9"/>
                                        </p:tgtEl>
                                        <p:attrNameLst>
                                          <p:attrName>ppt_x</p:attrName>
                                        </p:attrNameLst>
                                      </p:cBhvr>
                                      <p:tavLst>
                                        <p:tav tm="0">
                                          <p:val>
                                            <p:strVal val="#ppt_x"/>
                                          </p:val>
                                        </p:tav>
                                        <p:tav tm="100000">
                                          <p:val>
                                            <p:strVal val="#ppt_x"/>
                                          </p:val>
                                        </p:tav>
                                      </p:tavLst>
                                    </p:anim>
                                    <p:anim calcmode="lin" valueType="num">
                                      <p:cBhvr>
                                        <p:cTn id="42"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1000"/>
                                        <p:tgtEl>
                                          <p:spTgt spid="12"/>
                                        </p:tgtEl>
                                      </p:cBhvr>
                                    </p:animEffect>
                                    <p:anim calcmode="lin" valueType="num">
                                      <p:cBhvr>
                                        <p:cTn id="48" dur="1000" fill="hold"/>
                                        <p:tgtEl>
                                          <p:spTgt spid="12"/>
                                        </p:tgtEl>
                                        <p:attrNameLst>
                                          <p:attrName>ppt_x</p:attrName>
                                        </p:attrNameLst>
                                      </p:cBhvr>
                                      <p:tavLst>
                                        <p:tav tm="0">
                                          <p:val>
                                            <p:strVal val="#ppt_x"/>
                                          </p:val>
                                        </p:tav>
                                        <p:tav tm="100000">
                                          <p:val>
                                            <p:strVal val="#ppt_x"/>
                                          </p:val>
                                        </p:tav>
                                      </p:tavLst>
                                    </p:anim>
                                    <p:anim calcmode="lin" valueType="num">
                                      <p:cBhvr>
                                        <p:cTn id="4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10" grpId="0" animBg="1"/>
      <p:bldP spid="7" grpId="0" animBg="1"/>
      <p:bldP spid="11" grpId="0" animBg="1"/>
      <p:bldP spid="8" grpId="0" animBg="1"/>
      <p:bldP spid="9" grpId="0" animBg="1"/>
      <p:bldP spid="12"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ound Same Side Corner Rectangle 29"/>
          <p:cNvSpPr/>
          <p:nvPr/>
        </p:nvSpPr>
        <p:spPr>
          <a:xfrm>
            <a:off x="139700" y="1077228"/>
            <a:ext cx="11912600" cy="5641072"/>
          </a:xfrm>
          <a:prstGeom prst="round2SameRect">
            <a:avLst>
              <a:gd name="adj1" fmla="val 0"/>
              <a:gd name="adj2" fmla="val 4039"/>
            </a:avLst>
          </a:prstGeom>
          <a:solidFill>
            <a:srgbClr val="140E94"/>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b="1" dirty="0"/>
          </a:p>
        </p:txBody>
      </p:sp>
      <p:sp>
        <p:nvSpPr>
          <p:cNvPr id="10" name="Round Same Side Corner Rectangle 9"/>
          <p:cNvSpPr/>
          <p:nvPr/>
        </p:nvSpPr>
        <p:spPr>
          <a:xfrm rot="10800000">
            <a:off x="139700" y="98186"/>
            <a:ext cx="11912600" cy="897724"/>
          </a:xfrm>
          <a:prstGeom prst="round2SameRect">
            <a:avLst>
              <a:gd name="adj1" fmla="val 0"/>
              <a:gd name="adj2" fmla="val 15616"/>
            </a:avLst>
          </a:prstGeom>
          <a:solidFill>
            <a:srgbClr val="FFC000"/>
          </a:solidFill>
          <a:ln w="3175">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dirty="0"/>
          </a:p>
        </p:txBody>
      </p:sp>
      <p:sp>
        <p:nvSpPr>
          <p:cNvPr id="7" name="Rounded Rectangle 6"/>
          <p:cNvSpPr/>
          <p:nvPr/>
        </p:nvSpPr>
        <p:spPr>
          <a:xfrm>
            <a:off x="2352904" y="205479"/>
            <a:ext cx="7136782" cy="68313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20000"/>
              </a:lnSpc>
            </a:pPr>
            <a:r>
              <a:rPr lang="fa-IR" sz="2800" b="1" dirty="0">
                <a:solidFill>
                  <a:schemeClr val="tx1"/>
                </a:solidFill>
                <a:cs typeface="B Titr" pitchFamily="2" charset="-78"/>
              </a:rPr>
              <a:t>آثار ایمان: </a:t>
            </a:r>
            <a:r>
              <a:rPr lang="fa-IR" sz="2800" b="1" dirty="0" smtClean="0">
                <a:solidFill>
                  <a:srgbClr val="0000CC"/>
                </a:solidFill>
                <a:cs typeface="B Titr" pitchFamily="2" charset="-78"/>
              </a:rPr>
              <a:t>7ـ  </a:t>
            </a:r>
            <a:r>
              <a:rPr lang="fa-IR" sz="2800" b="1" dirty="0">
                <a:solidFill>
                  <a:srgbClr val="0000CC"/>
                </a:solidFill>
                <a:cs typeface="B Titr" pitchFamily="2" charset="-78"/>
              </a:rPr>
              <a:t>احساس امنیت و رهایی از خوف و حزن</a:t>
            </a:r>
            <a:endParaRPr lang="fa-IR" sz="2400" b="1" dirty="0">
              <a:solidFill>
                <a:srgbClr val="663300"/>
              </a:solidFill>
              <a:cs typeface="B Titr" pitchFamily="2" charset="-78"/>
            </a:endParaRPr>
          </a:p>
        </p:txBody>
      </p:sp>
      <p:sp>
        <p:nvSpPr>
          <p:cNvPr id="11" name="Rectangle 10"/>
          <p:cNvSpPr/>
          <p:nvPr/>
        </p:nvSpPr>
        <p:spPr>
          <a:xfrm>
            <a:off x="292100" y="1363686"/>
            <a:ext cx="11658600" cy="1168763"/>
          </a:xfrm>
          <a:prstGeom prst="rect">
            <a:avLst/>
          </a:prstGeom>
          <a:solidFill>
            <a:srgbClr val="FEFFEB"/>
          </a:solidFill>
          <a:ln w="31750">
            <a:solidFill>
              <a:srgbClr val="00FFFF"/>
            </a:solidFill>
          </a:ln>
        </p:spPr>
        <p:txBody>
          <a:bodyPr wrap="square" lIns="72000" tIns="144000">
            <a:spAutoFit/>
          </a:bodyPr>
          <a:lstStyle/>
          <a:p>
            <a:pPr algn="ctr" rtl="1">
              <a:lnSpc>
                <a:spcPct val="150000"/>
              </a:lnSpc>
            </a:pPr>
            <a:r>
              <a:rPr lang="fa-IR" sz="2400" b="1" spc="-20" dirty="0">
                <a:solidFill>
                  <a:srgbClr val="0000CC"/>
                </a:solidFill>
                <a:latin typeface="Traditional Arabic" panose="02020603050405020304" pitchFamily="18" charset="-78"/>
                <a:cs typeface="B Titr" panose="00000700000000000000" pitchFamily="2" charset="-78"/>
              </a:rPr>
              <a:t>الَّذينَ آمَنُوا وَ لَمْ يَلْبِسُوا إيمانَهُمْ بِظُلْمٍ أُولئِكَ لَهُمُ‏ الْأَمْنُ‏ وَ هُمْ مُهْتَدُونَ </a:t>
            </a:r>
            <a:r>
              <a:rPr lang="fa-IR" sz="2400" b="1" dirty="0">
                <a:solidFill>
                  <a:srgbClr val="C00000"/>
                </a:solidFill>
                <a:latin typeface="Traditional Arabic" panose="02020603050405020304" pitchFamily="18" charset="-78"/>
                <a:cs typeface="B Nazanin" pitchFamily="2" charset="-78"/>
              </a:rPr>
              <a:t>(انعام: 82)؛ </a:t>
            </a:r>
            <a:r>
              <a:rPr lang="fa-IR" sz="2000" b="1" spc="-20" dirty="0">
                <a:latin typeface="Traditional Arabic" panose="02020603050405020304" pitchFamily="18" charset="-78"/>
                <a:cs typeface="B Titr" panose="00000700000000000000" pitchFamily="2" charset="-78"/>
              </a:rPr>
              <a:t>كسانى كه ايمان آوردند و ايمان‌شان را به ستمى [چون شرك] نياميختند، براى آنان ايمنى [از پریشانی‌های روحی و عذاب های اُخروی] است، و آنان راه يافتگانند.</a:t>
            </a:r>
            <a:endParaRPr lang="fa-IR" sz="2000" b="1" spc="-50" dirty="0">
              <a:latin typeface="Traditional Arabic" panose="02020603050405020304" pitchFamily="18" charset="-78"/>
              <a:cs typeface="B Titr" panose="00000700000000000000" pitchFamily="2" charset="-78"/>
            </a:endParaRPr>
          </a:p>
        </p:txBody>
      </p:sp>
      <p:sp>
        <p:nvSpPr>
          <p:cNvPr id="8" name="Rectangle 7"/>
          <p:cNvSpPr/>
          <p:nvPr/>
        </p:nvSpPr>
        <p:spPr>
          <a:xfrm>
            <a:off x="266700" y="2809838"/>
            <a:ext cx="11658600" cy="1411907"/>
          </a:xfrm>
          <a:prstGeom prst="rect">
            <a:avLst/>
          </a:prstGeom>
          <a:solidFill>
            <a:srgbClr val="FEFFEB"/>
          </a:solidFill>
          <a:ln w="31750">
            <a:solidFill>
              <a:srgbClr val="C00000"/>
            </a:solidFill>
          </a:ln>
        </p:spPr>
        <p:txBody>
          <a:bodyPr wrap="square" lIns="72000" tIns="144000">
            <a:spAutoFit/>
          </a:bodyPr>
          <a:lstStyle/>
          <a:p>
            <a:pPr algn="ctr" rtl="1">
              <a:lnSpc>
                <a:spcPct val="130000"/>
              </a:lnSpc>
            </a:pPr>
            <a:r>
              <a:rPr lang="fa-IR" sz="2100" b="1" spc="-20" dirty="0" smtClean="0">
                <a:solidFill>
                  <a:srgbClr val="0000CC"/>
                </a:solidFill>
                <a:latin typeface="Traditional Arabic" panose="02020603050405020304" pitchFamily="18" charset="-78"/>
                <a:cs typeface="B Titr" panose="00000700000000000000" pitchFamily="2" charset="-78"/>
              </a:rPr>
              <a:t>إِنَّ </a:t>
            </a:r>
            <a:r>
              <a:rPr lang="fa-IR" sz="2100" b="1" spc="-20" dirty="0">
                <a:solidFill>
                  <a:srgbClr val="0000CC"/>
                </a:solidFill>
                <a:latin typeface="Traditional Arabic" panose="02020603050405020304" pitchFamily="18" charset="-78"/>
                <a:cs typeface="B Titr" panose="00000700000000000000" pitchFamily="2" charset="-78"/>
              </a:rPr>
              <a:t>الَّذينَ آمَنُوا وَ... مَنْ آمَنَ بِاللَّهِ وَ الْيَوْمِ الْآخِرِ وَ عَمِلَ صالِحاً فَلَهُمْ أَجْرُهُمْ عِنْدَ رَبِّهِمْ وَ لا خَوْفٌ‏ عَلَيْهِمْ‏ وَ لا هُمْ يَحْزَنُونَ </a:t>
            </a:r>
            <a:r>
              <a:rPr lang="fa-IR" b="1" dirty="0">
                <a:solidFill>
                  <a:srgbClr val="C00000"/>
                </a:solidFill>
                <a:latin typeface="Traditional Arabic" panose="02020603050405020304" pitchFamily="18" charset="-78"/>
                <a:cs typeface="B Nazanin" pitchFamily="2" charset="-78"/>
              </a:rPr>
              <a:t>(بقره: 62</a:t>
            </a:r>
            <a:r>
              <a:rPr lang="fa-IR" b="1" dirty="0">
                <a:latin typeface="Traditional Arabic" panose="02020603050405020304" pitchFamily="18" charset="-78"/>
                <a:cs typeface="B Nazanin" pitchFamily="2" charset="-78"/>
              </a:rPr>
              <a:t>)؛ </a:t>
            </a:r>
            <a:r>
              <a:rPr lang="fa-IR" sz="2000" b="1" dirty="0" smtClean="0">
                <a:latin typeface="Traditional Arabic" panose="02020603050405020304" pitchFamily="18" charset="-78"/>
                <a:cs typeface="B Nazanin" pitchFamily="2" charset="-78"/>
              </a:rPr>
              <a:t/>
            </a:r>
            <a:br>
              <a:rPr lang="fa-IR" sz="2000" b="1" dirty="0" smtClean="0">
                <a:latin typeface="Traditional Arabic" panose="02020603050405020304" pitchFamily="18" charset="-78"/>
                <a:cs typeface="B Nazanin" pitchFamily="2" charset="-78"/>
              </a:rPr>
            </a:br>
            <a:r>
              <a:rPr lang="fa-IR" sz="2000" b="1" spc="-20" dirty="0" smtClean="0">
                <a:latin typeface="Traditional Arabic" panose="02020603050405020304" pitchFamily="18" charset="-78"/>
                <a:cs typeface="B Titr" panose="00000700000000000000" pitchFamily="2" charset="-78"/>
              </a:rPr>
              <a:t>مسلماً </a:t>
            </a:r>
            <a:r>
              <a:rPr lang="fa-IR" sz="2000" b="1" spc="-20" dirty="0">
                <a:latin typeface="Traditional Arabic" panose="02020603050405020304" pitchFamily="18" charset="-78"/>
                <a:cs typeface="B Titr" panose="00000700000000000000" pitchFamily="2" charset="-78"/>
              </a:rPr>
              <a:t>كسانى كه ايمان آوردند، و ... هر كس به خدا و روز قيامت ايمان آورد و كار شايسته انجام دهد، براى آنان نزد پروردگارشان پاداشى شايسته است، نه بيمى بر آنان است و نه اندوهگين شوند</a:t>
            </a:r>
            <a:r>
              <a:rPr lang="fa-IR" sz="2000" b="1" spc="-20" dirty="0" smtClean="0">
                <a:latin typeface="Traditional Arabic" panose="02020603050405020304" pitchFamily="18" charset="-78"/>
                <a:cs typeface="B Titr" panose="00000700000000000000" pitchFamily="2" charset="-78"/>
              </a:rPr>
              <a:t>.</a:t>
            </a:r>
            <a:endParaRPr lang="fa-IR" sz="1600" b="1" spc="-50" dirty="0">
              <a:latin typeface="Traditional Arabic" panose="02020603050405020304" pitchFamily="18" charset="-78"/>
              <a:cs typeface="B Nazanin" pitchFamily="2" charset="-78"/>
            </a:endParaRPr>
          </a:p>
        </p:txBody>
      </p:sp>
      <p:sp>
        <p:nvSpPr>
          <p:cNvPr id="12" name="Rectangle 11"/>
          <p:cNvSpPr/>
          <p:nvPr/>
        </p:nvSpPr>
        <p:spPr>
          <a:xfrm>
            <a:off x="266700" y="4543831"/>
            <a:ext cx="11658600" cy="1847795"/>
          </a:xfrm>
          <a:prstGeom prst="rect">
            <a:avLst/>
          </a:prstGeom>
          <a:solidFill>
            <a:srgbClr val="FEFFEB"/>
          </a:solidFill>
          <a:ln w="31750">
            <a:solidFill>
              <a:srgbClr val="00FFFF"/>
            </a:solidFill>
          </a:ln>
        </p:spPr>
        <p:txBody>
          <a:bodyPr wrap="square" lIns="72000" tIns="144000">
            <a:spAutoFit/>
          </a:bodyPr>
          <a:lstStyle/>
          <a:p>
            <a:pPr algn="ctr" rtl="1">
              <a:lnSpc>
                <a:spcPct val="130000"/>
              </a:lnSpc>
            </a:pPr>
            <a:r>
              <a:rPr lang="fa-IR" sz="2100" b="1" spc="-20" dirty="0">
                <a:solidFill>
                  <a:srgbClr val="0000CC"/>
                </a:solidFill>
                <a:latin typeface="Traditional Arabic" panose="02020603050405020304" pitchFamily="18" charset="-78"/>
                <a:cs typeface="B Titr" panose="00000700000000000000" pitchFamily="2" charset="-78"/>
              </a:rPr>
              <a:t>أَلا إِنَّ أَوْلِياءَ اللَّهِ لا خَوْفٌ‏ عَلَيْهِمْ‏ وَ لا هُمْ يَحْزَنُونَ </a:t>
            </a:r>
            <a:r>
              <a:rPr lang="fa-IR" sz="2100" b="1" spc="-100" dirty="0">
                <a:latin typeface="Traditional Arabic" panose="02020603050405020304" pitchFamily="18" charset="-78"/>
                <a:cs typeface="B Titr" panose="00000700000000000000" pitchFamily="2" charset="-78"/>
              </a:rPr>
              <a:t>* </a:t>
            </a:r>
            <a:r>
              <a:rPr lang="fa-IR" sz="2100" b="1" spc="-20" dirty="0">
                <a:solidFill>
                  <a:srgbClr val="0000CC"/>
                </a:solidFill>
                <a:latin typeface="Traditional Arabic" panose="02020603050405020304" pitchFamily="18" charset="-78"/>
                <a:cs typeface="B Titr" panose="00000700000000000000" pitchFamily="2" charset="-78"/>
              </a:rPr>
              <a:t>الَّذينَ آمَنُوا وَ كانُوا يَتَّقُونَ </a:t>
            </a:r>
            <a:r>
              <a:rPr lang="fa-IR" sz="2100" b="1" spc="-100" dirty="0">
                <a:latin typeface="Traditional Arabic" panose="02020603050405020304" pitchFamily="18" charset="-78"/>
                <a:cs typeface="B Titr" panose="00000700000000000000" pitchFamily="2" charset="-78"/>
              </a:rPr>
              <a:t>* </a:t>
            </a:r>
            <a:r>
              <a:rPr lang="fa-IR" sz="2100" b="1" spc="-20" dirty="0">
                <a:solidFill>
                  <a:srgbClr val="0000CC"/>
                </a:solidFill>
                <a:latin typeface="Traditional Arabic" panose="02020603050405020304" pitchFamily="18" charset="-78"/>
                <a:cs typeface="B Titr" panose="00000700000000000000" pitchFamily="2" charset="-78"/>
              </a:rPr>
              <a:t>لَهُمُ الْبُشْرى‏ فِي الْحَياةِ الدُّنْيا وَ فِي الْآخِرَةِ لا تَبْديلَ لِكَلِماتِ اللَّهِ ذلِكَ هُوَ الْفَوْزُ الْعَظيمُ </a:t>
            </a:r>
            <a:r>
              <a:rPr lang="fa-IR" sz="2100" b="1" dirty="0">
                <a:solidFill>
                  <a:srgbClr val="C00000"/>
                </a:solidFill>
                <a:latin typeface="Traditional Arabic" panose="02020603050405020304" pitchFamily="18" charset="-78"/>
                <a:cs typeface="B Nazanin" pitchFamily="2" charset="-78"/>
              </a:rPr>
              <a:t>(یونس: 62-64)؛ </a:t>
            </a:r>
            <a:r>
              <a:rPr lang="fa-IR" sz="2100" b="1" spc="-100" dirty="0">
                <a:latin typeface="Traditional Arabic" panose="02020603050405020304" pitchFamily="18" charset="-78"/>
                <a:cs typeface="B Titr" panose="00000700000000000000" pitchFamily="2" charset="-78"/>
              </a:rPr>
              <a:t>آگاه باشيد! يقيناً دوستان خدا نه بيمى بر آنان است و نه اندوهگين مى‏شوند؛ آنان كه ايمان آورده‏اند و همواره پرهيزكارى دارند؛ قطعاً آنان را در زندگى دنيا وآخرت بشارت است  در كلمات خدا [كه وعده‏ها و بشارت‏هاى اوست] هيچ دگرگونى و تخلفی نيست؛ اين است كاميابى بزرگ</a:t>
            </a:r>
            <a:r>
              <a:rPr lang="fa-IR" sz="2100" b="1" spc="-100" dirty="0" smtClean="0">
                <a:latin typeface="Traditional Arabic" panose="02020603050405020304" pitchFamily="18" charset="-78"/>
                <a:cs typeface="B Titr" panose="00000700000000000000" pitchFamily="2" charset="-78"/>
              </a:rPr>
              <a:t>.</a:t>
            </a:r>
            <a:endParaRPr lang="fa-IR" sz="2100" b="1" spc="-100" dirty="0">
              <a:latin typeface="Traditional Arabic" panose="02020603050405020304" pitchFamily="18" charset="-78"/>
              <a:cs typeface="B Titr" panose="00000700000000000000" pitchFamily="2" charset="-78"/>
            </a:endParaRPr>
          </a:p>
        </p:txBody>
      </p:sp>
    </p:spTree>
    <p:extLst>
      <p:ext uri="{BB962C8B-B14F-4D97-AF65-F5344CB8AC3E}">
        <p14:creationId xmlns:p14="http://schemas.microsoft.com/office/powerpoint/2010/main" val="2346934734"/>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1000"/>
                                        <p:tgtEl>
                                          <p:spTgt spid="30"/>
                                        </p:tgtEl>
                                      </p:cBhvr>
                                    </p:animEffect>
                                    <p:anim calcmode="lin" valueType="num">
                                      <p:cBhvr>
                                        <p:cTn id="20" dur="1000" fill="hold"/>
                                        <p:tgtEl>
                                          <p:spTgt spid="30"/>
                                        </p:tgtEl>
                                        <p:attrNameLst>
                                          <p:attrName>ppt_x</p:attrName>
                                        </p:attrNameLst>
                                      </p:cBhvr>
                                      <p:tavLst>
                                        <p:tav tm="0">
                                          <p:val>
                                            <p:strVal val="#ppt_x"/>
                                          </p:val>
                                        </p:tav>
                                        <p:tav tm="100000">
                                          <p:val>
                                            <p:strVal val="#ppt_x"/>
                                          </p:val>
                                        </p:tav>
                                      </p:tavLst>
                                    </p:anim>
                                    <p:anim calcmode="lin" valueType="num">
                                      <p:cBhvr>
                                        <p:cTn id="21"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1000"/>
                                        <p:tgtEl>
                                          <p:spTgt spid="11"/>
                                        </p:tgtEl>
                                      </p:cBhvr>
                                    </p:animEffect>
                                    <p:anim calcmode="lin" valueType="num">
                                      <p:cBhvr>
                                        <p:cTn id="27" dur="1000" fill="hold"/>
                                        <p:tgtEl>
                                          <p:spTgt spid="11"/>
                                        </p:tgtEl>
                                        <p:attrNameLst>
                                          <p:attrName>ppt_x</p:attrName>
                                        </p:attrNameLst>
                                      </p:cBhvr>
                                      <p:tavLst>
                                        <p:tav tm="0">
                                          <p:val>
                                            <p:strVal val="#ppt_x"/>
                                          </p:val>
                                        </p:tav>
                                        <p:tav tm="100000">
                                          <p:val>
                                            <p:strVal val="#ppt_x"/>
                                          </p:val>
                                        </p:tav>
                                      </p:tavLst>
                                    </p:anim>
                                    <p:anim calcmode="lin" valueType="num">
                                      <p:cBhvr>
                                        <p:cTn id="2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1000"/>
                                        <p:tgtEl>
                                          <p:spTgt spid="8"/>
                                        </p:tgtEl>
                                      </p:cBhvr>
                                    </p:animEffect>
                                    <p:anim calcmode="lin" valueType="num">
                                      <p:cBhvr>
                                        <p:cTn id="34" dur="1000" fill="hold"/>
                                        <p:tgtEl>
                                          <p:spTgt spid="8"/>
                                        </p:tgtEl>
                                        <p:attrNameLst>
                                          <p:attrName>ppt_x</p:attrName>
                                        </p:attrNameLst>
                                      </p:cBhvr>
                                      <p:tavLst>
                                        <p:tav tm="0">
                                          <p:val>
                                            <p:strVal val="#ppt_x"/>
                                          </p:val>
                                        </p:tav>
                                        <p:tav tm="100000">
                                          <p:val>
                                            <p:strVal val="#ppt_x"/>
                                          </p:val>
                                        </p:tav>
                                      </p:tavLst>
                                    </p:anim>
                                    <p:anim calcmode="lin" valueType="num">
                                      <p:cBhvr>
                                        <p:cTn id="3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1000"/>
                                        <p:tgtEl>
                                          <p:spTgt spid="12"/>
                                        </p:tgtEl>
                                      </p:cBhvr>
                                    </p:animEffect>
                                    <p:anim calcmode="lin" valueType="num">
                                      <p:cBhvr>
                                        <p:cTn id="41" dur="1000" fill="hold"/>
                                        <p:tgtEl>
                                          <p:spTgt spid="12"/>
                                        </p:tgtEl>
                                        <p:attrNameLst>
                                          <p:attrName>ppt_x</p:attrName>
                                        </p:attrNameLst>
                                      </p:cBhvr>
                                      <p:tavLst>
                                        <p:tav tm="0">
                                          <p:val>
                                            <p:strVal val="#ppt_x"/>
                                          </p:val>
                                        </p:tav>
                                        <p:tav tm="100000">
                                          <p:val>
                                            <p:strVal val="#ppt_x"/>
                                          </p:val>
                                        </p:tav>
                                      </p:tavLst>
                                    </p:anim>
                                    <p:anim calcmode="lin" valueType="num">
                                      <p:cBhvr>
                                        <p:cTn id="42"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10" grpId="0" animBg="1"/>
      <p:bldP spid="7" grpId="0" animBg="1"/>
      <p:bldP spid="11" grpId="0" animBg="1"/>
      <p:bldP spid="8" grpId="0" animBg="1"/>
      <p:bldP spid="1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69000"/>
            <a:lum/>
          </a:blip>
          <a:srcRect/>
          <a:tile tx="0" ty="0" sx="100000" sy="100000" flip="none" algn="tl"/>
        </a:blipFill>
        <a:effectLst/>
      </p:bgPr>
    </p:bg>
    <p:spTree>
      <p:nvGrpSpPr>
        <p:cNvPr id="1" name=""/>
        <p:cNvGrpSpPr/>
        <p:nvPr/>
      </p:nvGrpSpPr>
      <p:grpSpPr>
        <a:xfrm>
          <a:off x="0" y="0"/>
          <a:ext cx="0" cy="0"/>
          <a:chOff x="0" y="0"/>
          <a:chExt cx="0" cy="0"/>
        </a:xfrm>
      </p:grpSpPr>
      <p:sp>
        <p:nvSpPr>
          <p:cNvPr id="30" name="Round Same Side Corner Rectangle 29"/>
          <p:cNvSpPr/>
          <p:nvPr/>
        </p:nvSpPr>
        <p:spPr>
          <a:xfrm>
            <a:off x="259307" y="1296537"/>
            <a:ext cx="11682484" cy="5374942"/>
          </a:xfrm>
          <a:prstGeom prst="round2SameRect">
            <a:avLst>
              <a:gd name="adj1" fmla="val 0"/>
              <a:gd name="adj2" fmla="val 4314"/>
            </a:avLst>
          </a:prstGeom>
          <a:solidFill>
            <a:srgbClr val="F8FEBE"/>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dirty="0"/>
          </a:p>
        </p:txBody>
      </p:sp>
      <p:sp>
        <p:nvSpPr>
          <p:cNvPr id="10" name="Round Same Side Corner Rectangle 9"/>
          <p:cNvSpPr/>
          <p:nvPr/>
        </p:nvSpPr>
        <p:spPr>
          <a:xfrm rot="10800000">
            <a:off x="259307" y="180453"/>
            <a:ext cx="11682484" cy="952312"/>
          </a:xfrm>
          <a:prstGeom prst="round2SameRect">
            <a:avLst>
              <a:gd name="adj1" fmla="val 0"/>
              <a:gd name="adj2" fmla="val 41080"/>
            </a:avLst>
          </a:prstGeom>
          <a:solidFill>
            <a:srgbClr val="DDF9FF"/>
          </a:solidFill>
          <a:ln w="3175">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dirty="0"/>
          </a:p>
        </p:txBody>
      </p:sp>
      <p:sp>
        <p:nvSpPr>
          <p:cNvPr id="4" name="Rectangle 3"/>
          <p:cNvSpPr/>
          <p:nvPr/>
        </p:nvSpPr>
        <p:spPr>
          <a:xfrm>
            <a:off x="427581" y="1630777"/>
            <a:ext cx="11335987" cy="1772793"/>
          </a:xfrm>
          <a:prstGeom prst="rect">
            <a:avLst/>
          </a:prstGeom>
          <a:solidFill>
            <a:srgbClr val="FCFFE1"/>
          </a:solidFill>
          <a:ln w="44450">
            <a:solidFill>
              <a:srgbClr val="008000"/>
            </a:solidFill>
          </a:ln>
        </p:spPr>
        <p:txBody>
          <a:bodyPr wrap="square">
            <a:spAutoFit/>
          </a:bodyPr>
          <a:lstStyle/>
          <a:p>
            <a:pPr algn="r" rtl="1">
              <a:lnSpc>
                <a:spcPct val="150000"/>
              </a:lnSpc>
            </a:pPr>
            <a:r>
              <a:rPr lang="fa-IR" sz="2000" b="1" dirty="0">
                <a:latin typeface="Traditional Arabic" panose="02020603050405020304" pitchFamily="18" charset="-78"/>
                <a:cs typeface="B Titr" panose="00000700000000000000" pitchFamily="2" charset="-78"/>
              </a:rPr>
              <a:t>‏1ـ تلاوت </a:t>
            </a:r>
            <a:r>
              <a:rPr lang="fa-IR" sz="2000" b="1" dirty="0" smtClean="0">
                <a:latin typeface="Traditional Arabic" panose="02020603050405020304" pitchFamily="18" charset="-78"/>
                <a:cs typeface="B Titr" panose="00000700000000000000" pitchFamily="2" charset="-78"/>
              </a:rPr>
              <a:t>شایسته</a:t>
            </a:r>
          </a:p>
          <a:p>
            <a:pPr indent="180340" algn="ctr" rtl="1">
              <a:lnSpc>
                <a:spcPct val="110000"/>
              </a:lnSpc>
              <a:spcAft>
                <a:spcPts val="0"/>
              </a:spcAft>
            </a:pPr>
            <a:r>
              <a:rPr lang="ar-SA" sz="3200" b="1" dirty="0">
                <a:latin typeface="Times New Roman" panose="02020603050405020304" pitchFamily="18" charset="0"/>
                <a:ea typeface="Times New Roman" panose="02020603050405020304" pitchFamily="18" charset="0"/>
                <a:cs typeface="Traditional Arabic" panose="02020603050405020304" pitchFamily="18" charset="-78"/>
              </a:rPr>
              <a:t>الَّذينَ آتَيْناهُمُ الْكِتابَ يَتْلُونَهُ </a:t>
            </a:r>
            <a:r>
              <a:rPr lang="ar-SA" sz="3200" b="1" dirty="0">
                <a:solidFill>
                  <a:srgbClr val="C00000"/>
                </a:solidFill>
                <a:latin typeface="Times New Roman" panose="02020603050405020304" pitchFamily="18" charset="0"/>
                <a:ea typeface="Times New Roman" panose="02020603050405020304" pitchFamily="18" charset="0"/>
                <a:cs typeface="Traditional Arabic" panose="02020603050405020304" pitchFamily="18" charset="-78"/>
              </a:rPr>
              <a:t>حَقَّ تِلاوَتِهِ </a:t>
            </a:r>
            <a:r>
              <a:rPr lang="ar-SA" sz="2400" b="1" dirty="0">
                <a:latin typeface="Times New Roman" panose="02020603050405020304" pitchFamily="18" charset="0"/>
                <a:ea typeface="Times New Roman" panose="02020603050405020304" pitchFamily="18" charset="0"/>
                <a:cs typeface="Traditional Arabic" panose="02020603050405020304" pitchFamily="18" charset="-78"/>
              </a:rPr>
              <a:t>أُولئِكَ يُؤْمِنُونَ بِهِ وَ مَنْ يَكْفُرْ بِهِ فَأُولئِكَ هُمُ الْخاسِرُونَ</a:t>
            </a:r>
          </a:p>
          <a:p>
            <a:pPr algn="ctr" rtl="1">
              <a:lnSpc>
                <a:spcPct val="110000"/>
              </a:lnSpc>
              <a:spcAft>
                <a:spcPts val="0"/>
              </a:spcAft>
              <a:tabLst>
                <a:tab pos="807085" algn="l"/>
              </a:tabLst>
            </a:pPr>
            <a:r>
              <a:rPr lang="fa-IR" sz="2000" dirty="0">
                <a:solidFill>
                  <a:srgbClr val="663300"/>
                </a:solidFill>
                <a:latin typeface="Times New Roman" panose="02020603050405020304" pitchFamily="18" charset="0"/>
                <a:ea typeface="Times New Roman" panose="02020603050405020304" pitchFamily="18" charset="0"/>
                <a:cs typeface="B Titr" pitchFamily="2" charset="-78"/>
              </a:rPr>
              <a:t>كسانى كه كتاب آسمانى به آنها داده‏ايم</a:t>
            </a:r>
            <a:r>
              <a:rPr lang="fa-IR" sz="2000" b="1" dirty="0">
                <a:solidFill>
                  <a:srgbClr val="663300"/>
                </a:solidFill>
                <a:latin typeface="Times New Roman" panose="02020603050405020304" pitchFamily="18" charset="0"/>
                <a:ea typeface="Times New Roman" panose="02020603050405020304" pitchFamily="18" charset="0"/>
                <a:cs typeface="B Nazanin" pitchFamily="2" charset="-78"/>
              </a:rPr>
              <a:t> [يهود و نصارى‏] </a:t>
            </a:r>
            <a:r>
              <a:rPr lang="fa-IR" sz="2000" dirty="0">
                <a:solidFill>
                  <a:srgbClr val="663300"/>
                </a:solidFill>
                <a:latin typeface="Times New Roman" panose="02020603050405020304" pitchFamily="18" charset="0"/>
                <a:ea typeface="Times New Roman" panose="02020603050405020304" pitchFamily="18" charset="0"/>
                <a:cs typeface="B Titr" pitchFamily="2" charset="-78"/>
              </a:rPr>
              <a:t>آن را چنان كه </a:t>
            </a:r>
            <a:r>
              <a:rPr lang="fa-IR" sz="2000" dirty="0">
                <a:solidFill>
                  <a:srgbClr val="C00000"/>
                </a:solidFill>
                <a:latin typeface="Times New Roman" panose="02020603050405020304" pitchFamily="18" charset="0"/>
                <a:ea typeface="Times New Roman" panose="02020603050405020304" pitchFamily="18" charset="0"/>
                <a:cs typeface="B Titr" pitchFamily="2" charset="-78"/>
              </a:rPr>
              <a:t>شايسته </a:t>
            </a:r>
            <a:r>
              <a:rPr lang="fa-IR" sz="2000" dirty="0">
                <a:solidFill>
                  <a:srgbClr val="663300"/>
                </a:solidFill>
                <a:latin typeface="Times New Roman" panose="02020603050405020304" pitchFamily="18" charset="0"/>
                <a:ea typeface="Times New Roman" panose="02020603050405020304" pitchFamily="18" charset="0"/>
                <a:cs typeface="B Titr" pitchFamily="2" charset="-78"/>
              </a:rPr>
              <a:t>آن است </a:t>
            </a:r>
            <a:r>
              <a:rPr lang="fa-IR" sz="2000" dirty="0">
                <a:solidFill>
                  <a:srgbClr val="C00000"/>
                </a:solidFill>
                <a:latin typeface="Times New Roman" panose="02020603050405020304" pitchFamily="18" charset="0"/>
                <a:ea typeface="Times New Roman" panose="02020603050405020304" pitchFamily="18" charset="0"/>
                <a:cs typeface="B Titr" pitchFamily="2" charset="-78"/>
              </a:rPr>
              <a:t>مى‏خوانند</a:t>
            </a:r>
            <a:r>
              <a:rPr lang="fa-IR" sz="2000" dirty="0">
                <a:solidFill>
                  <a:srgbClr val="663300"/>
                </a:solidFill>
                <a:latin typeface="Times New Roman" panose="02020603050405020304" pitchFamily="18" charset="0"/>
                <a:ea typeface="Times New Roman" panose="02020603050405020304" pitchFamily="18" charset="0"/>
                <a:cs typeface="B Titr" pitchFamily="2" charset="-78"/>
              </a:rPr>
              <a:t>؛ </a:t>
            </a:r>
          </a:p>
          <a:p>
            <a:pPr algn="ctr" rtl="1">
              <a:lnSpc>
                <a:spcPct val="110000"/>
              </a:lnSpc>
              <a:spcAft>
                <a:spcPts val="0"/>
              </a:spcAft>
              <a:tabLst>
                <a:tab pos="807085" algn="l"/>
              </a:tabLst>
            </a:pPr>
            <a:r>
              <a:rPr lang="fa-IR" sz="2000" dirty="0">
                <a:solidFill>
                  <a:srgbClr val="663300"/>
                </a:solidFill>
                <a:latin typeface="Times New Roman" panose="02020603050405020304" pitchFamily="18" charset="0"/>
                <a:ea typeface="Times New Roman" panose="02020603050405020304" pitchFamily="18" charset="0"/>
                <a:cs typeface="B Titr" pitchFamily="2" charset="-78"/>
              </a:rPr>
              <a:t>آنها به پيامبر اسلام ايمان مى‏آورند؛ و كسانى كه به او كافر شوند، زيانكارند. </a:t>
            </a:r>
            <a:r>
              <a:rPr lang="fa-IR" sz="2000" b="1" dirty="0">
                <a:solidFill>
                  <a:srgbClr val="663300"/>
                </a:solidFill>
                <a:latin typeface="Times New Roman" panose="02020603050405020304" pitchFamily="18" charset="0"/>
                <a:ea typeface="Times New Roman" panose="02020603050405020304" pitchFamily="18" charset="0"/>
                <a:cs typeface="B Nazanin" pitchFamily="2" charset="-78"/>
              </a:rPr>
              <a:t>(بقره/121) </a:t>
            </a:r>
            <a:endParaRPr lang="fa-IR" sz="2000" b="1" dirty="0">
              <a:latin typeface="Traditional Arabic" panose="02020603050405020304" pitchFamily="18" charset="-78"/>
              <a:cs typeface="B Titr" panose="00000700000000000000" pitchFamily="2" charset="-78"/>
            </a:endParaRPr>
          </a:p>
        </p:txBody>
      </p:sp>
      <p:sp>
        <p:nvSpPr>
          <p:cNvPr id="7" name="Rounded Rectangle 6"/>
          <p:cNvSpPr/>
          <p:nvPr/>
        </p:nvSpPr>
        <p:spPr>
          <a:xfrm>
            <a:off x="4273373" y="217614"/>
            <a:ext cx="3904342" cy="798285"/>
          </a:xfrm>
          <a:prstGeom prst="round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20000"/>
              </a:lnSpc>
            </a:pPr>
            <a:r>
              <a:rPr lang="fa-IR" sz="2000" b="1" dirty="0" smtClean="0">
                <a:solidFill>
                  <a:schemeClr val="tx1"/>
                </a:solidFill>
                <a:cs typeface="B Traffic" pitchFamily="2" charset="-78"/>
              </a:rPr>
              <a:t>نکاتی </a:t>
            </a:r>
            <a:r>
              <a:rPr lang="fa-IR" sz="2000" b="1" dirty="0">
                <a:solidFill>
                  <a:schemeClr val="tx1"/>
                </a:solidFill>
                <a:cs typeface="B Traffic" pitchFamily="2" charset="-78"/>
              </a:rPr>
              <a:t>در باره </a:t>
            </a:r>
            <a:r>
              <a:rPr lang="fa-IR" sz="2000" b="1" dirty="0" smtClean="0">
                <a:solidFill>
                  <a:schemeClr val="tx1"/>
                </a:solidFill>
                <a:cs typeface="B Traffic" pitchFamily="2" charset="-78"/>
              </a:rPr>
              <a:t>تدبّر </a:t>
            </a:r>
            <a:r>
              <a:rPr lang="fa-IR" sz="2000" b="1" dirty="0">
                <a:solidFill>
                  <a:schemeClr val="tx1"/>
                </a:solidFill>
                <a:cs typeface="B Traffic" pitchFamily="2" charset="-78"/>
              </a:rPr>
              <a:t>در </a:t>
            </a:r>
            <a:r>
              <a:rPr lang="fa-IR" sz="2000" b="1" dirty="0" smtClean="0">
                <a:solidFill>
                  <a:schemeClr val="tx1"/>
                </a:solidFill>
                <a:cs typeface="B Traffic" pitchFamily="2" charset="-78"/>
              </a:rPr>
              <a:t>قرآن ـ 1 </a:t>
            </a:r>
            <a:endParaRPr lang="fa-IR" sz="2000" b="1" dirty="0">
              <a:solidFill>
                <a:schemeClr val="tx1"/>
              </a:solidFill>
              <a:cs typeface="B Traffic" pitchFamily="2" charset="-78"/>
            </a:endParaRPr>
          </a:p>
        </p:txBody>
      </p:sp>
      <p:sp>
        <p:nvSpPr>
          <p:cNvPr id="12" name="Rectangle 11"/>
          <p:cNvSpPr/>
          <p:nvPr/>
        </p:nvSpPr>
        <p:spPr>
          <a:xfrm>
            <a:off x="373792" y="3759287"/>
            <a:ext cx="11450472" cy="2616101"/>
          </a:xfrm>
          <a:prstGeom prst="rect">
            <a:avLst/>
          </a:prstGeom>
          <a:solidFill>
            <a:srgbClr val="FCFFE1"/>
          </a:solidFill>
          <a:ln w="44450">
            <a:solidFill>
              <a:srgbClr val="008000"/>
            </a:solidFill>
          </a:ln>
        </p:spPr>
        <p:txBody>
          <a:bodyPr wrap="square">
            <a:spAutoFit/>
          </a:bodyPr>
          <a:lstStyle/>
          <a:p>
            <a:pPr algn="just" rtl="1">
              <a:lnSpc>
                <a:spcPct val="200000"/>
              </a:lnSpc>
            </a:pPr>
            <a:r>
              <a:rPr lang="fa-IR" sz="2000" b="1" dirty="0" smtClean="0">
                <a:latin typeface="Traditional Arabic" panose="02020603050405020304" pitchFamily="18" charset="-78"/>
                <a:cs typeface="B Titr" panose="00000700000000000000" pitchFamily="2" charset="-78"/>
              </a:rPr>
              <a:t>حق تلاوت شایسته در  بیان </a:t>
            </a:r>
            <a:r>
              <a:rPr lang="fa-IR" sz="2000" b="1" dirty="0">
                <a:latin typeface="Traditional Arabic" panose="02020603050405020304" pitchFamily="18" charset="-78"/>
                <a:cs typeface="B Titr" panose="00000700000000000000" pitchFamily="2" charset="-78"/>
              </a:rPr>
              <a:t>امام صادق علیه‌السلام </a:t>
            </a:r>
            <a:r>
              <a:rPr lang="fa-IR" b="1" dirty="0">
                <a:latin typeface="Traditional Arabic" panose="02020603050405020304" pitchFamily="18" charset="-78"/>
                <a:cs typeface="B Titr" panose="00000700000000000000" pitchFamily="2" charset="-78"/>
              </a:rPr>
              <a:t>دربارة آیه 121 سوره بقره </a:t>
            </a:r>
          </a:p>
          <a:p>
            <a:pPr algn="just" rtl="1">
              <a:lnSpc>
                <a:spcPct val="200000"/>
              </a:lnSpc>
            </a:pPr>
            <a:r>
              <a:rPr lang="fa-IR" sz="1600" b="1" dirty="0" smtClean="0">
                <a:cs typeface="B Titr" pitchFamily="2" charset="-78"/>
              </a:rPr>
              <a:t>1ـ </a:t>
            </a:r>
            <a:r>
              <a:rPr lang="fa-IR" sz="1600" b="1" dirty="0">
                <a:cs typeface="B Titr" pitchFamily="2" charset="-78"/>
              </a:rPr>
              <a:t>آن را شمرده شمرده مى‏خوانند </a:t>
            </a:r>
            <a:r>
              <a:rPr lang="fa-IR" sz="1600" b="1" dirty="0" smtClean="0">
                <a:cs typeface="B Titr" pitchFamily="2" charset="-78"/>
              </a:rPr>
              <a:t>         2ـ </a:t>
            </a:r>
            <a:r>
              <a:rPr lang="fa-IR" sz="1600" b="1" dirty="0">
                <a:cs typeface="B Titr" pitchFamily="2" charset="-78"/>
              </a:rPr>
              <a:t>در معنایش تدبر می‌کنند </a:t>
            </a:r>
            <a:r>
              <a:rPr lang="fa-IR" sz="1600" b="1" dirty="0" smtClean="0">
                <a:cs typeface="B Titr" pitchFamily="2" charset="-78"/>
              </a:rPr>
              <a:t>               3ـ </a:t>
            </a:r>
            <a:r>
              <a:rPr lang="fa-IR" sz="1600" b="1" dirty="0">
                <a:cs typeface="B Titr" pitchFamily="2" charset="-78"/>
              </a:rPr>
              <a:t>به احكامش عمل </a:t>
            </a:r>
            <a:r>
              <a:rPr lang="fa-IR" sz="1600" b="1" dirty="0" smtClean="0">
                <a:cs typeface="B Titr" pitchFamily="2" charset="-78"/>
              </a:rPr>
              <a:t>می‌نمایند      4ـ </a:t>
            </a:r>
            <a:r>
              <a:rPr lang="fa-IR" sz="1600" b="1" dirty="0">
                <a:cs typeface="B Titr" pitchFamily="2" charset="-78"/>
              </a:rPr>
              <a:t>به وعده‏هايش اميد مى‏</a:t>
            </a:r>
            <a:r>
              <a:rPr lang="fa-IR" sz="1600" b="1" dirty="0" smtClean="0">
                <a:cs typeface="B Titr" pitchFamily="2" charset="-78"/>
              </a:rPr>
              <a:t>بندند      </a:t>
            </a:r>
          </a:p>
          <a:p>
            <a:pPr algn="just" rtl="1">
              <a:lnSpc>
                <a:spcPct val="200000"/>
              </a:lnSpc>
            </a:pPr>
            <a:r>
              <a:rPr lang="fa-IR" sz="1600" b="1" dirty="0" smtClean="0">
                <a:cs typeface="B Titr" pitchFamily="2" charset="-78"/>
              </a:rPr>
              <a:t>   5ـ </a:t>
            </a:r>
            <a:r>
              <a:rPr lang="fa-IR" sz="1600" b="1" dirty="0">
                <a:cs typeface="B Titr" pitchFamily="2" charset="-78"/>
              </a:rPr>
              <a:t>از تهديدهايش مى‏هراسند </a:t>
            </a:r>
            <a:r>
              <a:rPr lang="fa-IR" sz="1600" b="1" dirty="0" smtClean="0">
                <a:cs typeface="B Titr" pitchFamily="2" charset="-78"/>
              </a:rPr>
              <a:t>       6ـ </a:t>
            </a:r>
            <a:r>
              <a:rPr lang="fa-IR" sz="1600" b="1" dirty="0">
                <a:cs typeface="B Titr" pitchFamily="2" charset="-78"/>
              </a:rPr>
              <a:t>از داستان‌هايش عبرت مى‏گيرند </a:t>
            </a:r>
            <a:r>
              <a:rPr lang="fa-IR" sz="1600" b="1" dirty="0" smtClean="0">
                <a:cs typeface="B Titr" pitchFamily="2" charset="-78"/>
              </a:rPr>
              <a:t>         7ـ </a:t>
            </a:r>
            <a:r>
              <a:rPr lang="fa-IR" sz="1600" b="1" dirty="0">
                <a:cs typeface="B Titr" pitchFamily="2" charset="-78"/>
              </a:rPr>
              <a:t>اوامرش را به كار </a:t>
            </a:r>
            <a:r>
              <a:rPr lang="fa-IR" sz="1600" b="1" dirty="0" smtClean="0">
                <a:cs typeface="B Titr" pitchFamily="2" charset="-78"/>
              </a:rPr>
              <a:t>می‌بندند             8ـ </a:t>
            </a:r>
            <a:r>
              <a:rPr lang="fa-IR" sz="1600" b="1" dirty="0">
                <a:cs typeface="B Titr" pitchFamily="2" charset="-78"/>
              </a:rPr>
              <a:t>از نواهيش اجتناب مى‏كنند </a:t>
            </a:r>
            <a:endParaRPr lang="en-US" sz="1600" b="1" dirty="0">
              <a:cs typeface="B Titr" pitchFamily="2" charset="-78"/>
            </a:endParaRPr>
          </a:p>
          <a:p>
            <a:pPr algn="ctr" rtl="1">
              <a:lnSpc>
                <a:spcPct val="150000"/>
              </a:lnSpc>
            </a:pPr>
            <a:r>
              <a:rPr lang="fa-IR" sz="2000" b="1" dirty="0">
                <a:solidFill>
                  <a:srgbClr val="660033"/>
                </a:solidFill>
                <a:cs typeface="B Titr" pitchFamily="2" charset="-78"/>
              </a:rPr>
              <a:t>و به خدا سوگند، معناى حق تلاوت اين </a:t>
            </a:r>
            <a:r>
              <a:rPr lang="fa-IR" sz="2000" b="1" dirty="0" smtClean="0">
                <a:solidFill>
                  <a:srgbClr val="660033"/>
                </a:solidFill>
                <a:cs typeface="B Titr" pitchFamily="2" charset="-78"/>
              </a:rPr>
              <a:t>است </a:t>
            </a:r>
            <a:endParaRPr lang="en-US" sz="2400" b="1" dirty="0">
              <a:solidFill>
                <a:srgbClr val="660033"/>
              </a:solidFill>
              <a:cs typeface="B Titr" pitchFamily="2" charset="-78"/>
            </a:endParaRPr>
          </a:p>
          <a:p>
            <a:pPr algn="r" rtl="1">
              <a:lnSpc>
                <a:spcPct val="150000"/>
              </a:lnSpc>
            </a:pPr>
            <a:endParaRPr lang="fa-IR" sz="2000" b="1" dirty="0" smtClean="0">
              <a:latin typeface="Traditional Arabic" panose="02020603050405020304" pitchFamily="18" charset="-78"/>
              <a:cs typeface="B Titr" panose="00000700000000000000" pitchFamily="2" charset="-78"/>
            </a:endParaRPr>
          </a:p>
        </p:txBody>
      </p:sp>
    </p:spTree>
    <p:extLst>
      <p:ext uri="{BB962C8B-B14F-4D97-AF65-F5344CB8AC3E}">
        <p14:creationId xmlns:p14="http://schemas.microsoft.com/office/powerpoint/2010/main" val="1452135114"/>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1000"/>
                                        <p:tgtEl>
                                          <p:spTgt spid="30"/>
                                        </p:tgtEl>
                                      </p:cBhvr>
                                    </p:animEffect>
                                    <p:anim calcmode="lin" valueType="num">
                                      <p:cBhvr>
                                        <p:cTn id="20" dur="1000" fill="hold"/>
                                        <p:tgtEl>
                                          <p:spTgt spid="30"/>
                                        </p:tgtEl>
                                        <p:attrNameLst>
                                          <p:attrName>ppt_x</p:attrName>
                                        </p:attrNameLst>
                                      </p:cBhvr>
                                      <p:tavLst>
                                        <p:tav tm="0">
                                          <p:val>
                                            <p:strVal val="#ppt_x"/>
                                          </p:val>
                                        </p:tav>
                                        <p:tav tm="100000">
                                          <p:val>
                                            <p:strVal val="#ppt_x"/>
                                          </p:val>
                                        </p:tav>
                                      </p:tavLst>
                                    </p:anim>
                                    <p:anim calcmode="lin" valueType="num">
                                      <p:cBhvr>
                                        <p:cTn id="21"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1000"/>
                                        <p:tgtEl>
                                          <p:spTgt spid="4"/>
                                        </p:tgtEl>
                                      </p:cBhvr>
                                    </p:animEffect>
                                    <p:anim calcmode="lin" valueType="num">
                                      <p:cBhvr>
                                        <p:cTn id="27" dur="1000" fill="hold"/>
                                        <p:tgtEl>
                                          <p:spTgt spid="4"/>
                                        </p:tgtEl>
                                        <p:attrNameLst>
                                          <p:attrName>ppt_x</p:attrName>
                                        </p:attrNameLst>
                                      </p:cBhvr>
                                      <p:tavLst>
                                        <p:tav tm="0">
                                          <p:val>
                                            <p:strVal val="#ppt_x"/>
                                          </p:val>
                                        </p:tav>
                                        <p:tav tm="100000">
                                          <p:val>
                                            <p:strVal val="#ppt_x"/>
                                          </p:val>
                                        </p:tav>
                                      </p:tavLst>
                                    </p:anim>
                                    <p:anim calcmode="lin" valueType="num">
                                      <p:cBhvr>
                                        <p:cTn id="28"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1000"/>
                                        <p:tgtEl>
                                          <p:spTgt spid="12"/>
                                        </p:tgtEl>
                                      </p:cBhvr>
                                    </p:animEffect>
                                    <p:anim calcmode="lin" valueType="num">
                                      <p:cBhvr>
                                        <p:cTn id="34" dur="1000" fill="hold"/>
                                        <p:tgtEl>
                                          <p:spTgt spid="12"/>
                                        </p:tgtEl>
                                        <p:attrNameLst>
                                          <p:attrName>ppt_x</p:attrName>
                                        </p:attrNameLst>
                                      </p:cBhvr>
                                      <p:tavLst>
                                        <p:tav tm="0">
                                          <p:val>
                                            <p:strVal val="#ppt_x"/>
                                          </p:val>
                                        </p:tav>
                                        <p:tav tm="100000">
                                          <p:val>
                                            <p:strVal val="#ppt_x"/>
                                          </p:val>
                                        </p:tav>
                                      </p:tavLst>
                                    </p:anim>
                                    <p:anim calcmode="lin" valueType="num">
                                      <p:cBhvr>
                                        <p:cTn id="3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10" grpId="0" animBg="1"/>
      <p:bldP spid="4" grpId="0" animBg="1"/>
      <p:bldP spid="7" grpId="0" animBg="1"/>
      <p:bldP spid="12"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ound Same Side Corner Rectangle 29"/>
          <p:cNvSpPr/>
          <p:nvPr/>
        </p:nvSpPr>
        <p:spPr>
          <a:xfrm>
            <a:off x="139700" y="1077228"/>
            <a:ext cx="11912600" cy="5641072"/>
          </a:xfrm>
          <a:prstGeom prst="round2SameRect">
            <a:avLst>
              <a:gd name="adj1" fmla="val 0"/>
              <a:gd name="adj2" fmla="val 4039"/>
            </a:avLst>
          </a:prstGeom>
          <a:solidFill>
            <a:srgbClr val="140E94"/>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b="1" dirty="0"/>
          </a:p>
        </p:txBody>
      </p:sp>
      <p:sp>
        <p:nvSpPr>
          <p:cNvPr id="10" name="Round Same Side Corner Rectangle 9"/>
          <p:cNvSpPr/>
          <p:nvPr/>
        </p:nvSpPr>
        <p:spPr>
          <a:xfrm rot="10800000">
            <a:off x="139700" y="98186"/>
            <a:ext cx="11912600" cy="897724"/>
          </a:xfrm>
          <a:prstGeom prst="round2SameRect">
            <a:avLst>
              <a:gd name="adj1" fmla="val 0"/>
              <a:gd name="adj2" fmla="val 15616"/>
            </a:avLst>
          </a:prstGeom>
          <a:solidFill>
            <a:srgbClr val="FFC000"/>
          </a:solidFill>
          <a:ln w="3175">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dirty="0"/>
          </a:p>
        </p:txBody>
      </p:sp>
      <p:sp>
        <p:nvSpPr>
          <p:cNvPr id="7" name="Rounded Rectangle 6"/>
          <p:cNvSpPr/>
          <p:nvPr/>
        </p:nvSpPr>
        <p:spPr>
          <a:xfrm>
            <a:off x="2129883" y="205479"/>
            <a:ext cx="7627434" cy="68313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20000"/>
              </a:lnSpc>
            </a:pPr>
            <a:r>
              <a:rPr lang="fa-IR" sz="2800" b="1" dirty="0">
                <a:solidFill>
                  <a:schemeClr val="tx1"/>
                </a:solidFill>
                <a:cs typeface="B Titr" pitchFamily="2" charset="-78"/>
              </a:rPr>
              <a:t>آثار ایمان: </a:t>
            </a:r>
            <a:r>
              <a:rPr lang="fa-IR" sz="2800" b="1" dirty="0" smtClean="0">
                <a:solidFill>
                  <a:srgbClr val="0000CC"/>
                </a:solidFill>
                <a:cs typeface="B Titr" pitchFamily="2" charset="-78"/>
              </a:rPr>
              <a:t>8 ـ  </a:t>
            </a:r>
            <a:r>
              <a:rPr lang="fa-IR" sz="2800" b="1" dirty="0">
                <a:solidFill>
                  <a:srgbClr val="0000CC"/>
                </a:solidFill>
                <a:cs typeface="B Titr" pitchFamily="2" charset="-78"/>
              </a:rPr>
              <a:t>رفعت روحی و دستیابی به درجات معنوی</a:t>
            </a:r>
            <a:endParaRPr lang="fa-IR" sz="2400" b="1" dirty="0">
              <a:solidFill>
                <a:srgbClr val="663300"/>
              </a:solidFill>
              <a:cs typeface="B Titr" pitchFamily="2" charset="-78"/>
            </a:endParaRPr>
          </a:p>
        </p:txBody>
      </p:sp>
      <p:sp>
        <p:nvSpPr>
          <p:cNvPr id="11" name="Rectangle 10"/>
          <p:cNvSpPr/>
          <p:nvPr/>
        </p:nvSpPr>
        <p:spPr>
          <a:xfrm>
            <a:off x="292100" y="1323159"/>
            <a:ext cx="11658600" cy="1722761"/>
          </a:xfrm>
          <a:prstGeom prst="rect">
            <a:avLst/>
          </a:prstGeom>
          <a:solidFill>
            <a:srgbClr val="FEFFEB"/>
          </a:solidFill>
          <a:ln w="31750">
            <a:solidFill>
              <a:srgbClr val="00FFFF"/>
            </a:solidFill>
          </a:ln>
        </p:spPr>
        <p:txBody>
          <a:bodyPr wrap="square" lIns="72000" tIns="144000">
            <a:spAutoFit/>
          </a:bodyPr>
          <a:lstStyle/>
          <a:p>
            <a:pPr algn="ctr" rtl="1">
              <a:lnSpc>
                <a:spcPct val="150000"/>
              </a:lnSpc>
            </a:pPr>
            <a:r>
              <a:rPr lang="fa-IR" sz="2800" b="1" spc="-20" dirty="0">
                <a:solidFill>
                  <a:srgbClr val="0000CC"/>
                </a:solidFill>
                <a:latin typeface="Traditional Arabic" panose="02020603050405020304" pitchFamily="18" charset="-78"/>
                <a:cs typeface="B Titr" panose="00000700000000000000" pitchFamily="2" charset="-78"/>
              </a:rPr>
              <a:t>وَ مَنْ يَأْتِهِ مُؤْمِناً قَدْ عَمِلَ الصَّالِحاتِ فَأُولئِكَ لَهُمُ‏ الدَّرَجاتُ‏ الْعُلى</a:t>
            </a:r>
            <a:r>
              <a:rPr lang="fa-IR" sz="2000" b="1" spc="-20" dirty="0">
                <a:solidFill>
                  <a:srgbClr val="0000CC"/>
                </a:solidFill>
                <a:latin typeface="Traditional Arabic" panose="02020603050405020304" pitchFamily="18" charset="-78"/>
                <a:cs typeface="B Titr" panose="00000700000000000000" pitchFamily="2" charset="-78"/>
              </a:rPr>
              <a:t>‏ </a:t>
            </a:r>
            <a:r>
              <a:rPr lang="fa-IR" sz="2000" b="1" dirty="0">
                <a:solidFill>
                  <a:srgbClr val="C00000"/>
                </a:solidFill>
                <a:latin typeface="Traditional Arabic" panose="02020603050405020304" pitchFamily="18" charset="-78"/>
                <a:cs typeface="B Nazanin" pitchFamily="2" charset="-78"/>
              </a:rPr>
              <a:t>(طه: 75)؛ </a:t>
            </a:r>
            <a:endParaRPr lang="fa-IR" sz="2000" b="1" dirty="0" smtClean="0">
              <a:solidFill>
                <a:srgbClr val="C00000"/>
              </a:solidFill>
              <a:latin typeface="Traditional Arabic" panose="02020603050405020304" pitchFamily="18" charset="-78"/>
              <a:cs typeface="B Nazanin" pitchFamily="2" charset="-78"/>
            </a:endParaRPr>
          </a:p>
          <a:p>
            <a:pPr algn="ctr" rtl="1">
              <a:lnSpc>
                <a:spcPct val="150000"/>
              </a:lnSpc>
            </a:pPr>
            <a:r>
              <a:rPr lang="fa-IR" sz="2000" b="1" spc="-20" dirty="0" smtClean="0">
                <a:latin typeface="Traditional Arabic" panose="02020603050405020304" pitchFamily="18" charset="-78"/>
                <a:cs typeface="B Titr" panose="00000700000000000000" pitchFamily="2" charset="-78"/>
              </a:rPr>
              <a:t>و </a:t>
            </a:r>
            <a:r>
              <a:rPr lang="fa-IR" sz="2000" b="1" spc="-20" dirty="0">
                <a:latin typeface="Traditional Arabic" panose="02020603050405020304" pitchFamily="18" charset="-78"/>
                <a:cs typeface="B Titr" panose="00000700000000000000" pitchFamily="2" charset="-78"/>
              </a:rPr>
              <a:t>كسانى كه مؤمن بيايند در حالى كه كارهاى شايسته انجام داده‏اند، براى آنان برترين درجات است‏</a:t>
            </a:r>
            <a:r>
              <a:rPr lang="fa-IR" sz="2000" b="1" spc="-20" dirty="0" smtClean="0">
                <a:latin typeface="Traditional Arabic" panose="02020603050405020304" pitchFamily="18" charset="-78"/>
                <a:cs typeface="B Titr" panose="00000700000000000000" pitchFamily="2" charset="-78"/>
              </a:rPr>
              <a:t>.</a:t>
            </a:r>
          </a:p>
          <a:p>
            <a:pPr algn="ctr" rtl="1">
              <a:lnSpc>
                <a:spcPct val="150000"/>
              </a:lnSpc>
            </a:pPr>
            <a:endParaRPr lang="fa-IR" sz="2000" b="1" spc="-50" dirty="0">
              <a:latin typeface="Traditional Arabic" panose="02020603050405020304" pitchFamily="18" charset="-78"/>
              <a:cs typeface="B Titr" panose="00000700000000000000" pitchFamily="2" charset="-78"/>
            </a:endParaRPr>
          </a:p>
        </p:txBody>
      </p:sp>
      <p:sp>
        <p:nvSpPr>
          <p:cNvPr id="8" name="Rectangle 7"/>
          <p:cNvSpPr/>
          <p:nvPr/>
        </p:nvSpPr>
        <p:spPr>
          <a:xfrm>
            <a:off x="266700" y="3237407"/>
            <a:ext cx="11658600" cy="1391901"/>
          </a:xfrm>
          <a:prstGeom prst="rect">
            <a:avLst/>
          </a:prstGeom>
          <a:solidFill>
            <a:srgbClr val="FEFFEB"/>
          </a:solidFill>
          <a:ln w="31750">
            <a:solidFill>
              <a:srgbClr val="C00000"/>
            </a:solidFill>
          </a:ln>
        </p:spPr>
        <p:txBody>
          <a:bodyPr wrap="square" lIns="72000" tIns="144000">
            <a:spAutoFit/>
          </a:bodyPr>
          <a:lstStyle/>
          <a:p>
            <a:pPr algn="ctr" rtl="1">
              <a:lnSpc>
                <a:spcPct val="130000"/>
              </a:lnSpc>
            </a:pPr>
            <a:r>
              <a:rPr lang="fa-IR" sz="2000" b="1" spc="-20" dirty="0">
                <a:solidFill>
                  <a:srgbClr val="0000CC"/>
                </a:solidFill>
                <a:latin typeface="Traditional Arabic" panose="02020603050405020304" pitchFamily="18" charset="-78"/>
                <a:cs typeface="B Titr" panose="00000700000000000000" pitchFamily="2" charset="-78"/>
              </a:rPr>
              <a:t>و می فرماید: </a:t>
            </a:r>
            <a:r>
              <a:rPr lang="fa-IR" sz="2400" b="1" spc="-20" dirty="0">
                <a:solidFill>
                  <a:srgbClr val="0000CC"/>
                </a:solidFill>
                <a:latin typeface="Traditional Arabic" panose="02020603050405020304" pitchFamily="18" charset="-78"/>
                <a:cs typeface="B Titr" panose="00000700000000000000" pitchFamily="2" charset="-78"/>
              </a:rPr>
              <a:t>«يَرْفَعِ اللَّهُ الَّذِينَ آمَنُوا مِنْكُمْ وَ الَّذِينَ أُوتُوا الْعِلْمَ دَرَجاتٍ وَ اللَّهُ بِما تَعْمَلُونَ خَبيرٌ </a:t>
            </a:r>
            <a:r>
              <a:rPr lang="fa-IR" sz="2000" b="1" dirty="0">
                <a:solidFill>
                  <a:srgbClr val="C00000"/>
                </a:solidFill>
                <a:latin typeface="Traditional Arabic" panose="02020603050405020304" pitchFamily="18" charset="-78"/>
                <a:cs typeface="B Nazanin" pitchFamily="2" charset="-78"/>
              </a:rPr>
              <a:t>(مجادله: 11)؛</a:t>
            </a:r>
            <a:r>
              <a:rPr lang="fa-IR" sz="2000" b="1" spc="-20" dirty="0">
                <a:solidFill>
                  <a:srgbClr val="0000CC"/>
                </a:solidFill>
                <a:latin typeface="Traditional Arabic" panose="02020603050405020304" pitchFamily="18" charset="-78"/>
                <a:cs typeface="B Titr" panose="00000700000000000000" pitchFamily="2" charset="-78"/>
              </a:rPr>
              <a:t> </a:t>
            </a:r>
            <a:r>
              <a:rPr lang="fa-IR" sz="2000" b="1" spc="-20" dirty="0">
                <a:latin typeface="Traditional Arabic" panose="02020603050405020304" pitchFamily="18" charset="-78"/>
                <a:cs typeface="B Titr" panose="00000700000000000000" pitchFamily="2" charset="-78"/>
              </a:rPr>
              <a:t>[هر آینه] خدا مؤمنان از شما را به درجه‏اى و دانشمندانتان را به درجاتى [عظيم و باارزش] رفعت دهد، و خدا به آنچه انجام مى‏دهيد، آگاه است‏</a:t>
            </a:r>
            <a:r>
              <a:rPr lang="fa-IR" sz="2000" b="1" spc="-20" dirty="0" smtClean="0">
                <a:latin typeface="Traditional Arabic" panose="02020603050405020304" pitchFamily="18" charset="-78"/>
                <a:cs typeface="B Titr" panose="00000700000000000000" pitchFamily="2" charset="-78"/>
              </a:rPr>
              <a:t>.</a:t>
            </a:r>
          </a:p>
          <a:p>
            <a:pPr algn="ctr" rtl="1">
              <a:lnSpc>
                <a:spcPct val="130000"/>
              </a:lnSpc>
            </a:pPr>
            <a:endParaRPr lang="fa-IR" sz="1600" b="1" spc="-50" dirty="0">
              <a:latin typeface="Traditional Arabic" panose="02020603050405020304" pitchFamily="18" charset="-78"/>
              <a:cs typeface="B Nazanin" pitchFamily="2" charset="-78"/>
            </a:endParaRPr>
          </a:p>
        </p:txBody>
      </p:sp>
      <p:sp>
        <p:nvSpPr>
          <p:cNvPr id="12" name="Rectangle 11"/>
          <p:cNvSpPr/>
          <p:nvPr/>
        </p:nvSpPr>
        <p:spPr>
          <a:xfrm>
            <a:off x="266700" y="4823539"/>
            <a:ext cx="11658600" cy="1591956"/>
          </a:xfrm>
          <a:prstGeom prst="rect">
            <a:avLst/>
          </a:prstGeom>
          <a:solidFill>
            <a:srgbClr val="FEFFEB"/>
          </a:solidFill>
          <a:ln w="31750">
            <a:solidFill>
              <a:srgbClr val="00FFFF"/>
            </a:solidFill>
          </a:ln>
        </p:spPr>
        <p:txBody>
          <a:bodyPr wrap="square" lIns="72000" tIns="144000">
            <a:spAutoFit/>
          </a:bodyPr>
          <a:lstStyle/>
          <a:p>
            <a:pPr algn="ctr" rtl="1">
              <a:lnSpc>
                <a:spcPct val="130000"/>
              </a:lnSpc>
            </a:pPr>
            <a:r>
              <a:rPr lang="fa-IR" sz="2100" b="1" spc="-20" dirty="0">
                <a:latin typeface="Traditional Arabic" panose="02020603050405020304" pitchFamily="18" charset="-78"/>
                <a:cs typeface="B Titr" panose="00000700000000000000" pitchFamily="2" charset="-78"/>
              </a:rPr>
              <a:t>و قرآن کریم در سوره انفال، بعد از توصیف و بیان خصوصیات مؤمنان راستین می فرماید: </a:t>
            </a:r>
            <a:endParaRPr lang="fa-IR" sz="2100" b="1" spc="-20" dirty="0" smtClean="0">
              <a:latin typeface="Traditional Arabic" panose="02020603050405020304" pitchFamily="18" charset="-78"/>
              <a:cs typeface="B Titr" panose="00000700000000000000" pitchFamily="2" charset="-78"/>
            </a:endParaRPr>
          </a:p>
          <a:p>
            <a:pPr algn="ctr" rtl="1">
              <a:lnSpc>
                <a:spcPct val="130000"/>
              </a:lnSpc>
            </a:pPr>
            <a:r>
              <a:rPr lang="fa-IR" sz="2800" b="1" spc="-20" dirty="0">
                <a:solidFill>
                  <a:srgbClr val="0000CC"/>
                </a:solidFill>
                <a:latin typeface="Traditional Arabic" panose="02020603050405020304" pitchFamily="18" charset="-78"/>
                <a:cs typeface="B Titr" panose="00000700000000000000" pitchFamily="2" charset="-78"/>
              </a:rPr>
              <a:t>أُولئِكَ هُمُ الْمُؤْمِنُونَ حَقًّا لَهُمْ دَرَجاتٌ‏ عِنْدَ رَبِّهِمْ وَ مَغْفِرَةٌ وَ رِزْقٌ كَريمٌ </a:t>
            </a:r>
            <a:r>
              <a:rPr lang="fa-IR" sz="2000" b="1" dirty="0">
                <a:solidFill>
                  <a:srgbClr val="C00000"/>
                </a:solidFill>
                <a:latin typeface="Traditional Arabic" panose="02020603050405020304" pitchFamily="18" charset="-78"/>
                <a:cs typeface="B Nazanin" pitchFamily="2" charset="-78"/>
              </a:rPr>
              <a:t>(انفال: 4)؛ </a:t>
            </a:r>
            <a:endParaRPr lang="fa-IR" sz="2000" b="1" dirty="0" smtClean="0">
              <a:solidFill>
                <a:srgbClr val="C00000"/>
              </a:solidFill>
              <a:latin typeface="Traditional Arabic" panose="02020603050405020304" pitchFamily="18" charset="-78"/>
              <a:cs typeface="B Nazanin" pitchFamily="2" charset="-78"/>
            </a:endParaRPr>
          </a:p>
          <a:p>
            <a:pPr algn="ctr" rtl="1">
              <a:lnSpc>
                <a:spcPct val="130000"/>
              </a:lnSpc>
            </a:pPr>
            <a:r>
              <a:rPr lang="fa-IR" sz="2100" b="1" spc="-20" dirty="0" smtClean="0">
                <a:latin typeface="Traditional Arabic" panose="02020603050405020304" pitchFamily="18" charset="-78"/>
                <a:cs typeface="B Titr" panose="00000700000000000000" pitchFamily="2" charset="-78"/>
              </a:rPr>
              <a:t>مؤمنان </a:t>
            </a:r>
            <a:r>
              <a:rPr lang="fa-IR" sz="2100" b="1" spc="-20" dirty="0">
                <a:latin typeface="Traditional Arabic" panose="02020603050405020304" pitchFamily="18" charset="-78"/>
                <a:cs typeface="B Titr" panose="00000700000000000000" pitchFamily="2" charset="-78"/>
              </a:rPr>
              <a:t>واقعى فقط آنانند، براى ايشان نزد پروردگارشان درجاتى ويژه و آمرزش و رزق با ارزشى است. </a:t>
            </a:r>
            <a:endParaRPr lang="fa-IR" sz="2100" b="1" spc="-100" dirty="0">
              <a:latin typeface="Traditional Arabic" panose="02020603050405020304" pitchFamily="18" charset="-78"/>
              <a:cs typeface="B Titr" panose="00000700000000000000" pitchFamily="2" charset="-78"/>
            </a:endParaRPr>
          </a:p>
        </p:txBody>
      </p:sp>
    </p:spTree>
    <p:extLst>
      <p:ext uri="{BB962C8B-B14F-4D97-AF65-F5344CB8AC3E}">
        <p14:creationId xmlns:p14="http://schemas.microsoft.com/office/powerpoint/2010/main" val="2111558657"/>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1000"/>
                                        <p:tgtEl>
                                          <p:spTgt spid="30"/>
                                        </p:tgtEl>
                                      </p:cBhvr>
                                    </p:animEffect>
                                    <p:anim calcmode="lin" valueType="num">
                                      <p:cBhvr>
                                        <p:cTn id="20" dur="1000" fill="hold"/>
                                        <p:tgtEl>
                                          <p:spTgt spid="30"/>
                                        </p:tgtEl>
                                        <p:attrNameLst>
                                          <p:attrName>ppt_x</p:attrName>
                                        </p:attrNameLst>
                                      </p:cBhvr>
                                      <p:tavLst>
                                        <p:tav tm="0">
                                          <p:val>
                                            <p:strVal val="#ppt_x"/>
                                          </p:val>
                                        </p:tav>
                                        <p:tav tm="100000">
                                          <p:val>
                                            <p:strVal val="#ppt_x"/>
                                          </p:val>
                                        </p:tav>
                                      </p:tavLst>
                                    </p:anim>
                                    <p:anim calcmode="lin" valueType="num">
                                      <p:cBhvr>
                                        <p:cTn id="21"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1000"/>
                                        <p:tgtEl>
                                          <p:spTgt spid="11"/>
                                        </p:tgtEl>
                                      </p:cBhvr>
                                    </p:animEffect>
                                    <p:anim calcmode="lin" valueType="num">
                                      <p:cBhvr>
                                        <p:cTn id="27" dur="1000" fill="hold"/>
                                        <p:tgtEl>
                                          <p:spTgt spid="11"/>
                                        </p:tgtEl>
                                        <p:attrNameLst>
                                          <p:attrName>ppt_x</p:attrName>
                                        </p:attrNameLst>
                                      </p:cBhvr>
                                      <p:tavLst>
                                        <p:tav tm="0">
                                          <p:val>
                                            <p:strVal val="#ppt_x"/>
                                          </p:val>
                                        </p:tav>
                                        <p:tav tm="100000">
                                          <p:val>
                                            <p:strVal val="#ppt_x"/>
                                          </p:val>
                                        </p:tav>
                                      </p:tavLst>
                                    </p:anim>
                                    <p:anim calcmode="lin" valueType="num">
                                      <p:cBhvr>
                                        <p:cTn id="2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1000"/>
                                        <p:tgtEl>
                                          <p:spTgt spid="8"/>
                                        </p:tgtEl>
                                      </p:cBhvr>
                                    </p:animEffect>
                                    <p:anim calcmode="lin" valueType="num">
                                      <p:cBhvr>
                                        <p:cTn id="34" dur="1000" fill="hold"/>
                                        <p:tgtEl>
                                          <p:spTgt spid="8"/>
                                        </p:tgtEl>
                                        <p:attrNameLst>
                                          <p:attrName>ppt_x</p:attrName>
                                        </p:attrNameLst>
                                      </p:cBhvr>
                                      <p:tavLst>
                                        <p:tav tm="0">
                                          <p:val>
                                            <p:strVal val="#ppt_x"/>
                                          </p:val>
                                        </p:tav>
                                        <p:tav tm="100000">
                                          <p:val>
                                            <p:strVal val="#ppt_x"/>
                                          </p:val>
                                        </p:tav>
                                      </p:tavLst>
                                    </p:anim>
                                    <p:anim calcmode="lin" valueType="num">
                                      <p:cBhvr>
                                        <p:cTn id="3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1000"/>
                                        <p:tgtEl>
                                          <p:spTgt spid="12"/>
                                        </p:tgtEl>
                                      </p:cBhvr>
                                    </p:animEffect>
                                    <p:anim calcmode="lin" valueType="num">
                                      <p:cBhvr>
                                        <p:cTn id="41" dur="1000" fill="hold"/>
                                        <p:tgtEl>
                                          <p:spTgt spid="12"/>
                                        </p:tgtEl>
                                        <p:attrNameLst>
                                          <p:attrName>ppt_x</p:attrName>
                                        </p:attrNameLst>
                                      </p:cBhvr>
                                      <p:tavLst>
                                        <p:tav tm="0">
                                          <p:val>
                                            <p:strVal val="#ppt_x"/>
                                          </p:val>
                                        </p:tav>
                                        <p:tav tm="100000">
                                          <p:val>
                                            <p:strVal val="#ppt_x"/>
                                          </p:val>
                                        </p:tav>
                                      </p:tavLst>
                                    </p:anim>
                                    <p:anim calcmode="lin" valueType="num">
                                      <p:cBhvr>
                                        <p:cTn id="42"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10" grpId="0" animBg="1"/>
      <p:bldP spid="7" grpId="0" animBg="1"/>
      <p:bldP spid="11" grpId="0" animBg="1"/>
      <p:bldP spid="8" grpId="0" animBg="1"/>
      <p:bldP spid="12"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ound Same Side Corner Rectangle 29"/>
          <p:cNvSpPr/>
          <p:nvPr/>
        </p:nvSpPr>
        <p:spPr>
          <a:xfrm>
            <a:off x="139700" y="1077228"/>
            <a:ext cx="11912600" cy="5641072"/>
          </a:xfrm>
          <a:prstGeom prst="round2SameRect">
            <a:avLst>
              <a:gd name="adj1" fmla="val 0"/>
              <a:gd name="adj2" fmla="val 4039"/>
            </a:avLst>
          </a:prstGeom>
          <a:solidFill>
            <a:srgbClr val="140E94"/>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b="1" dirty="0"/>
          </a:p>
        </p:txBody>
      </p:sp>
      <p:sp>
        <p:nvSpPr>
          <p:cNvPr id="10" name="Round Same Side Corner Rectangle 9"/>
          <p:cNvSpPr/>
          <p:nvPr/>
        </p:nvSpPr>
        <p:spPr>
          <a:xfrm rot="10800000">
            <a:off x="139700" y="98186"/>
            <a:ext cx="11912600" cy="897724"/>
          </a:xfrm>
          <a:prstGeom prst="round2SameRect">
            <a:avLst>
              <a:gd name="adj1" fmla="val 0"/>
              <a:gd name="adj2" fmla="val 15616"/>
            </a:avLst>
          </a:prstGeom>
          <a:solidFill>
            <a:srgbClr val="FFC000"/>
          </a:solidFill>
          <a:ln w="3175">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dirty="0"/>
          </a:p>
        </p:txBody>
      </p:sp>
      <p:sp>
        <p:nvSpPr>
          <p:cNvPr id="7" name="Rounded Rectangle 6"/>
          <p:cNvSpPr/>
          <p:nvPr/>
        </p:nvSpPr>
        <p:spPr>
          <a:xfrm>
            <a:off x="2653990" y="205479"/>
            <a:ext cx="7761249" cy="68313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20000"/>
              </a:lnSpc>
            </a:pPr>
            <a:r>
              <a:rPr lang="fa-IR" sz="2800" b="1" dirty="0">
                <a:solidFill>
                  <a:schemeClr val="tx1"/>
                </a:solidFill>
                <a:cs typeface="B Titr" pitchFamily="2" charset="-78"/>
              </a:rPr>
              <a:t>آثار ایمان: </a:t>
            </a:r>
            <a:r>
              <a:rPr lang="fa-IR" sz="2800" b="1" dirty="0" smtClean="0">
                <a:solidFill>
                  <a:srgbClr val="0000CC"/>
                </a:solidFill>
                <a:cs typeface="B Titr" pitchFamily="2" charset="-78"/>
              </a:rPr>
              <a:t>9ـ  </a:t>
            </a:r>
            <a:r>
              <a:rPr lang="fa-IR" sz="2800" b="1" dirty="0">
                <a:solidFill>
                  <a:srgbClr val="0000CC"/>
                </a:solidFill>
                <a:cs typeface="B Titr" pitchFamily="2" charset="-78"/>
              </a:rPr>
              <a:t>بصیرت و تشخیص صحیح حقایق و واقعیت‌ها</a:t>
            </a:r>
            <a:endParaRPr lang="fa-IR" sz="2400" b="1" dirty="0">
              <a:solidFill>
                <a:srgbClr val="663300"/>
              </a:solidFill>
              <a:cs typeface="B Titr" pitchFamily="2" charset="-78"/>
            </a:endParaRPr>
          </a:p>
        </p:txBody>
      </p:sp>
      <p:sp>
        <p:nvSpPr>
          <p:cNvPr id="11" name="Rectangle 10"/>
          <p:cNvSpPr/>
          <p:nvPr/>
        </p:nvSpPr>
        <p:spPr>
          <a:xfrm>
            <a:off x="292100" y="1378914"/>
            <a:ext cx="11658600" cy="1668900"/>
          </a:xfrm>
          <a:prstGeom prst="rect">
            <a:avLst/>
          </a:prstGeom>
          <a:solidFill>
            <a:srgbClr val="FEFFEB"/>
          </a:solidFill>
          <a:ln w="31750">
            <a:solidFill>
              <a:srgbClr val="00FFFF"/>
            </a:solidFill>
          </a:ln>
        </p:spPr>
        <p:txBody>
          <a:bodyPr wrap="square" lIns="72000" tIns="144000">
            <a:spAutoFit/>
          </a:bodyPr>
          <a:lstStyle/>
          <a:p>
            <a:pPr algn="ctr" rtl="1">
              <a:lnSpc>
                <a:spcPct val="150000"/>
              </a:lnSpc>
            </a:pPr>
            <a:r>
              <a:rPr lang="fa-IR" sz="2300" b="1" spc="-20" dirty="0">
                <a:solidFill>
                  <a:srgbClr val="0000CC"/>
                </a:solidFill>
                <a:latin typeface="Traditional Arabic" panose="02020603050405020304" pitchFamily="18" charset="-78"/>
                <a:cs typeface="B Titr" panose="00000700000000000000" pitchFamily="2" charset="-78"/>
              </a:rPr>
              <a:t>يا أَيُّهَا الَّذينَ آمَنُوا إِنْ تَتَّقُوا اللَّهَ يَجْعَلْ لَكُمْ فُرْقاناً وَ يُكَفِّرْ عَنْكُمْ سَيِّئاتِكُمْ وَ يَغْفِرْ لَكُمْ وَ اللَّهُ ذُو الْفَضْلِ الْعَظيمِ </a:t>
            </a:r>
            <a:r>
              <a:rPr lang="fa-IR" sz="2100" b="1" dirty="0">
                <a:solidFill>
                  <a:srgbClr val="C00000"/>
                </a:solidFill>
                <a:latin typeface="Traditional Arabic" panose="02020603050405020304" pitchFamily="18" charset="-78"/>
                <a:cs typeface="B Nazanin" pitchFamily="2" charset="-78"/>
              </a:rPr>
              <a:t>(انفال: 29)؛ </a:t>
            </a:r>
            <a:endParaRPr lang="fa-IR" sz="2100" b="1" dirty="0" smtClean="0">
              <a:solidFill>
                <a:srgbClr val="C00000"/>
              </a:solidFill>
              <a:latin typeface="Traditional Arabic" panose="02020603050405020304" pitchFamily="18" charset="-78"/>
              <a:cs typeface="B Nazanin" pitchFamily="2" charset="-78"/>
            </a:endParaRPr>
          </a:p>
          <a:p>
            <a:pPr algn="ctr" rtl="1">
              <a:lnSpc>
                <a:spcPct val="150000"/>
              </a:lnSpc>
            </a:pPr>
            <a:r>
              <a:rPr lang="fa-IR" sz="2000" b="1" spc="-20" dirty="0" smtClean="0">
                <a:latin typeface="Traditional Arabic" panose="02020603050405020304" pitchFamily="18" charset="-78"/>
                <a:cs typeface="B Titr" panose="00000700000000000000" pitchFamily="2" charset="-78"/>
              </a:rPr>
              <a:t>اى </a:t>
            </a:r>
            <a:r>
              <a:rPr lang="fa-IR" sz="2000" b="1" spc="-20" dirty="0">
                <a:latin typeface="Traditional Arabic" panose="02020603050405020304" pitchFamily="18" charset="-78"/>
                <a:cs typeface="B Titr" panose="00000700000000000000" pitchFamily="2" charset="-78"/>
              </a:rPr>
              <a:t>اهل ايمان! اگر [در همه امورتان] از خدا پروا و مراقبت كنيد، براى شما [بينايى و بصيرتى ويژه] براى تشخيص حق از باطل قرار مى‏دهد، و گناهانتان را محو مى‏كند، و شما را مى‏آمرزد؛ و خدا داراى فضل بزرگ است.‏</a:t>
            </a:r>
            <a:endParaRPr lang="fa-IR" sz="2000" b="1" spc="-50" dirty="0">
              <a:latin typeface="Traditional Arabic" panose="02020603050405020304" pitchFamily="18" charset="-78"/>
              <a:cs typeface="B Titr" panose="00000700000000000000" pitchFamily="2" charset="-78"/>
            </a:endParaRPr>
          </a:p>
        </p:txBody>
      </p:sp>
      <p:sp>
        <p:nvSpPr>
          <p:cNvPr id="8" name="Rectangle 7"/>
          <p:cNvSpPr/>
          <p:nvPr/>
        </p:nvSpPr>
        <p:spPr>
          <a:xfrm>
            <a:off x="266700" y="3283337"/>
            <a:ext cx="11658600" cy="1471923"/>
          </a:xfrm>
          <a:prstGeom prst="rect">
            <a:avLst/>
          </a:prstGeom>
          <a:solidFill>
            <a:srgbClr val="FEFFEB"/>
          </a:solidFill>
          <a:ln w="31750">
            <a:solidFill>
              <a:srgbClr val="C00000"/>
            </a:solidFill>
          </a:ln>
        </p:spPr>
        <p:txBody>
          <a:bodyPr wrap="square" lIns="72000" tIns="144000">
            <a:spAutoFit/>
          </a:bodyPr>
          <a:lstStyle/>
          <a:p>
            <a:pPr algn="ctr" rtl="1">
              <a:lnSpc>
                <a:spcPct val="130000"/>
              </a:lnSpc>
            </a:pPr>
            <a:r>
              <a:rPr lang="fa-IR" sz="2400" b="1" spc="-20" dirty="0">
                <a:solidFill>
                  <a:srgbClr val="0000CC"/>
                </a:solidFill>
                <a:latin typeface="Traditional Arabic" panose="02020603050405020304" pitchFamily="18" charset="-78"/>
                <a:cs typeface="B Titr" panose="00000700000000000000" pitchFamily="2" charset="-78"/>
              </a:rPr>
              <a:t>یا أَیهَا الَّذِینَ آمَنُوا اتَّقُوا اللَّهَ وَآمِنُوا بِرَسُولِهِ یؤْتِکمْ کفْلَینِ مِن رَحْمَتِهِ وَیجْعَل لَکمْ نُوراً تَمْشُونَ بِهِ</a:t>
            </a:r>
            <a:r>
              <a:rPr lang="fa-IR" sz="2000" b="1" spc="-20" dirty="0">
                <a:solidFill>
                  <a:srgbClr val="0000CC"/>
                </a:solidFill>
                <a:latin typeface="Traditional Arabic" panose="02020603050405020304" pitchFamily="18" charset="-78"/>
                <a:cs typeface="B Titr" panose="00000700000000000000" pitchFamily="2" charset="-78"/>
              </a:rPr>
              <a:t>... </a:t>
            </a:r>
            <a:r>
              <a:rPr lang="fa-IR" sz="2000" b="1" dirty="0">
                <a:solidFill>
                  <a:srgbClr val="C00000"/>
                </a:solidFill>
                <a:latin typeface="Traditional Arabic" panose="02020603050405020304" pitchFamily="18" charset="-78"/>
                <a:cs typeface="B Nazanin" pitchFamily="2" charset="-78"/>
              </a:rPr>
              <a:t>(حدید: 28)؛ </a:t>
            </a:r>
            <a:endParaRPr lang="fa-IR" sz="2000" b="1" dirty="0" smtClean="0">
              <a:solidFill>
                <a:srgbClr val="C00000"/>
              </a:solidFill>
              <a:latin typeface="Traditional Arabic" panose="02020603050405020304" pitchFamily="18" charset="-78"/>
              <a:cs typeface="B Nazanin" pitchFamily="2" charset="-78"/>
            </a:endParaRPr>
          </a:p>
          <a:p>
            <a:pPr algn="ctr" rtl="1">
              <a:lnSpc>
                <a:spcPct val="130000"/>
              </a:lnSpc>
            </a:pPr>
            <a:r>
              <a:rPr lang="fa-IR" sz="2000" b="1" spc="-20" dirty="0" smtClean="0">
                <a:latin typeface="Traditional Arabic" panose="02020603050405020304" pitchFamily="18" charset="-78"/>
                <a:cs typeface="B Titr" panose="00000700000000000000" pitchFamily="2" charset="-78"/>
              </a:rPr>
              <a:t>اى </a:t>
            </a:r>
            <a:r>
              <a:rPr lang="fa-IR" sz="2000" b="1" spc="-20" dirty="0">
                <a:latin typeface="Traditional Arabic" panose="02020603050405020304" pitchFamily="18" charset="-78"/>
                <a:cs typeface="B Titr" panose="00000700000000000000" pitchFamily="2" charset="-78"/>
              </a:rPr>
              <a:t>مؤمنان ! از خدا پروا كنيد و به پيامبرش ايمان آوريد تا دو چندان از رحمتش را به شما عطا كند، و براى شما نورى قرار دهد كه به وسيله آن [در ميان مردم] راه سپاريد و شما را بيامرزد، و خدا بسيار آمرزنده و مهربان است</a:t>
            </a:r>
            <a:endParaRPr lang="fa-IR" sz="1600" b="1" spc="-50" dirty="0">
              <a:latin typeface="Traditional Arabic" panose="02020603050405020304" pitchFamily="18" charset="-78"/>
              <a:cs typeface="B Nazanin" pitchFamily="2" charset="-78"/>
            </a:endParaRPr>
          </a:p>
        </p:txBody>
      </p:sp>
      <p:sp>
        <p:nvSpPr>
          <p:cNvPr id="12" name="Rectangle 11"/>
          <p:cNvSpPr/>
          <p:nvPr/>
        </p:nvSpPr>
        <p:spPr>
          <a:xfrm>
            <a:off x="292100" y="5053294"/>
            <a:ext cx="11658600" cy="1511934"/>
          </a:xfrm>
          <a:prstGeom prst="rect">
            <a:avLst/>
          </a:prstGeom>
          <a:solidFill>
            <a:srgbClr val="FEFFEB"/>
          </a:solidFill>
          <a:ln w="31750">
            <a:solidFill>
              <a:srgbClr val="00FFFF"/>
            </a:solidFill>
          </a:ln>
        </p:spPr>
        <p:txBody>
          <a:bodyPr wrap="square" lIns="72000" tIns="144000">
            <a:spAutoFit/>
          </a:bodyPr>
          <a:lstStyle/>
          <a:p>
            <a:pPr algn="ctr" rtl="1">
              <a:lnSpc>
                <a:spcPct val="130000"/>
              </a:lnSpc>
            </a:pPr>
            <a:r>
              <a:rPr lang="fa-IR" sz="2100" b="1" spc="-20" dirty="0" smtClean="0">
                <a:latin typeface="Traditional Arabic" panose="02020603050405020304" pitchFamily="18" charset="-78"/>
                <a:cs typeface="B Titr" panose="00000700000000000000" pitchFamily="2" charset="-78"/>
              </a:rPr>
              <a:t>امام رضا علیه‌السلام فرمود: </a:t>
            </a:r>
            <a:r>
              <a:rPr lang="fa-IR" sz="2400" b="1" spc="-20" dirty="0">
                <a:solidFill>
                  <a:srgbClr val="0000CC"/>
                </a:solidFill>
                <a:latin typeface="Traditional Arabic" panose="02020603050405020304" pitchFamily="18" charset="-78"/>
                <a:cs typeface="B Titr" panose="00000700000000000000" pitchFamily="2" charset="-78"/>
              </a:rPr>
              <a:t>ما مِنْ مُؤْمِنٍ إِلَّا وَ لَهُ فِرَاسَةٌ يَنْظُرُ بِنُورِ اللَّهِ عَلَى‏ قَدْرِ إِيمَانِهِ‏ وَ مَبْلَغِ‏ اسْتِبْصَارِهِ وَ عِلْمِهِ</a:t>
            </a:r>
            <a:r>
              <a:rPr lang="fa-IR" sz="2100" b="1" spc="-20" dirty="0">
                <a:latin typeface="Traditional Arabic" panose="02020603050405020304" pitchFamily="18" charset="-78"/>
                <a:cs typeface="B Titr" panose="00000700000000000000" pitchFamily="2" charset="-78"/>
              </a:rPr>
              <a:t>؛  </a:t>
            </a:r>
            <a:endParaRPr lang="fa-IR" sz="2100" b="1" spc="-20" dirty="0" smtClean="0">
              <a:latin typeface="Traditional Arabic" panose="02020603050405020304" pitchFamily="18" charset="-78"/>
              <a:cs typeface="B Titr" panose="00000700000000000000" pitchFamily="2" charset="-78"/>
            </a:endParaRPr>
          </a:p>
          <a:p>
            <a:pPr algn="ctr" rtl="1">
              <a:lnSpc>
                <a:spcPct val="130000"/>
              </a:lnSpc>
            </a:pPr>
            <a:r>
              <a:rPr lang="fa-IR" sz="2100" b="1" spc="-20" dirty="0" smtClean="0">
                <a:latin typeface="Traditional Arabic" panose="02020603050405020304" pitchFamily="18" charset="-78"/>
                <a:cs typeface="B Titr" panose="00000700000000000000" pitchFamily="2" charset="-78"/>
              </a:rPr>
              <a:t>هیچ </a:t>
            </a:r>
            <a:r>
              <a:rPr lang="fa-IR" sz="2100" b="1" spc="-20" dirty="0">
                <a:latin typeface="Traditional Arabic" panose="02020603050405020304" pitchFamily="18" charset="-78"/>
                <a:cs typeface="B Titr" panose="00000700000000000000" pitchFamily="2" charset="-78"/>
              </a:rPr>
              <a:t>مومنی نیست مگر این که نوعی تیز بینی دارد که با نور الهی به قدر ایمان و به اندازه بصیرت و علمش </a:t>
            </a:r>
            <a:r>
              <a:rPr lang="fa-IR" sz="2100" b="1" spc="-20" dirty="0" smtClean="0">
                <a:latin typeface="Traditional Arabic" panose="02020603050405020304" pitchFamily="18" charset="-78"/>
                <a:cs typeface="B Titr" panose="00000700000000000000" pitchFamily="2" charset="-78"/>
              </a:rPr>
              <a:t>می‌بیند</a:t>
            </a:r>
          </a:p>
          <a:p>
            <a:pPr algn="ctr" rtl="1">
              <a:lnSpc>
                <a:spcPct val="130000"/>
              </a:lnSpc>
            </a:pPr>
            <a:endParaRPr lang="fa-IR" sz="2100" b="1" spc="-100" dirty="0">
              <a:latin typeface="Traditional Arabic" panose="02020603050405020304" pitchFamily="18" charset="-78"/>
              <a:cs typeface="B Titr" panose="00000700000000000000" pitchFamily="2" charset="-78"/>
            </a:endParaRPr>
          </a:p>
        </p:txBody>
      </p:sp>
    </p:spTree>
    <p:extLst>
      <p:ext uri="{BB962C8B-B14F-4D97-AF65-F5344CB8AC3E}">
        <p14:creationId xmlns:p14="http://schemas.microsoft.com/office/powerpoint/2010/main" val="4111879559"/>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1000"/>
                                        <p:tgtEl>
                                          <p:spTgt spid="30"/>
                                        </p:tgtEl>
                                      </p:cBhvr>
                                    </p:animEffect>
                                    <p:anim calcmode="lin" valueType="num">
                                      <p:cBhvr>
                                        <p:cTn id="20" dur="1000" fill="hold"/>
                                        <p:tgtEl>
                                          <p:spTgt spid="30"/>
                                        </p:tgtEl>
                                        <p:attrNameLst>
                                          <p:attrName>ppt_x</p:attrName>
                                        </p:attrNameLst>
                                      </p:cBhvr>
                                      <p:tavLst>
                                        <p:tav tm="0">
                                          <p:val>
                                            <p:strVal val="#ppt_x"/>
                                          </p:val>
                                        </p:tav>
                                        <p:tav tm="100000">
                                          <p:val>
                                            <p:strVal val="#ppt_x"/>
                                          </p:val>
                                        </p:tav>
                                      </p:tavLst>
                                    </p:anim>
                                    <p:anim calcmode="lin" valueType="num">
                                      <p:cBhvr>
                                        <p:cTn id="21"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1000"/>
                                        <p:tgtEl>
                                          <p:spTgt spid="11"/>
                                        </p:tgtEl>
                                      </p:cBhvr>
                                    </p:animEffect>
                                    <p:anim calcmode="lin" valueType="num">
                                      <p:cBhvr>
                                        <p:cTn id="27" dur="1000" fill="hold"/>
                                        <p:tgtEl>
                                          <p:spTgt spid="11"/>
                                        </p:tgtEl>
                                        <p:attrNameLst>
                                          <p:attrName>ppt_x</p:attrName>
                                        </p:attrNameLst>
                                      </p:cBhvr>
                                      <p:tavLst>
                                        <p:tav tm="0">
                                          <p:val>
                                            <p:strVal val="#ppt_x"/>
                                          </p:val>
                                        </p:tav>
                                        <p:tav tm="100000">
                                          <p:val>
                                            <p:strVal val="#ppt_x"/>
                                          </p:val>
                                        </p:tav>
                                      </p:tavLst>
                                    </p:anim>
                                    <p:anim calcmode="lin" valueType="num">
                                      <p:cBhvr>
                                        <p:cTn id="2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1000"/>
                                        <p:tgtEl>
                                          <p:spTgt spid="8"/>
                                        </p:tgtEl>
                                      </p:cBhvr>
                                    </p:animEffect>
                                    <p:anim calcmode="lin" valueType="num">
                                      <p:cBhvr>
                                        <p:cTn id="34" dur="1000" fill="hold"/>
                                        <p:tgtEl>
                                          <p:spTgt spid="8"/>
                                        </p:tgtEl>
                                        <p:attrNameLst>
                                          <p:attrName>ppt_x</p:attrName>
                                        </p:attrNameLst>
                                      </p:cBhvr>
                                      <p:tavLst>
                                        <p:tav tm="0">
                                          <p:val>
                                            <p:strVal val="#ppt_x"/>
                                          </p:val>
                                        </p:tav>
                                        <p:tav tm="100000">
                                          <p:val>
                                            <p:strVal val="#ppt_x"/>
                                          </p:val>
                                        </p:tav>
                                      </p:tavLst>
                                    </p:anim>
                                    <p:anim calcmode="lin" valueType="num">
                                      <p:cBhvr>
                                        <p:cTn id="3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1000"/>
                                        <p:tgtEl>
                                          <p:spTgt spid="12"/>
                                        </p:tgtEl>
                                      </p:cBhvr>
                                    </p:animEffect>
                                    <p:anim calcmode="lin" valueType="num">
                                      <p:cBhvr>
                                        <p:cTn id="41" dur="1000" fill="hold"/>
                                        <p:tgtEl>
                                          <p:spTgt spid="12"/>
                                        </p:tgtEl>
                                        <p:attrNameLst>
                                          <p:attrName>ppt_x</p:attrName>
                                        </p:attrNameLst>
                                      </p:cBhvr>
                                      <p:tavLst>
                                        <p:tav tm="0">
                                          <p:val>
                                            <p:strVal val="#ppt_x"/>
                                          </p:val>
                                        </p:tav>
                                        <p:tav tm="100000">
                                          <p:val>
                                            <p:strVal val="#ppt_x"/>
                                          </p:val>
                                        </p:tav>
                                      </p:tavLst>
                                    </p:anim>
                                    <p:anim calcmode="lin" valueType="num">
                                      <p:cBhvr>
                                        <p:cTn id="42"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10" grpId="0" animBg="1"/>
      <p:bldP spid="7" grpId="0" animBg="1"/>
      <p:bldP spid="11" grpId="0" animBg="1"/>
      <p:bldP spid="8" grpId="0" animBg="1"/>
      <p:bldP spid="12"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ound Same Side Corner Rectangle 29"/>
          <p:cNvSpPr/>
          <p:nvPr/>
        </p:nvSpPr>
        <p:spPr>
          <a:xfrm>
            <a:off x="105006" y="1157312"/>
            <a:ext cx="11912600" cy="5641072"/>
          </a:xfrm>
          <a:prstGeom prst="round2SameRect">
            <a:avLst>
              <a:gd name="adj1" fmla="val 0"/>
              <a:gd name="adj2" fmla="val 4039"/>
            </a:avLst>
          </a:prstGeom>
          <a:solidFill>
            <a:srgbClr val="140E94"/>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b="1" dirty="0"/>
          </a:p>
        </p:txBody>
      </p:sp>
      <p:sp>
        <p:nvSpPr>
          <p:cNvPr id="10" name="Round Same Side Corner Rectangle 9"/>
          <p:cNvSpPr/>
          <p:nvPr/>
        </p:nvSpPr>
        <p:spPr>
          <a:xfrm rot="10800000">
            <a:off x="129850" y="179504"/>
            <a:ext cx="11912600" cy="897724"/>
          </a:xfrm>
          <a:prstGeom prst="round2SameRect">
            <a:avLst>
              <a:gd name="adj1" fmla="val 0"/>
              <a:gd name="adj2" fmla="val 15616"/>
            </a:avLst>
          </a:prstGeom>
          <a:solidFill>
            <a:srgbClr val="FFC000"/>
          </a:solidFill>
          <a:ln w="3175">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dirty="0"/>
          </a:p>
        </p:txBody>
      </p:sp>
      <p:sp>
        <p:nvSpPr>
          <p:cNvPr id="7" name="Rounded Rectangle 6"/>
          <p:cNvSpPr/>
          <p:nvPr/>
        </p:nvSpPr>
        <p:spPr>
          <a:xfrm>
            <a:off x="2776654" y="294687"/>
            <a:ext cx="5742878" cy="68313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20000"/>
              </a:lnSpc>
            </a:pPr>
            <a:r>
              <a:rPr lang="fa-IR" sz="2800" b="1" dirty="0">
                <a:solidFill>
                  <a:schemeClr val="tx1"/>
                </a:solidFill>
                <a:cs typeface="B Titr" pitchFamily="2" charset="-78"/>
              </a:rPr>
              <a:t>آثار ایمان: </a:t>
            </a:r>
            <a:r>
              <a:rPr lang="fa-IR" sz="2800" b="1" dirty="0" smtClean="0">
                <a:solidFill>
                  <a:srgbClr val="0000CC"/>
                </a:solidFill>
                <a:cs typeface="B Titr" pitchFamily="2" charset="-78"/>
              </a:rPr>
              <a:t>10ـ  </a:t>
            </a:r>
            <a:r>
              <a:rPr lang="fa-IR" sz="2800" b="1" dirty="0">
                <a:solidFill>
                  <a:srgbClr val="0000CC"/>
                </a:solidFill>
                <a:cs typeface="B Titr" pitchFamily="2" charset="-78"/>
              </a:rPr>
              <a:t>محبت در قلوب دیگران</a:t>
            </a:r>
            <a:endParaRPr lang="fa-IR" sz="2400" b="1" dirty="0">
              <a:solidFill>
                <a:srgbClr val="663300"/>
              </a:solidFill>
              <a:cs typeface="B Titr" pitchFamily="2" charset="-78"/>
            </a:endParaRPr>
          </a:p>
        </p:txBody>
      </p:sp>
      <p:sp>
        <p:nvSpPr>
          <p:cNvPr id="13" name="Rectangle 12"/>
          <p:cNvSpPr/>
          <p:nvPr/>
        </p:nvSpPr>
        <p:spPr>
          <a:xfrm>
            <a:off x="7655118" y="1340004"/>
            <a:ext cx="4172921" cy="5245100"/>
          </a:xfrm>
          <a:prstGeom prst="rect">
            <a:avLst/>
          </a:prstGeom>
          <a:solidFill>
            <a:srgbClr val="FEFFEB"/>
          </a:solidFill>
          <a:ln w="444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indent="180000" algn="just" rtl="1">
              <a:lnSpc>
                <a:spcPct val="150000"/>
              </a:lnSpc>
            </a:pPr>
            <a:r>
              <a:rPr lang="fa-IR" sz="2200" b="1" spc="-100" dirty="0">
                <a:solidFill>
                  <a:srgbClr val="0000FF"/>
                </a:solidFill>
                <a:cs typeface="B Titr" pitchFamily="2" charset="-78"/>
              </a:rPr>
              <a:t>إِنَّ الَّذينَ آمَنُوا وَ عَمِلُوا الصَّالِحاتِ سَيَجْعَلُ لَهُمُ الرَّحْمنُ وُدًّا </a:t>
            </a:r>
            <a:r>
              <a:rPr lang="fa-IR" sz="2200" b="1" spc="-100" dirty="0">
                <a:solidFill>
                  <a:srgbClr val="C00000"/>
                </a:solidFill>
                <a:latin typeface="Traditional Arabic" panose="02020603050405020304" pitchFamily="18" charset="-78"/>
                <a:cs typeface="B Nazanin" pitchFamily="2" charset="-78"/>
              </a:rPr>
              <a:t>(طه: 96)؛ </a:t>
            </a:r>
            <a:r>
              <a:rPr lang="fa-IR" sz="2200" b="1" spc="-100" dirty="0">
                <a:solidFill>
                  <a:schemeClr val="tx1"/>
                </a:solidFill>
                <a:cs typeface="B Titr" pitchFamily="2" charset="-78"/>
              </a:rPr>
              <a:t>قطعاً كسانى كه ايمان آورده و كارهاى شايسته انجام داده‏اند، به زودى [خداى] رحمان براى آنان [ در دل‏ها ] محبتى قرار خواهد داد.</a:t>
            </a:r>
          </a:p>
          <a:p>
            <a:pPr indent="180000" algn="just" rtl="1">
              <a:lnSpc>
                <a:spcPct val="150000"/>
              </a:lnSpc>
            </a:pPr>
            <a:r>
              <a:rPr lang="fa-IR" sz="2200" b="1" spc="-100" dirty="0">
                <a:solidFill>
                  <a:schemeClr val="tx1"/>
                </a:solidFill>
                <a:cs typeface="B Traffic" pitchFamily="2" charset="-78"/>
              </a:rPr>
              <a:t>اين آيه  به صورت مطلق از جلب دل‌ها و عطف توجه آنها به مؤمن صالح سخن به ميان آورده است و اين محبوب شدن مي تواند درميان انسان‌ها، فرشتگان و ... و نيز در دنيا و آخرت باشد. </a:t>
            </a:r>
          </a:p>
        </p:txBody>
      </p:sp>
      <p:sp>
        <p:nvSpPr>
          <p:cNvPr id="14" name="Rectangle 13"/>
          <p:cNvSpPr/>
          <p:nvPr/>
        </p:nvSpPr>
        <p:spPr>
          <a:xfrm>
            <a:off x="292100" y="1295400"/>
            <a:ext cx="3354742" cy="5245100"/>
          </a:xfrm>
          <a:prstGeom prst="rect">
            <a:avLst/>
          </a:prstGeom>
          <a:solidFill>
            <a:srgbClr val="FEFFEB"/>
          </a:solidFill>
          <a:ln w="444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indent="180000" algn="just" rtl="1">
              <a:lnSpc>
                <a:spcPct val="160000"/>
              </a:lnSpc>
            </a:pPr>
            <a:r>
              <a:rPr lang="fa-IR" sz="2000" b="1" spc="-40" dirty="0">
                <a:solidFill>
                  <a:schemeClr val="tx1"/>
                </a:solidFill>
                <a:cs typeface="B Titr" pitchFamily="2" charset="-78"/>
              </a:rPr>
              <a:t>حضرت </a:t>
            </a:r>
            <a:r>
              <a:rPr lang="fa-IR" sz="2000" b="1" spc="-40" dirty="0" smtClean="0">
                <a:solidFill>
                  <a:schemeClr val="tx1"/>
                </a:solidFill>
                <a:cs typeface="B Titr" pitchFamily="2" charset="-78"/>
              </a:rPr>
              <a:t>آیت ‌الله امام خامنه‌ای </a:t>
            </a:r>
            <a:r>
              <a:rPr lang="fa-IR" sz="2000" b="1" spc="-40" dirty="0">
                <a:solidFill>
                  <a:schemeClr val="tx1"/>
                </a:solidFill>
                <a:cs typeface="B Titr" pitchFamily="2" charset="-78"/>
              </a:rPr>
              <a:t>حفظه الله در دیدار با خانواده سپهبد شهید سردار سلیمانی بر محبت برآمده از اخلاص و بندگی خدا تأکید ورزیده و فرمود: </a:t>
            </a:r>
            <a:r>
              <a:rPr lang="fa-IR" sz="2000" b="1" spc="-40" dirty="0">
                <a:solidFill>
                  <a:srgbClr val="7030A0"/>
                </a:solidFill>
                <a:cs typeface="B Titr" pitchFamily="2" charset="-78"/>
              </a:rPr>
              <a:t>«همه مردم عزادار و قدردان پدر شما هستند و این قدردانی در اثر اخلاص بزرگی است که در آن مرد وجود داشت، چرا که دلها به دست خداست و بدون اخلاص، دلهای مردم اینگونه متوجه نمی‌شود.» </a:t>
            </a:r>
            <a:endParaRPr lang="fa-IR" sz="2000" b="1" dirty="0">
              <a:solidFill>
                <a:srgbClr val="7030A0"/>
              </a:solidFill>
              <a:cs typeface="B Titr" pitchFamily="2" charset="-78"/>
            </a:endParaRPr>
          </a:p>
        </p:txBody>
      </p:sp>
      <p:sp>
        <p:nvSpPr>
          <p:cNvPr id="15" name="Rectangle 14"/>
          <p:cNvSpPr/>
          <p:nvPr/>
        </p:nvSpPr>
        <p:spPr>
          <a:xfrm>
            <a:off x="3817433" y="1295400"/>
            <a:ext cx="3636000" cy="5245100"/>
          </a:xfrm>
          <a:prstGeom prst="rect">
            <a:avLst/>
          </a:prstGeom>
          <a:solidFill>
            <a:srgbClr val="FEFFEB"/>
          </a:solidFill>
          <a:ln w="44450">
            <a:solidFill>
              <a:srgbClr val="36B907"/>
            </a:solid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indent="180000" algn="just" rtl="1">
              <a:lnSpc>
                <a:spcPct val="170000"/>
              </a:lnSpc>
            </a:pPr>
            <a:r>
              <a:rPr lang="fa-IR" sz="2300" b="1" spc="-40" dirty="0">
                <a:solidFill>
                  <a:schemeClr val="tx1"/>
                </a:solidFill>
                <a:cs typeface="B Titr" pitchFamily="2" charset="-78"/>
              </a:rPr>
              <a:t>در </a:t>
            </a:r>
            <a:r>
              <a:rPr lang="fa-IR" sz="2300" b="1" spc="-40" dirty="0">
                <a:solidFill>
                  <a:srgbClr val="C00000"/>
                </a:solidFill>
                <a:cs typeface="B Titr" pitchFamily="2" charset="-78"/>
              </a:rPr>
              <a:t>حديث قدسي </a:t>
            </a:r>
            <a:r>
              <a:rPr lang="fa-IR" sz="2300" b="1" spc="-40" dirty="0">
                <a:solidFill>
                  <a:schemeClr val="tx1"/>
                </a:solidFill>
                <a:cs typeface="B Titr" pitchFamily="2" charset="-78"/>
              </a:rPr>
              <a:t>از قول خداي رحمان آمده است: هرگاه بنده صالح من به رضايت من عمل کند، حبّ خودم را در دل او قرار مي‌دهم  و چون مرا دوست بدارد، من نيز او را دوست داشته و او را محبوب خلقم قرار مي‌دهم. </a:t>
            </a:r>
          </a:p>
          <a:p>
            <a:pPr algn="ctr" rtl="1">
              <a:lnSpc>
                <a:spcPct val="170000"/>
              </a:lnSpc>
            </a:pPr>
            <a:r>
              <a:rPr lang="fa-IR" sz="2300" b="1" spc="-130" dirty="0">
                <a:solidFill>
                  <a:srgbClr val="0000CC"/>
                </a:solidFill>
                <a:cs typeface="B Titr" pitchFamily="2" charset="-78"/>
              </a:rPr>
              <a:t>فَإِذَا أَحَبَّنِي أَحْبَبْتُه‏ وحَبّبتُهُ الي خَلقي</a:t>
            </a:r>
            <a:r>
              <a:rPr lang="fa-IR" sz="2300" b="1" spc="-40" dirty="0">
                <a:solidFill>
                  <a:schemeClr val="tx1"/>
                </a:solidFill>
                <a:cs typeface="B Titr" pitchFamily="2" charset="-78"/>
              </a:rPr>
              <a:t>. </a:t>
            </a:r>
          </a:p>
        </p:txBody>
      </p:sp>
    </p:spTree>
    <p:extLst>
      <p:ext uri="{BB962C8B-B14F-4D97-AF65-F5344CB8AC3E}">
        <p14:creationId xmlns:p14="http://schemas.microsoft.com/office/powerpoint/2010/main" val="2295113180"/>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1000"/>
                                        <p:tgtEl>
                                          <p:spTgt spid="30"/>
                                        </p:tgtEl>
                                      </p:cBhvr>
                                    </p:animEffect>
                                    <p:anim calcmode="lin" valueType="num">
                                      <p:cBhvr>
                                        <p:cTn id="20" dur="1000" fill="hold"/>
                                        <p:tgtEl>
                                          <p:spTgt spid="30"/>
                                        </p:tgtEl>
                                        <p:attrNameLst>
                                          <p:attrName>ppt_x</p:attrName>
                                        </p:attrNameLst>
                                      </p:cBhvr>
                                      <p:tavLst>
                                        <p:tav tm="0">
                                          <p:val>
                                            <p:strVal val="#ppt_x"/>
                                          </p:val>
                                        </p:tav>
                                        <p:tav tm="100000">
                                          <p:val>
                                            <p:strVal val="#ppt_x"/>
                                          </p:val>
                                        </p:tav>
                                      </p:tavLst>
                                    </p:anim>
                                    <p:anim calcmode="lin" valueType="num">
                                      <p:cBhvr>
                                        <p:cTn id="21"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1000"/>
                                        <p:tgtEl>
                                          <p:spTgt spid="13"/>
                                        </p:tgtEl>
                                      </p:cBhvr>
                                    </p:animEffect>
                                    <p:anim calcmode="lin" valueType="num">
                                      <p:cBhvr>
                                        <p:cTn id="27" dur="1000" fill="hold"/>
                                        <p:tgtEl>
                                          <p:spTgt spid="13"/>
                                        </p:tgtEl>
                                        <p:attrNameLst>
                                          <p:attrName>ppt_x</p:attrName>
                                        </p:attrNameLst>
                                      </p:cBhvr>
                                      <p:tavLst>
                                        <p:tav tm="0">
                                          <p:val>
                                            <p:strVal val="#ppt_x"/>
                                          </p:val>
                                        </p:tav>
                                        <p:tav tm="100000">
                                          <p:val>
                                            <p:strVal val="#ppt_x"/>
                                          </p:val>
                                        </p:tav>
                                      </p:tavLst>
                                    </p:anim>
                                    <p:anim calcmode="lin" valueType="num">
                                      <p:cBhvr>
                                        <p:cTn id="28"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1000"/>
                                        <p:tgtEl>
                                          <p:spTgt spid="15"/>
                                        </p:tgtEl>
                                      </p:cBhvr>
                                    </p:animEffect>
                                    <p:anim calcmode="lin" valueType="num">
                                      <p:cBhvr>
                                        <p:cTn id="34" dur="1000" fill="hold"/>
                                        <p:tgtEl>
                                          <p:spTgt spid="15"/>
                                        </p:tgtEl>
                                        <p:attrNameLst>
                                          <p:attrName>ppt_x</p:attrName>
                                        </p:attrNameLst>
                                      </p:cBhvr>
                                      <p:tavLst>
                                        <p:tav tm="0">
                                          <p:val>
                                            <p:strVal val="#ppt_x"/>
                                          </p:val>
                                        </p:tav>
                                        <p:tav tm="100000">
                                          <p:val>
                                            <p:strVal val="#ppt_x"/>
                                          </p:val>
                                        </p:tav>
                                      </p:tavLst>
                                    </p:anim>
                                    <p:anim calcmode="lin" valueType="num">
                                      <p:cBhvr>
                                        <p:cTn id="35"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1000"/>
                                        <p:tgtEl>
                                          <p:spTgt spid="14"/>
                                        </p:tgtEl>
                                      </p:cBhvr>
                                    </p:animEffect>
                                    <p:anim calcmode="lin" valueType="num">
                                      <p:cBhvr>
                                        <p:cTn id="41" dur="1000" fill="hold"/>
                                        <p:tgtEl>
                                          <p:spTgt spid="14"/>
                                        </p:tgtEl>
                                        <p:attrNameLst>
                                          <p:attrName>ppt_x</p:attrName>
                                        </p:attrNameLst>
                                      </p:cBhvr>
                                      <p:tavLst>
                                        <p:tav tm="0">
                                          <p:val>
                                            <p:strVal val="#ppt_x"/>
                                          </p:val>
                                        </p:tav>
                                        <p:tav tm="100000">
                                          <p:val>
                                            <p:strVal val="#ppt_x"/>
                                          </p:val>
                                        </p:tav>
                                      </p:tavLst>
                                    </p:anim>
                                    <p:anim calcmode="lin" valueType="num">
                                      <p:cBhvr>
                                        <p:cTn id="42"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10" grpId="0" animBg="1"/>
      <p:bldP spid="7" grpId="0" animBg="1"/>
      <p:bldP spid="13" grpId="0" animBg="1"/>
      <p:bldP spid="14" grpId="0" animBg="1"/>
      <p:bldP spid="15"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ound Same Side Corner Rectangle 29"/>
          <p:cNvSpPr/>
          <p:nvPr/>
        </p:nvSpPr>
        <p:spPr>
          <a:xfrm>
            <a:off x="139700" y="1077228"/>
            <a:ext cx="11912600" cy="5641072"/>
          </a:xfrm>
          <a:prstGeom prst="round2SameRect">
            <a:avLst>
              <a:gd name="adj1" fmla="val 0"/>
              <a:gd name="adj2" fmla="val 4039"/>
            </a:avLst>
          </a:prstGeom>
          <a:solidFill>
            <a:srgbClr val="140E94"/>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b="1" dirty="0"/>
          </a:p>
        </p:txBody>
      </p:sp>
      <p:sp>
        <p:nvSpPr>
          <p:cNvPr id="10" name="Round Same Side Corner Rectangle 9"/>
          <p:cNvSpPr/>
          <p:nvPr/>
        </p:nvSpPr>
        <p:spPr>
          <a:xfrm rot="10800000">
            <a:off x="139700" y="98186"/>
            <a:ext cx="11912600" cy="897724"/>
          </a:xfrm>
          <a:prstGeom prst="round2SameRect">
            <a:avLst>
              <a:gd name="adj1" fmla="val 0"/>
              <a:gd name="adj2" fmla="val 15616"/>
            </a:avLst>
          </a:prstGeom>
          <a:solidFill>
            <a:srgbClr val="FFC000"/>
          </a:solidFill>
          <a:ln w="3175">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dirty="0"/>
          </a:p>
        </p:txBody>
      </p:sp>
      <p:sp>
        <p:nvSpPr>
          <p:cNvPr id="7" name="Rounded Rectangle 6"/>
          <p:cNvSpPr/>
          <p:nvPr/>
        </p:nvSpPr>
        <p:spPr>
          <a:xfrm>
            <a:off x="3624146" y="205479"/>
            <a:ext cx="6266986" cy="68313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20000"/>
              </a:lnSpc>
            </a:pPr>
            <a:r>
              <a:rPr lang="fa-IR" sz="2800" b="1" dirty="0">
                <a:solidFill>
                  <a:schemeClr val="tx1"/>
                </a:solidFill>
                <a:cs typeface="B Titr" pitchFamily="2" charset="-78"/>
              </a:rPr>
              <a:t>آثار ایمان: </a:t>
            </a:r>
            <a:r>
              <a:rPr lang="fa-IR" sz="2800" b="1" dirty="0" smtClean="0">
                <a:solidFill>
                  <a:srgbClr val="0000CC"/>
                </a:solidFill>
                <a:cs typeface="B Titr" pitchFamily="2" charset="-78"/>
              </a:rPr>
              <a:t>11ـ  </a:t>
            </a:r>
            <a:r>
              <a:rPr lang="fa-IR" sz="2800" b="1" dirty="0">
                <a:solidFill>
                  <a:srgbClr val="0000CC"/>
                </a:solidFill>
                <a:cs typeface="B Titr" pitchFamily="2" charset="-78"/>
              </a:rPr>
              <a:t>رهایی از خسران</a:t>
            </a:r>
            <a:endParaRPr lang="fa-IR" sz="2400" b="1" dirty="0">
              <a:solidFill>
                <a:srgbClr val="663300"/>
              </a:solidFill>
              <a:cs typeface="B Titr" pitchFamily="2" charset="-78"/>
            </a:endParaRPr>
          </a:p>
        </p:txBody>
      </p:sp>
      <p:sp>
        <p:nvSpPr>
          <p:cNvPr id="11" name="Rectangle 10"/>
          <p:cNvSpPr/>
          <p:nvPr/>
        </p:nvSpPr>
        <p:spPr>
          <a:xfrm>
            <a:off x="462579" y="1398685"/>
            <a:ext cx="3669179" cy="4962109"/>
          </a:xfrm>
          <a:prstGeom prst="rect">
            <a:avLst/>
          </a:prstGeom>
          <a:solidFill>
            <a:srgbClr val="FEFFEB"/>
          </a:solidFill>
          <a:ln w="31750">
            <a:solidFill>
              <a:srgbClr val="00FFFF"/>
            </a:solidFill>
          </a:ln>
        </p:spPr>
        <p:txBody>
          <a:bodyPr wrap="square" lIns="72000" tIns="144000">
            <a:spAutoFit/>
          </a:bodyPr>
          <a:lstStyle/>
          <a:p>
            <a:pPr algn="ctr" rtl="1">
              <a:lnSpc>
                <a:spcPct val="180000"/>
              </a:lnSpc>
            </a:pPr>
            <a:r>
              <a:rPr lang="fa-IR" sz="2500" b="1" spc="-20" dirty="0" smtClean="0">
                <a:latin typeface="Traditional Arabic" panose="02020603050405020304" pitchFamily="18" charset="-78"/>
                <a:cs typeface="B Titr" panose="00000700000000000000" pitchFamily="2" charset="-78"/>
              </a:rPr>
              <a:t>به </a:t>
            </a:r>
            <a:r>
              <a:rPr lang="fa-IR" sz="2500" b="1" spc="-20" dirty="0">
                <a:latin typeface="Traditional Arabic" panose="02020603050405020304" pitchFamily="18" charset="-78"/>
                <a:cs typeface="B Titr" panose="00000700000000000000" pitchFamily="2" charset="-78"/>
              </a:rPr>
              <a:t>عصر سوگند</a:t>
            </a:r>
            <a:r>
              <a:rPr lang="fa-IR" sz="2500" b="1" spc="-20" dirty="0" smtClean="0">
                <a:latin typeface="Traditional Arabic" panose="02020603050405020304" pitchFamily="18" charset="-78"/>
                <a:cs typeface="B Titr" panose="00000700000000000000" pitchFamily="2" charset="-78"/>
              </a:rPr>
              <a:t>،</a:t>
            </a:r>
          </a:p>
          <a:p>
            <a:pPr algn="ctr" rtl="1">
              <a:lnSpc>
                <a:spcPct val="180000"/>
              </a:lnSpc>
            </a:pPr>
            <a:r>
              <a:rPr lang="fa-IR" sz="2500" b="1" spc="-20" dirty="0" smtClean="0">
                <a:latin typeface="Traditional Arabic" panose="02020603050405020304" pitchFamily="18" charset="-78"/>
                <a:cs typeface="B Titr" panose="00000700000000000000" pitchFamily="2" charset="-78"/>
              </a:rPr>
              <a:t> </a:t>
            </a:r>
            <a:r>
              <a:rPr lang="fa-IR" sz="2500" b="1" spc="-20" dirty="0">
                <a:latin typeface="Traditional Arabic" panose="02020603050405020304" pitchFamily="18" charset="-78"/>
                <a:cs typeface="B Titr" panose="00000700000000000000" pitchFamily="2" charset="-78"/>
              </a:rPr>
              <a:t>كه انسانها همه در زيانند؛ </a:t>
            </a:r>
            <a:endParaRPr lang="fa-IR" sz="2500" b="1" spc="-20" dirty="0" smtClean="0">
              <a:latin typeface="Traditional Arabic" panose="02020603050405020304" pitchFamily="18" charset="-78"/>
              <a:cs typeface="B Titr" panose="00000700000000000000" pitchFamily="2" charset="-78"/>
            </a:endParaRPr>
          </a:p>
          <a:p>
            <a:pPr algn="ctr" rtl="1">
              <a:lnSpc>
                <a:spcPct val="180000"/>
              </a:lnSpc>
            </a:pPr>
            <a:r>
              <a:rPr lang="fa-IR" sz="2500" b="1" spc="-20" dirty="0" smtClean="0">
                <a:latin typeface="Traditional Arabic" panose="02020603050405020304" pitchFamily="18" charset="-78"/>
                <a:cs typeface="B Titr" panose="00000700000000000000" pitchFamily="2" charset="-78"/>
              </a:rPr>
              <a:t>مگر </a:t>
            </a:r>
            <a:r>
              <a:rPr lang="fa-IR" sz="2500" b="1" spc="-20" dirty="0">
                <a:latin typeface="Traditional Arabic" panose="02020603050405020304" pitchFamily="18" charset="-78"/>
                <a:cs typeface="B Titr" panose="00000700000000000000" pitchFamily="2" charset="-78"/>
              </a:rPr>
              <a:t>كساني كه ايمان آورده </a:t>
            </a:r>
            <a:endParaRPr lang="fa-IR" sz="2500" b="1" spc="-20" dirty="0" smtClean="0">
              <a:latin typeface="Traditional Arabic" panose="02020603050405020304" pitchFamily="18" charset="-78"/>
              <a:cs typeface="B Titr" panose="00000700000000000000" pitchFamily="2" charset="-78"/>
            </a:endParaRPr>
          </a:p>
          <a:p>
            <a:pPr algn="ctr" rtl="1">
              <a:lnSpc>
                <a:spcPct val="180000"/>
              </a:lnSpc>
            </a:pPr>
            <a:r>
              <a:rPr lang="fa-IR" sz="2500" b="1" spc="-20" dirty="0" smtClean="0">
                <a:latin typeface="Traditional Arabic" panose="02020603050405020304" pitchFamily="18" charset="-78"/>
                <a:cs typeface="B Titr" panose="00000700000000000000" pitchFamily="2" charset="-78"/>
              </a:rPr>
              <a:t>و </a:t>
            </a:r>
            <a:r>
              <a:rPr lang="fa-IR" sz="2500" b="1" spc="-20" dirty="0">
                <a:latin typeface="Traditional Arabic" panose="02020603050405020304" pitchFamily="18" charset="-78"/>
                <a:cs typeface="B Titr" panose="00000700000000000000" pitchFamily="2" charset="-78"/>
              </a:rPr>
              <a:t>اعمال صالح انجام داده‏اند</a:t>
            </a:r>
            <a:r>
              <a:rPr lang="fa-IR" sz="2500" b="1" spc="-20" dirty="0" smtClean="0">
                <a:latin typeface="Traditional Arabic" panose="02020603050405020304" pitchFamily="18" charset="-78"/>
                <a:cs typeface="B Titr" panose="00000700000000000000" pitchFamily="2" charset="-78"/>
              </a:rPr>
              <a:t>،</a:t>
            </a:r>
          </a:p>
          <a:p>
            <a:pPr algn="ctr" rtl="1">
              <a:lnSpc>
                <a:spcPct val="180000"/>
              </a:lnSpc>
            </a:pPr>
            <a:r>
              <a:rPr lang="fa-IR" sz="2500" b="1" spc="-20" dirty="0" smtClean="0">
                <a:latin typeface="Traditional Arabic" panose="02020603050405020304" pitchFamily="18" charset="-78"/>
                <a:cs typeface="B Titr" panose="00000700000000000000" pitchFamily="2" charset="-78"/>
              </a:rPr>
              <a:t>و </a:t>
            </a:r>
            <a:r>
              <a:rPr lang="fa-IR" sz="2500" b="1" spc="-20" dirty="0">
                <a:latin typeface="Traditional Arabic" panose="02020603050405020304" pitchFamily="18" charset="-78"/>
                <a:cs typeface="B Titr" panose="00000700000000000000" pitchFamily="2" charset="-78"/>
              </a:rPr>
              <a:t>يكديگر را به حق سفارش كرده </a:t>
            </a:r>
            <a:endParaRPr lang="fa-IR" sz="2500" b="1" spc="-20" dirty="0" smtClean="0">
              <a:latin typeface="Traditional Arabic" panose="02020603050405020304" pitchFamily="18" charset="-78"/>
              <a:cs typeface="B Titr" panose="00000700000000000000" pitchFamily="2" charset="-78"/>
            </a:endParaRPr>
          </a:p>
          <a:p>
            <a:pPr algn="ctr" rtl="1">
              <a:lnSpc>
                <a:spcPct val="180000"/>
              </a:lnSpc>
            </a:pPr>
            <a:r>
              <a:rPr lang="fa-IR" sz="2500" b="1" spc="-20" dirty="0" smtClean="0">
                <a:latin typeface="Traditional Arabic" panose="02020603050405020304" pitchFamily="18" charset="-78"/>
                <a:cs typeface="B Titr" panose="00000700000000000000" pitchFamily="2" charset="-78"/>
              </a:rPr>
              <a:t>و </a:t>
            </a:r>
            <a:r>
              <a:rPr lang="fa-IR" sz="2500" b="1" spc="-20" dirty="0">
                <a:latin typeface="Traditional Arabic" panose="02020603050405020304" pitchFamily="18" charset="-78"/>
                <a:cs typeface="B Titr" panose="00000700000000000000" pitchFamily="2" charset="-78"/>
              </a:rPr>
              <a:t>يكديگر را به شكيبايي و استقامت توصيه نموده‏اند</a:t>
            </a:r>
            <a:endParaRPr lang="fa-IR" sz="2500" b="1" spc="-50" dirty="0">
              <a:latin typeface="Traditional Arabic" panose="02020603050405020304" pitchFamily="18" charset="-78"/>
              <a:cs typeface="B Titr" panose="00000700000000000000" pitchFamily="2" charset="-78"/>
            </a:endParaRPr>
          </a:p>
        </p:txBody>
      </p:sp>
      <p:sp>
        <p:nvSpPr>
          <p:cNvPr id="2" name="Rounded Rectangular Callout 1"/>
          <p:cNvSpPr/>
          <p:nvPr/>
        </p:nvSpPr>
        <p:spPr>
          <a:xfrm>
            <a:off x="8381157" y="1432138"/>
            <a:ext cx="3506830" cy="4623997"/>
          </a:xfrm>
          <a:prstGeom prst="wedgeRoundRectCallout">
            <a:avLst>
              <a:gd name="adj1" fmla="val -79224"/>
              <a:gd name="adj2" fmla="val -17225"/>
              <a:gd name="adj3" fmla="val 1666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just" rtl="1">
              <a:lnSpc>
                <a:spcPct val="150000"/>
              </a:lnSpc>
            </a:pPr>
            <a:r>
              <a:rPr lang="fa-IR" sz="2000" b="1" spc="-20" dirty="0" smtClean="0">
                <a:solidFill>
                  <a:schemeClr val="tx1"/>
                </a:solidFill>
                <a:latin typeface="Traditional Arabic" panose="02020603050405020304" pitchFamily="18" charset="-78"/>
                <a:cs typeface="B Titr" panose="00000700000000000000" pitchFamily="2" charset="-78"/>
              </a:rPr>
              <a:t>ا</a:t>
            </a:r>
            <a:r>
              <a:rPr lang="fa-IR" sz="2400" b="1" spc="-20" dirty="0" smtClean="0">
                <a:solidFill>
                  <a:schemeClr val="tx1"/>
                </a:solidFill>
                <a:latin typeface="Traditional Arabic" panose="02020603050405020304" pitchFamily="18" charset="-78"/>
                <a:cs typeface="B Titr" panose="00000700000000000000" pitchFamily="2" charset="-78"/>
              </a:rPr>
              <a:t>ز آثار ارزشمند ايمان و عمل صالح جلوگيري از خسارت بزرگ و بهره‌برداري صحيح از سرمايه گرانقدر عمر و تأمين سعادت و کمالات عالي انساني است. خداوند تبارک و تعالي مي‌فرمايد:</a:t>
            </a:r>
            <a:endParaRPr lang="fa-IR" sz="2400" b="1" spc="-50" dirty="0">
              <a:solidFill>
                <a:schemeClr val="tx1"/>
              </a:solidFill>
              <a:latin typeface="Traditional Arabic" panose="02020603050405020304" pitchFamily="18" charset="-78"/>
              <a:cs typeface="B Nazanin" pitchFamily="2" charset="-78"/>
            </a:endParaRPr>
          </a:p>
        </p:txBody>
      </p:sp>
      <p:sp>
        <p:nvSpPr>
          <p:cNvPr id="9" name="Rectangle 8"/>
          <p:cNvSpPr/>
          <p:nvPr/>
        </p:nvSpPr>
        <p:spPr>
          <a:xfrm>
            <a:off x="4385326" y="1311696"/>
            <a:ext cx="2894778" cy="5009815"/>
          </a:xfrm>
          <a:prstGeom prst="rect">
            <a:avLst/>
          </a:prstGeom>
          <a:solidFill>
            <a:srgbClr val="FFFF7D"/>
          </a:solidFill>
          <a:ln w="31750">
            <a:solidFill>
              <a:srgbClr val="00FFFF"/>
            </a:solidFill>
          </a:ln>
        </p:spPr>
        <p:txBody>
          <a:bodyPr wrap="square" lIns="72000" tIns="144000">
            <a:spAutoFit/>
          </a:bodyPr>
          <a:lstStyle/>
          <a:p>
            <a:pPr algn="ctr" rtl="1">
              <a:lnSpc>
                <a:spcPct val="170000"/>
              </a:lnSpc>
            </a:pPr>
            <a:r>
              <a:rPr lang="fa-IR" sz="2800" b="1" spc="-20" dirty="0">
                <a:solidFill>
                  <a:srgbClr val="0000CC"/>
                </a:solidFill>
                <a:latin typeface="Traditional Arabic" panose="02020603050405020304" pitchFamily="18" charset="-78"/>
                <a:cs typeface="B Titr" panose="00000700000000000000" pitchFamily="2" charset="-78"/>
              </a:rPr>
              <a:t>وَ </a:t>
            </a:r>
            <a:r>
              <a:rPr lang="fa-IR" sz="2800" b="1" spc="-20" dirty="0" smtClean="0">
                <a:solidFill>
                  <a:srgbClr val="0000CC"/>
                </a:solidFill>
                <a:latin typeface="Traditional Arabic" panose="02020603050405020304" pitchFamily="18" charset="-78"/>
                <a:cs typeface="B Titr" panose="00000700000000000000" pitchFamily="2" charset="-78"/>
              </a:rPr>
              <a:t>الْعَصْرِ</a:t>
            </a:r>
          </a:p>
          <a:p>
            <a:pPr algn="ctr" rtl="1">
              <a:lnSpc>
                <a:spcPct val="170000"/>
              </a:lnSpc>
            </a:pPr>
            <a:r>
              <a:rPr lang="fa-IR" sz="2800" b="1" spc="-20" dirty="0" smtClean="0">
                <a:solidFill>
                  <a:srgbClr val="0000CC"/>
                </a:solidFill>
                <a:latin typeface="Traditional Arabic" panose="02020603050405020304" pitchFamily="18" charset="-78"/>
                <a:cs typeface="B Titr" panose="00000700000000000000" pitchFamily="2" charset="-78"/>
              </a:rPr>
              <a:t> إِنَّ </a:t>
            </a:r>
            <a:r>
              <a:rPr lang="fa-IR" sz="2800" b="1" spc="-20" dirty="0">
                <a:solidFill>
                  <a:srgbClr val="0000CC"/>
                </a:solidFill>
                <a:latin typeface="Traditional Arabic" panose="02020603050405020304" pitchFamily="18" charset="-78"/>
                <a:cs typeface="B Titr" panose="00000700000000000000" pitchFamily="2" charset="-78"/>
              </a:rPr>
              <a:t>الْإِنْسانَ لَفي‏ </a:t>
            </a:r>
            <a:r>
              <a:rPr lang="fa-IR" sz="2800" b="1" spc="-20" dirty="0" smtClean="0">
                <a:solidFill>
                  <a:srgbClr val="0000CC"/>
                </a:solidFill>
                <a:latin typeface="Traditional Arabic" panose="02020603050405020304" pitchFamily="18" charset="-78"/>
                <a:cs typeface="B Titr" panose="00000700000000000000" pitchFamily="2" charset="-78"/>
              </a:rPr>
              <a:t>خُسْرٍ</a:t>
            </a:r>
          </a:p>
          <a:p>
            <a:pPr algn="ctr" rtl="1">
              <a:lnSpc>
                <a:spcPct val="170000"/>
              </a:lnSpc>
            </a:pPr>
            <a:r>
              <a:rPr lang="fa-IR" sz="2800" b="1" spc="-20" dirty="0" smtClean="0">
                <a:solidFill>
                  <a:srgbClr val="0000CC"/>
                </a:solidFill>
                <a:latin typeface="Traditional Arabic" panose="02020603050405020304" pitchFamily="18" charset="-78"/>
                <a:cs typeface="B Titr" panose="00000700000000000000" pitchFamily="2" charset="-78"/>
              </a:rPr>
              <a:t> </a:t>
            </a:r>
            <a:r>
              <a:rPr lang="fa-IR" sz="2800" b="1" spc="-20" dirty="0">
                <a:solidFill>
                  <a:srgbClr val="0000CC"/>
                </a:solidFill>
                <a:latin typeface="Traditional Arabic" panose="02020603050405020304" pitchFamily="18" charset="-78"/>
                <a:cs typeface="B Titr" panose="00000700000000000000" pitchFamily="2" charset="-78"/>
              </a:rPr>
              <a:t>إِلاَّ الَّذينَ آمَنُوا </a:t>
            </a:r>
            <a:endParaRPr lang="fa-IR" sz="2800" b="1" spc="-20" dirty="0" smtClean="0">
              <a:solidFill>
                <a:srgbClr val="0000CC"/>
              </a:solidFill>
              <a:latin typeface="Traditional Arabic" panose="02020603050405020304" pitchFamily="18" charset="-78"/>
              <a:cs typeface="B Titr" panose="00000700000000000000" pitchFamily="2" charset="-78"/>
            </a:endParaRPr>
          </a:p>
          <a:p>
            <a:pPr algn="ctr" rtl="1">
              <a:lnSpc>
                <a:spcPct val="170000"/>
              </a:lnSpc>
            </a:pPr>
            <a:r>
              <a:rPr lang="fa-IR" sz="2800" b="1" spc="-20" dirty="0" smtClean="0">
                <a:solidFill>
                  <a:srgbClr val="0000CC"/>
                </a:solidFill>
                <a:latin typeface="Traditional Arabic" panose="02020603050405020304" pitchFamily="18" charset="-78"/>
                <a:cs typeface="B Titr" panose="00000700000000000000" pitchFamily="2" charset="-78"/>
              </a:rPr>
              <a:t>وَ </a:t>
            </a:r>
            <a:r>
              <a:rPr lang="fa-IR" sz="2800" b="1" spc="-20" dirty="0">
                <a:solidFill>
                  <a:srgbClr val="0000CC"/>
                </a:solidFill>
                <a:latin typeface="Traditional Arabic" panose="02020603050405020304" pitchFamily="18" charset="-78"/>
                <a:cs typeface="B Titr" panose="00000700000000000000" pitchFamily="2" charset="-78"/>
              </a:rPr>
              <a:t>عَمِلُوا الصَّالِحاتِ </a:t>
            </a:r>
            <a:endParaRPr lang="fa-IR" sz="2800" b="1" spc="-20" dirty="0" smtClean="0">
              <a:solidFill>
                <a:srgbClr val="0000CC"/>
              </a:solidFill>
              <a:latin typeface="Traditional Arabic" panose="02020603050405020304" pitchFamily="18" charset="-78"/>
              <a:cs typeface="B Titr" panose="00000700000000000000" pitchFamily="2" charset="-78"/>
            </a:endParaRPr>
          </a:p>
          <a:p>
            <a:pPr algn="ctr" rtl="1">
              <a:lnSpc>
                <a:spcPct val="170000"/>
              </a:lnSpc>
            </a:pPr>
            <a:r>
              <a:rPr lang="fa-IR" sz="2800" b="1" spc="-20" dirty="0" smtClean="0">
                <a:solidFill>
                  <a:srgbClr val="0000CC"/>
                </a:solidFill>
                <a:latin typeface="Traditional Arabic" panose="02020603050405020304" pitchFamily="18" charset="-78"/>
                <a:cs typeface="B Titr" panose="00000700000000000000" pitchFamily="2" charset="-78"/>
              </a:rPr>
              <a:t>وَ </a:t>
            </a:r>
            <a:r>
              <a:rPr lang="fa-IR" sz="2800" b="1" spc="-20" dirty="0">
                <a:solidFill>
                  <a:srgbClr val="0000CC"/>
                </a:solidFill>
                <a:latin typeface="Traditional Arabic" panose="02020603050405020304" pitchFamily="18" charset="-78"/>
                <a:cs typeface="B Titr" panose="00000700000000000000" pitchFamily="2" charset="-78"/>
              </a:rPr>
              <a:t>تَواصَوْا بِالْحَقِّ </a:t>
            </a:r>
            <a:endParaRPr lang="fa-IR" sz="2800" b="1" spc="-20" dirty="0" smtClean="0">
              <a:solidFill>
                <a:srgbClr val="0000CC"/>
              </a:solidFill>
              <a:latin typeface="Traditional Arabic" panose="02020603050405020304" pitchFamily="18" charset="-78"/>
              <a:cs typeface="B Titr" panose="00000700000000000000" pitchFamily="2" charset="-78"/>
            </a:endParaRPr>
          </a:p>
          <a:p>
            <a:pPr algn="ctr" rtl="1">
              <a:lnSpc>
                <a:spcPct val="170000"/>
              </a:lnSpc>
            </a:pPr>
            <a:r>
              <a:rPr lang="fa-IR" sz="2800" b="1" spc="-20" dirty="0" smtClean="0">
                <a:solidFill>
                  <a:srgbClr val="0000CC"/>
                </a:solidFill>
                <a:latin typeface="Traditional Arabic" panose="02020603050405020304" pitchFamily="18" charset="-78"/>
                <a:cs typeface="B Titr" panose="00000700000000000000" pitchFamily="2" charset="-78"/>
              </a:rPr>
              <a:t>وَ </a:t>
            </a:r>
            <a:r>
              <a:rPr lang="fa-IR" sz="2800" b="1" spc="-20" dirty="0">
                <a:solidFill>
                  <a:srgbClr val="0000CC"/>
                </a:solidFill>
                <a:latin typeface="Traditional Arabic" panose="02020603050405020304" pitchFamily="18" charset="-78"/>
                <a:cs typeface="B Titr" panose="00000700000000000000" pitchFamily="2" charset="-78"/>
              </a:rPr>
              <a:t>تَواصَوْا </a:t>
            </a:r>
            <a:r>
              <a:rPr lang="fa-IR" sz="2800" b="1" spc="-20" dirty="0" smtClean="0">
                <a:solidFill>
                  <a:srgbClr val="0000CC"/>
                </a:solidFill>
                <a:latin typeface="Traditional Arabic" panose="02020603050405020304" pitchFamily="18" charset="-78"/>
                <a:cs typeface="B Titr" panose="00000700000000000000" pitchFamily="2" charset="-78"/>
              </a:rPr>
              <a:t>بِالصَّبْرِ</a:t>
            </a:r>
          </a:p>
          <a:p>
            <a:pPr algn="ctr" rtl="1">
              <a:lnSpc>
                <a:spcPct val="150000"/>
              </a:lnSpc>
            </a:pPr>
            <a:r>
              <a:rPr lang="fa-IR" sz="2000" b="1" dirty="0" smtClean="0">
                <a:solidFill>
                  <a:srgbClr val="C00000"/>
                </a:solidFill>
                <a:latin typeface="Traditional Arabic" panose="02020603050405020304" pitchFamily="18" charset="-78"/>
                <a:cs typeface="B Nazanin" pitchFamily="2" charset="-78"/>
              </a:rPr>
              <a:t>(</a:t>
            </a:r>
            <a:r>
              <a:rPr lang="fa-IR" sz="2000" b="1" dirty="0">
                <a:solidFill>
                  <a:srgbClr val="C00000"/>
                </a:solidFill>
                <a:latin typeface="Traditional Arabic" panose="02020603050405020304" pitchFamily="18" charset="-78"/>
                <a:cs typeface="B Nazanin" pitchFamily="2" charset="-78"/>
              </a:rPr>
              <a:t>عصر:1-3) </a:t>
            </a:r>
            <a:endParaRPr lang="fa-IR" sz="2000" b="1" dirty="0" smtClean="0">
              <a:solidFill>
                <a:srgbClr val="C00000"/>
              </a:solidFill>
              <a:latin typeface="Traditional Arabic" panose="02020603050405020304" pitchFamily="18" charset="-78"/>
              <a:cs typeface="B Nazanin" pitchFamily="2" charset="-78"/>
            </a:endParaRPr>
          </a:p>
        </p:txBody>
      </p:sp>
    </p:spTree>
    <p:extLst>
      <p:ext uri="{BB962C8B-B14F-4D97-AF65-F5344CB8AC3E}">
        <p14:creationId xmlns:p14="http://schemas.microsoft.com/office/powerpoint/2010/main" val="193088298"/>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1000"/>
                                        <p:tgtEl>
                                          <p:spTgt spid="30"/>
                                        </p:tgtEl>
                                      </p:cBhvr>
                                    </p:animEffect>
                                    <p:anim calcmode="lin" valueType="num">
                                      <p:cBhvr>
                                        <p:cTn id="20" dur="1000" fill="hold"/>
                                        <p:tgtEl>
                                          <p:spTgt spid="30"/>
                                        </p:tgtEl>
                                        <p:attrNameLst>
                                          <p:attrName>ppt_x</p:attrName>
                                        </p:attrNameLst>
                                      </p:cBhvr>
                                      <p:tavLst>
                                        <p:tav tm="0">
                                          <p:val>
                                            <p:strVal val="#ppt_x"/>
                                          </p:val>
                                        </p:tav>
                                        <p:tav tm="100000">
                                          <p:val>
                                            <p:strVal val="#ppt_x"/>
                                          </p:val>
                                        </p:tav>
                                      </p:tavLst>
                                    </p:anim>
                                    <p:anim calcmode="lin" valueType="num">
                                      <p:cBhvr>
                                        <p:cTn id="21"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fade">
                                      <p:cBhvr>
                                        <p:cTn id="26" dur="1000"/>
                                        <p:tgtEl>
                                          <p:spTgt spid="2"/>
                                        </p:tgtEl>
                                      </p:cBhvr>
                                    </p:animEffect>
                                    <p:anim calcmode="lin" valueType="num">
                                      <p:cBhvr>
                                        <p:cTn id="27" dur="1000" fill="hold"/>
                                        <p:tgtEl>
                                          <p:spTgt spid="2"/>
                                        </p:tgtEl>
                                        <p:attrNameLst>
                                          <p:attrName>ppt_x</p:attrName>
                                        </p:attrNameLst>
                                      </p:cBhvr>
                                      <p:tavLst>
                                        <p:tav tm="0">
                                          <p:val>
                                            <p:strVal val="#ppt_x"/>
                                          </p:val>
                                        </p:tav>
                                        <p:tav tm="100000">
                                          <p:val>
                                            <p:strVal val="#ppt_x"/>
                                          </p:val>
                                        </p:tav>
                                      </p:tavLst>
                                    </p:anim>
                                    <p:anim calcmode="lin" valueType="num">
                                      <p:cBhvr>
                                        <p:cTn id="28"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1000"/>
                                        <p:tgtEl>
                                          <p:spTgt spid="9"/>
                                        </p:tgtEl>
                                      </p:cBhvr>
                                    </p:animEffect>
                                    <p:anim calcmode="lin" valueType="num">
                                      <p:cBhvr>
                                        <p:cTn id="34" dur="1000" fill="hold"/>
                                        <p:tgtEl>
                                          <p:spTgt spid="9"/>
                                        </p:tgtEl>
                                        <p:attrNameLst>
                                          <p:attrName>ppt_x</p:attrName>
                                        </p:attrNameLst>
                                      </p:cBhvr>
                                      <p:tavLst>
                                        <p:tav tm="0">
                                          <p:val>
                                            <p:strVal val="#ppt_x"/>
                                          </p:val>
                                        </p:tav>
                                        <p:tav tm="100000">
                                          <p:val>
                                            <p:strVal val="#ppt_x"/>
                                          </p:val>
                                        </p:tav>
                                      </p:tavLst>
                                    </p:anim>
                                    <p:anim calcmode="lin" valueType="num">
                                      <p:cBhvr>
                                        <p:cTn id="3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fade">
                                      <p:cBhvr>
                                        <p:cTn id="40" dur="1000"/>
                                        <p:tgtEl>
                                          <p:spTgt spid="11"/>
                                        </p:tgtEl>
                                      </p:cBhvr>
                                    </p:animEffect>
                                    <p:anim calcmode="lin" valueType="num">
                                      <p:cBhvr>
                                        <p:cTn id="41" dur="1000" fill="hold"/>
                                        <p:tgtEl>
                                          <p:spTgt spid="11"/>
                                        </p:tgtEl>
                                        <p:attrNameLst>
                                          <p:attrName>ppt_x</p:attrName>
                                        </p:attrNameLst>
                                      </p:cBhvr>
                                      <p:tavLst>
                                        <p:tav tm="0">
                                          <p:val>
                                            <p:strVal val="#ppt_x"/>
                                          </p:val>
                                        </p:tav>
                                        <p:tav tm="100000">
                                          <p:val>
                                            <p:strVal val="#ppt_x"/>
                                          </p:val>
                                        </p:tav>
                                      </p:tavLst>
                                    </p:anim>
                                    <p:anim calcmode="lin" valueType="num">
                                      <p:cBhvr>
                                        <p:cTn id="42"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10" grpId="0" animBg="1"/>
      <p:bldP spid="7" grpId="0" animBg="1"/>
      <p:bldP spid="11" grpId="0" animBg="1"/>
      <p:bldP spid="2" grpId="0" animBg="1"/>
      <p:bldP spid="9"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ound Same Side Corner Rectangle 29"/>
          <p:cNvSpPr/>
          <p:nvPr/>
        </p:nvSpPr>
        <p:spPr>
          <a:xfrm>
            <a:off x="139700" y="1077228"/>
            <a:ext cx="11912600" cy="5641072"/>
          </a:xfrm>
          <a:prstGeom prst="round2SameRect">
            <a:avLst>
              <a:gd name="adj1" fmla="val 0"/>
              <a:gd name="adj2" fmla="val 4039"/>
            </a:avLst>
          </a:prstGeom>
          <a:solidFill>
            <a:srgbClr val="140E94"/>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b="1" dirty="0"/>
          </a:p>
        </p:txBody>
      </p:sp>
      <p:sp>
        <p:nvSpPr>
          <p:cNvPr id="10" name="Round Same Side Corner Rectangle 9"/>
          <p:cNvSpPr/>
          <p:nvPr/>
        </p:nvSpPr>
        <p:spPr>
          <a:xfrm rot="10800000">
            <a:off x="139700" y="98186"/>
            <a:ext cx="11912600" cy="897724"/>
          </a:xfrm>
          <a:prstGeom prst="round2SameRect">
            <a:avLst>
              <a:gd name="adj1" fmla="val 0"/>
              <a:gd name="adj2" fmla="val 15616"/>
            </a:avLst>
          </a:prstGeom>
          <a:solidFill>
            <a:srgbClr val="FFC000"/>
          </a:solidFill>
          <a:ln w="3175">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dirty="0"/>
          </a:p>
        </p:txBody>
      </p:sp>
      <p:sp>
        <p:nvSpPr>
          <p:cNvPr id="7" name="Rounded Rectangle 6"/>
          <p:cNvSpPr/>
          <p:nvPr/>
        </p:nvSpPr>
        <p:spPr>
          <a:xfrm>
            <a:off x="2319454" y="205479"/>
            <a:ext cx="6534614" cy="68313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20000"/>
              </a:lnSpc>
            </a:pPr>
            <a:r>
              <a:rPr lang="fa-IR" sz="2800" b="1" dirty="0">
                <a:solidFill>
                  <a:schemeClr val="tx1"/>
                </a:solidFill>
                <a:cs typeface="B Titr" pitchFamily="2" charset="-78"/>
              </a:rPr>
              <a:t>آثار </a:t>
            </a:r>
            <a:r>
              <a:rPr lang="fa-IR" sz="2800" b="1" dirty="0" smtClean="0">
                <a:solidFill>
                  <a:schemeClr val="tx1"/>
                </a:solidFill>
                <a:cs typeface="B Titr" pitchFamily="2" charset="-78"/>
              </a:rPr>
              <a:t>ایمان</a:t>
            </a:r>
            <a:r>
              <a:rPr lang="fa-IR" sz="2800" b="1" dirty="0" smtClean="0">
                <a:solidFill>
                  <a:srgbClr val="0000CC"/>
                </a:solidFill>
                <a:cs typeface="B Titr" pitchFamily="2" charset="-78"/>
              </a:rPr>
              <a:t>12ـ  </a:t>
            </a:r>
            <a:r>
              <a:rPr lang="fa-IR" sz="2800" b="1" dirty="0">
                <a:solidFill>
                  <a:srgbClr val="0000CC"/>
                </a:solidFill>
                <a:cs typeface="B Titr" pitchFamily="2" charset="-78"/>
              </a:rPr>
              <a:t>استجابت دعا</a:t>
            </a:r>
            <a:endParaRPr lang="fa-IR" sz="2400" b="1" dirty="0">
              <a:solidFill>
                <a:srgbClr val="663300"/>
              </a:solidFill>
              <a:cs typeface="B Titr" pitchFamily="2" charset="-78"/>
            </a:endParaRPr>
          </a:p>
        </p:txBody>
      </p:sp>
      <p:sp>
        <p:nvSpPr>
          <p:cNvPr id="11" name="Rectangle 10"/>
          <p:cNvSpPr/>
          <p:nvPr/>
        </p:nvSpPr>
        <p:spPr>
          <a:xfrm>
            <a:off x="292100" y="1342170"/>
            <a:ext cx="11658600" cy="1715067"/>
          </a:xfrm>
          <a:prstGeom prst="rect">
            <a:avLst/>
          </a:prstGeom>
          <a:solidFill>
            <a:srgbClr val="FEFFEB"/>
          </a:solidFill>
          <a:ln w="31750">
            <a:solidFill>
              <a:srgbClr val="00FFFF"/>
            </a:solidFill>
          </a:ln>
        </p:spPr>
        <p:txBody>
          <a:bodyPr wrap="square" lIns="72000" tIns="144000">
            <a:spAutoFit/>
          </a:bodyPr>
          <a:lstStyle/>
          <a:p>
            <a:pPr algn="ctr" rtl="1">
              <a:lnSpc>
                <a:spcPct val="150000"/>
              </a:lnSpc>
            </a:pPr>
            <a:r>
              <a:rPr lang="fa-IR" sz="2400" b="1" spc="-20" dirty="0">
                <a:solidFill>
                  <a:srgbClr val="0000CC"/>
                </a:solidFill>
                <a:latin typeface="Traditional Arabic" panose="02020603050405020304" pitchFamily="18" charset="-78"/>
                <a:cs typeface="B Titr" panose="00000700000000000000" pitchFamily="2" charset="-78"/>
              </a:rPr>
              <a:t>وَ يَسْتَجيبُ الَّذينَ آمَنُوا وَ عَمِلُوا الصَّالِحاتِ وَ يَزيدُهُمْ مِنْ فَضْلِهِ وَ الْكافِرُونَ لَهُمْ عَذابٌ شَديدٌ </a:t>
            </a:r>
            <a:r>
              <a:rPr lang="fa-IR" sz="2000" b="1" dirty="0">
                <a:solidFill>
                  <a:srgbClr val="C00000"/>
                </a:solidFill>
                <a:latin typeface="Traditional Arabic" panose="02020603050405020304" pitchFamily="18" charset="-78"/>
                <a:cs typeface="B Nazanin" pitchFamily="2" charset="-78"/>
              </a:rPr>
              <a:t>(شوری: 26)؛ </a:t>
            </a:r>
          </a:p>
          <a:p>
            <a:pPr algn="ctr" rtl="1">
              <a:lnSpc>
                <a:spcPct val="150000"/>
              </a:lnSpc>
            </a:pPr>
            <a:r>
              <a:rPr lang="fa-IR" sz="2100" b="1" spc="-20" dirty="0" smtClean="0">
                <a:latin typeface="Traditional Arabic" panose="02020603050405020304" pitchFamily="18" charset="-78"/>
                <a:cs typeface="B Titr" panose="00000700000000000000" pitchFamily="2" charset="-78"/>
              </a:rPr>
              <a:t>و </a:t>
            </a:r>
            <a:r>
              <a:rPr lang="fa-IR" sz="2100" b="1" spc="-20" dirty="0">
                <a:latin typeface="Traditional Arabic" panose="02020603050405020304" pitchFamily="18" charset="-78"/>
                <a:cs typeface="B Titr" panose="00000700000000000000" pitchFamily="2" charset="-78"/>
              </a:rPr>
              <a:t>[درخواستِ‏] كسانى را كه ايمان آورده و كارهاى شايسته انجام داده‏اند اجابت مى‏كند و از فضل خويش به آنان زياده مى‏دهد، و[لى‏] براى كافران عذاب سختى خواهد بود</a:t>
            </a:r>
            <a:endParaRPr lang="fa-IR" sz="2000" b="1" spc="-50" dirty="0">
              <a:latin typeface="Traditional Arabic" panose="02020603050405020304" pitchFamily="18" charset="-78"/>
              <a:cs typeface="B Titr" panose="00000700000000000000" pitchFamily="2" charset="-78"/>
            </a:endParaRPr>
          </a:p>
        </p:txBody>
      </p:sp>
      <p:sp>
        <p:nvSpPr>
          <p:cNvPr id="8" name="Rectangle 7"/>
          <p:cNvSpPr/>
          <p:nvPr/>
        </p:nvSpPr>
        <p:spPr>
          <a:xfrm>
            <a:off x="266700" y="3323471"/>
            <a:ext cx="11658600" cy="1391901"/>
          </a:xfrm>
          <a:prstGeom prst="rect">
            <a:avLst/>
          </a:prstGeom>
          <a:solidFill>
            <a:srgbClr val="FEFFEB"/>
          </a:solidFill>
          <a:ln w="31750">
            <a:solidFill>
              <a:srgbClr val="C00000"/>
            </a:solidFill>
          </a:ln>
        </p:spPr>
        <p:txBody>
          <a:bodyPr wrap="square" lIns="72000" tIns="144000">
            <a:spAutoFit/>
          </a:bodyPr>
          <a:lstStyle/>
          <a:p>
            <a:pPr algn="ctr" rtl="1">
              <a:lnSpc>
                <a:spcPct val="130000"/>
              </a:lnSpc>
            </a:pPr>
            <a:r>
              <a:rPr lang="fa-IR" sz="2000" b="1" spc="-20" dirty="0">
                <a:solidFill>
                  <a:srgbClr val="0000CC"/>
                </a:solidFill>
                <a:latin typeface="Traditional Arabic" panose="02020603050405020304" pitchFamily="18" charset="-78"/>
                <a:cs typeface="B Titr" panose="00000700000000000000" pitchFamily="2" charset="-78"/>
              </a:rPr>
              <a:t>وَ إِذَا سَأَلَکَ عِبَادِی عَنِّی فَإِنِّی قَرِیبٌ أُجِیبُ دَعْوَةَ الدَّاعِ إِذَا دَعَانِ فَلْیَسْتَجِیبُواْ لِی وَ لْیُؤْمِنُواْبِی لَعَلَّهُمْ </a:t>
            </a:r>
            <a:r>
              <a:rPr lang="fa-IR" sz="2000" b="1" spc="-20" dirty="0" smtClean="0">
                <a:solidFill>
                  <a:srgbClr val="0000CC"/>
                </a:solidFill>
                <a:latin typeface="Traditional Arabic" panose="02020603050405020304" pitchFamily="18" charset="-78"/>
                <a:cs typeface="B Titr" panose="00000700000000000000" pitchFamily="2" charset="-78"/>
              </a:rPr>
              <a:t>یَرْشُدُونَ </a:t>
            </a:r>
            <a:r>
              <a:rPr lang="fa-IR" sz="2000" b="1" dirty="0" smtClean="0">
                <a:solidFill>
                  <a:srgbClr val="C00000"/>
                </a:solidFill>
                <a:latin typeface="Traditional Arabic" panose="02020603050405020304" pitchFamily="18" charset="-78"/>
                <a:cs typeface="B Nazanin" pitchFamily="2" charset="-78"/>
              </a:rPr>
              <a:t>(بقره:186</a:t>
            </a:r>
            <a:r>
              <a:rPr lang="fa-IR" sz="2000" b="1" dirty="0">
                <a:solidFill>
                  <a:srgbClr val="C00000"/>
                </a:solidFill>
                <a:latin typeface="Traditional Arabic" panose="02020603050405020304" pitchFamily="18" charset="-78"/>
                <a:cs typeface="B Nazanin" pitchFamily="2" charset="-78"/>
              </a:rPr>
              <a:t>)</a:t>
            </a:r>
            <a:r>
              <a:rPr lang="fa-IR" sz="2000" b="1" spc="-20" dirty="0">
                <a:solidFill>
                  <a:srgbClr val="0000CC"/>
                </a:solidFill>
                <a:latin typeface="Traditional Arabic" panose="02020603050405020304" pitchFamily="18" charset="-78"/>
                <a:cs typeface="B Titr" panose="00000700000000000000" pitchFamily="2" charset="-78"/>
              </a:rPr>
              <a:t> </a:t>
            </a:r>
            <a:endParaRPr lang="fa-IR" sz="2000" b="1" spc="-20" dirty="0" smtClean="0">
              <a:solidFill>
                <a:srgbClr val="0000CC"/>
              </a:solidFill>
              <a:latin typeface="Traditional Arabic" panose="02020603050405020304" pitchFamily="18" charset="-78"/>
              <a:cs typeface="B Titr" panose="00000700000000000000" pitchFamily="2" charset="-78"/>
            </a:endParaRPr>
          </a:p>
          <a:p>
            <a:pPr algn="ctr" rtl="1">
              <a:lnSpc>
                <a:spcPct val="130000"/>
              </a:lnSpc>
            </a:pPr>
            <a:r>
              <a:rPr lang="fa-IR" sz="2000" b="1" spc="-20" dirty="0" smtClean="0">
                <a:latin typeface="Traditional Arabic" panose="02020603050405020304" pitchFamily="18" charset="-78"/>
                <a:cs typeface="B Titr" panose="00000700000000000000" pitchFamily="2" charset="-78"/>
              </a:rPr>
              <a:t>و </a:t>
            </a:r>
            <a:r>
              <a:rPr lang="fa-IR" sz="2000" b="1" spc="-20" dirty="0">
                <a:latin typeface="Traditional Arabic" panose="02020603050405020304" pitchFamily="18" charset="-78"/>
                <a:cs typeface="B Titr" panose="00000700000000000000" pitchFamily="2" charset="-78"/>
              </a:rPr>
              <a:t>هنگامی که بندگان من، از تو درباره من سؤال کنند، (بگو)‌ من نزدیکم،‌ دعای دعا کننده را به هنگامی که مرا می‌خواند، پاسخ می‌گویم؛ پس باید دعوت مرا بپذیرند و به من ایمان بیاورند، تا به مقصد برسند</a:t>
            </a:r>
            <a:endParaRPr lang="fa-IR" sz="1600" b="1" spc="-50" dirty="0">
              <a:latin typeface="Traditional Arabic" panose="02020603050405020304" pitchFamily="18" charset="-78"/>
              <a:cs typeface="B Nazanin" pitchFamily="2" charset="-78"/>
            </a:endParaRPr>
          </a:p>
        </p:txBody>
      </p:sp>
      <p:sp>
        <p:nvSpPr>
          <p:cNvPr id="12" name="Rectangle 11"/>
          <p:cNvSpPr/>
          <p:nvPr/>
        </p:nvSpPr>
        <p:spPr>
          <a:xfrm>
            <a:off x="266700" y="4984909"/>
            <a:ext cx="11658600" cy="1451918"/>
          </a:xfrm>
          <a:prstGeom prst="rect">
            <a:avLst/>
          </a:prstGeom>
          <a:solidFill>
            <a:srgbClr val="FEFFEB"/>
          </a:solidFill>
          <a:ln w="31750">
            <a:solidFill>
              <a:srgbClr val="00FFFF"/>
            </a:solidFill>
          </a:ln>
        </p:spPr>
        <p:txBody>
          <a:bodyPr wrap="square" lIns="72000" tIns="144000">
            <a:spAutoFit/>
          </a:bodyPr>
          <a:lstStyle/>
          <a:p>
            <a:pPr algn="ctr" rtl="1">
              <a:lnSpc>
                <a:spcPct val="130000"/>
              </a:lnSpc>
            </a:pPr>
            <a:r>
              <a:rPr lang="fa-IR" sz="2100" b="1" spc="-20" dirty="0">
                <a:latin typeface="Traditional Arabic" panose="02020603050405020304" pitchFamily="18" charset="-78"/>
                <a:cs typeface="B Titr" panose="00000700000000000000" pitchFamily="2" charset="-78"/>
              </a:rPr>
              <a:t>امام صادق (</a:t>
            </a:r>
            <a:r>
              <a:rPr lang="fa-IR" sz="2100" b="1" spc="-20" dirty="0" smtClean="0">
                <a:latin typeface="Traditional Arabic" panose="02020603050405020304" pitchFamily="18" charset="-78"/>
                <a:cs typeface="B Titr" panose="00000700000000000000" pitchFamily="2" charset="-78"/>
              </a:rPr>
              <a:t>علیه السلام) </a:t>
            </a:r>
            <a:r>
              <a:rPr lang="fa-IR" sz="2100" b="1" spc="-20" dirty="0">
                <a:latin typeface="Traditional Arabic" panose="02020603050405020304" pitchFamily="18" charset="-78"/>
                <a:cs typeface="B Titr" panose="00000700000000000000" pitchFamily="2" charset="-78"/>
              </a:rPr>
              <a:t>فرمود: «</a:t>
            </a:r>
            <a:r>
              <a:rPr lang="fa-IR" sz="2000" b="1" spc="-20" dirty="0">
                <a:solidFill>
                  <a:srgbClr val="0000CC"/>
                </a:solidFill>
                <a:latin typeface="Traditional Arabic" panose="02020603050405020304" pitchFamily="18" charset="-78"/>
                <a:cs typeface="B Titr" panose="00000700000000000000" pitchFamily="2" charset="-78"/>
              </a:rPr>
              <a:t>يَقُولُ الله عَزَّ وَ جَلَّ ... عَبْدِيَ الْمُؤْمِنِ إِنِّي لَأُحِبُّ لِقَاءَهُ ... إِنَّهُ لَيَسْأَلُنِي فَأُعْطِيهِ وَ إِنَّهُ لَيَدْعُونِي فَأُجِيبُهُ؛  </a:t>
            </a:r>
          </a:p>
          <a:p>
            <a:pPr algn="ctr" rtl="1">
              <a:lnSpc>
                <a:spcPct val="130000"/>
              </a:lnSpc>
            </a:pPr>
            <a:r>
              <a:rPr lang="fa-IR" sz="2100" b="1" spc="-20" dirty="0" smtClean="0">
                <a:latin typeface="Traditional Arabic" panose="02020603050405020304" pitchFamily="18" charset="-78"/>
                <a:cs typeface="B Titr" panose="00000700000000000000" pitchFamily="2" charset="-78"/>
              </a:rPr>
              <a:t>خدای </a:t>
            </a:r>
            <a:r>
              <a:rPr lang="fa-IR" sz="2100" b="1" spc="-20" dirty="0">
                <a:latin typeface="Traditional Arabic" panose="02020603050405020304" pitchFamily="18" charset="-78"/>
                <a:cs typeface="B Titr" panose="00000700000000000000" pitchFamily="2" charset="-78"/>
              </a:rPr>
              <a:t>عز و جل فرموده: بنده مؤمن من که عاشق ملاقاتش هستم ... همانا از من سؤال می کند پس خواسته اش را عطا می کنم </a:t>
            </a:r>
            <a:endParaRPr lang="fa-IR" sz="2100" b="1" spc="-20" dirty="0" smtClean="0">
              <a:latin typeface="Traditional Arabic" panose="02020603050405020304" pitchFamily="18" charset="-78"/>
              <a:cs typeface="B Titr" panose="00000700000000000000" pitchFamily="2" charset="-78"/>
            </a:endParaRPr>
          </a:p>
          <a:p>
            <a:pPr algn="ctr" rtl="1">
              <a:lnSpc>
                <a:spcPct val="130000"/>
              </a:lnSpc>
            </a:pPr>
            <a:r>
              <a:rPr lang="fa-IR" sz="2100" b="1" spc="-20" dirty="0" smtClean="0">
                <a:latin typeface="Traditional Arabic" panose="02020603050405020304" pitchFamily="18" charset="-78"/>
                <a:cs typeface="B Titr" panose="00000700000000000000" pitchFamily="2" charset="-78"/>
              </a:rPr>
              <a:t>و </a:t>
            </a:r>
            <a:r>
              <a:rPr lang="fa-IR" sz="2100" b="1" spc="-20" dirty="0">
                <a:latin typeface="Traditional Arabic" panose="02020603050405020304" pitchFamily="18" charset="-78"/>
                <a:cs typeface="B Titr" panose="00000700000000000000" pitchFamily="2" charset="-78"/>
              </a:rPr>
              <a:t>مرا می خواند پس او را اجابت می کنم</a:t>
            </a:r>
            <a:r>
              <a:rPr lang="fa-IR" sz="2100" b="1" spc="-20" dirty="0" smtClean="0">
                <a:latin typeface="Traditional Arabic" panose="02020603050405020304" pitchFamily="18" charset="-78"/>
                <a:cs typeface="B Titr" panose="00000700000000000000" pitchFamily="2" charset="-78"/>
              </a:rPr>
              <a:t>.</a:t>
            </a:r>
            <a:endParaRPr lang="fa-IR" sz="2100" b="1" spc="-100" dirty="0">
              <a:latin typeface="Traditional Arabic" panose="02020603050405020304" pitchFamily="18" charset="-78"/>
              <a:cs typeface="B Titr" panose="00000700000000000000" pitchFamily="2" charset="-78"/>
            </a:endParaRPr>
          </a:p>
        </p:txBody>
      </p:sp>
    </p:spTree>
    <p:extLst>
      <p:ext uri="{BB962C8B-B14F-4D97-AF65-F5344CB8AC3E}">
        <p14:creationId xmlns:p14="http://schemas.microsoft.com/office/powerpoint/2010/main" val="582368934"/>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1000"/>
                                        <p:tgtEl>
                                          <p:spTgt spid="30"/>
                                        </p:tgtEl>
                                      </p:cBhvr>
                                    </p:animEffect>
                                    <p:anim calcmode="lin" valueType="num">
                                      <p:cBhvr>
                                        <p:cTn id="20" dur="1000" fill="hold"/>
                                        <p:tgtEl>
                                          <p:spTgt spid="30"/>
                                        </p:tgtEl>
                                        <p:attrNameLst>
                                          <p:attrName>ppt_x</p:attrName>
                                        </p:attrNameLst>
                                      </p:cBhvr>
                                      <p:tavLst>
                                        <p:tav tm="0">
                                          <p:val>
                                            <p:strVal val="#ppt_x"/>
                                          </p:val>
                                        </p:tav>
                                        <p:tav tm="100000">
                                          <p:val>
                                            <p:strVal val="#ppt_x"/>
                                          </p:val>
                                        </p:tav>
                                      </p:tavLst>
                                    </p:anim>
                                    <p:anim calcmode="lin" valueType="num">
                                      <p:cBhvr>
                                        <p:cTn id="21"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1000"/>
                                        <p:tgtEl>
                                          <p:spTgt spid="11"/>
                                        </p:tgtEl>
                                      </p:cBhvr>
                                    </p:animEffect>
                                    <p:anim calcmode="lin" valueType="num">
                                      <p:cBhvr>
                                        <p:cTn id="27" dur="1000" fill="hold"/>
                                        <p:tgtEl>
                                          <p:spTgt spid="11"/>
                                        </p:tgtEl>
                                        <p:attrNameLst>
                                          <p:attrName>ppt_x</p:attrName>
                                        </p:attrNameLst>
                                      </p:cBhvr>
                                      <p:tavLst>
                                        <p:tav tm="0">
                                          <p:val>
                                            <p:strVal val="#ppt_x"/>
                                          </p:val>
                                        </p:tav>
                                        <p:tav tm="100000">
                                          <p:val>
                                            <p:strVal val="#ppt_x"/>
                                          </p:val>
                                        </p:tav>
                                      </p:tavLst>
                                    </p:anim>
                                    <p:anim calcmode="lin" valueType="num">
                                      <p:cBhvr>
                                        <p:cTn id="2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1000"/>
                                        <p:tgtEl>
                                          <p:spTgt spid="8"/>
                                        </p:tgtEl>
                                      </p:cBhvr>
                                    </p:animEffect>
                                    <p:anim calcmode="lin" valueType="num">
                                      <p:cBhvr>
                                        <p:cTn id="34" dur="1000" fill="hold"/>
                                        <p:tgtEl>
                                          <p:spTgt spid="8"/>
                                        </p:tgtEl>
                                        <p:attrNameLst>
                                          <p:attrName>ppt_x</p:attrName>
                                        </p:attrNameLst>
                                      </p:cBhvr>
                                      <p:tavLst>
                                        <p:tav tm="0">
                                          <p:val>
                                            <p:strVal val="#ppt_x"/>
                                          </p:val>
                                        </p:tav>
                                        <p:tav tm="100000">
                                          <p:val>
                                            <p:strVal val="#ppt_x"/>
                                          </p:val>
                                        </p:tav>
                                      </p:tavLst>
                                    </p:anim>
                                    <p:anim calcmode="lin" valueType="num">
                                      <p:cBhvr>
                                        <p:cTn id="3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1000"/>
                                        <p:tgtEl>
                                          <p:spTgt spid="12"/>
                                        </p:tgtEl>
                                      </p:cBhvr>
                                    </p:animEffect>
                                    <p:anim calcmode="lin" valueType="num">
                                      <p:cBhvr>
                                        <p:cTn id="41" dur="1000" fill="hold"/>
                                        <p:tgtEl>
                                          <p:spTgt spid="12"/>
                                        </p:tgtEl>
                                        <p:attrNameLst>
                                          <p:attrName>ppt_x</p:attrName>
                                        </p:attrNameLst>
                                      </p:cBhvr>
                                      <p:tavLst>
                                        <p:tav tm="0">
                                          <p:val>
                                            <p:strVal val="#ppt_x"/>
                                          </p:val>
                                        </p:tav>
                                        <p:tav tm="100000">
                                          <p:val>
                                            <p:strVal val="#ppt_x"/>
                                          </p:val>
                                        </p:tav>
                                      </p:tavLst>
                                    </p:anim>
                                    <p:anim calcmode="lin" valueType="num">
                                      <p:cBhvr>
                                        <p:cTn id="42"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10" grpId="0" animBg="1"/>
      <p:bldP spid="7" grpId="0" animBg="1"/>
      <p:bldP spid="11" grpId="0" animBg="1"/>
      <p:bldP spid="8" grpId="0" animBg="1"/>
      <p:bldP spid="12"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ound Same Side Corner Rectangle 29"/>
          <p:cNvSpPr/>
          <p:nvPr/>
        </p:nvSpPr>
        <p:spPr>
          <a:xfrm>
            <a:off x="139700" y="1077228"/>
            <a:ext cx="11912600" cy="5641072"/>
          </a:xfrm>
          <a:prstGeom prst="round2SameRect">
            <a:avLst>
              <a:gd name="adj1" fmla="val 0"/>
              <a:gd name="adj2" fmla="val 4039"/>
            </a:avLst>
          </a:prstGeom>
          <a:solidFill>
            <a:srgbClr val="140E94"/>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b="1" dirty="0"/>
          </a:p>
        </p:txBody>
      </p:sp>
      <p:sp>
        <p:nvSpPr>
          <p:cNvPr id="10" name="Round Same Side Corner Rectangle 9"/>
          <p:cNvSpPr/>
          <p:nvPr/>
        </p:nvSpPr>
        <p:spPr>
          <a:xfrm rot="10800000">
            <a:off x="139700" y="98186"/>
            <a:ext cx="11912600" cy="897724"/>
          </a:xfrm>
          <a:prstGeom prst="round2SameRect">
            <a:avLst>
              <a:gd name="adj1" fmla="val 0"/>
              <a:gd name="adj2" fmla="val 15616"/>
            </a:avLst>
          </a:prstGeom>
          <a:solidFill>
            <a:srgbClr val="FFC000"/>
          </a:solidFill>
          <a:ln w="3175">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dirty="0"/>
          </a:p>
        </p:txBody>
      </p:sp>
      <p:sp>
        <p:nvSpPr>
          <p:cNvPr id="7" name="Rounded Rectangle 6"/>
          <p:cNvSpPr/>
          <p:nvPr/>
        </p:nvSpPr>
        <p:spPr>
          <a:xfrm>
            <a:off x="2631688" y="205479"/>
            <a:ext cx="6579219" cy="68313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20000"/>
              </a:lnSpc>
            </a:pPr>
            <a:r>
              <a:rPr lang="fa-IR" sz="2800" b="1" dirty="0">
                <a:solidFill>
                  <a:schemeClr val="tx1"/>
                </a:solidFill>
                <a:cs typeface="B Titr" pitchFamily="2" charset="-78"/>
              </a:rPr>
              <a:t>آثار ایمان: </a:t>
            </a:r>
            <a:r>
              <a:rPr lang="fa-IR" sz="2800" b="1" dirty="0" smtClean="0">
                <a:solidFill>
                  <a:srgbClr val="0000CC"/>
                </a:solidFill>
                <a:cs typeface="B Titr" pitchFamily="2" charset="-78"/>
              </a:rPr>
              <a:t>13ـ  </a:t>
            </a:r>
            <a:r>
              <a:rPr lang="fa-IR" sz="2800" b="1" dirty="0">
                <a:solidFill>
                  <a:srgbClr val="0000CC"/>
                </a:solidFill>
                <a:cs typeface="B Titr" pitchFamily="2" charset="-78"/>
              </a:rPr>
              <a:t>قدرت مقاومت و ایستادگی</a:t>
            </a:r>
            <a:endParaRPr lang="fa-IR" sz="2400" b="1" dirty="0">
              <a:solidFill>
                <a:srgbClr val="663300"/>
              </a:solidFill>
              <a:cs typeface="B Titr" pitchFamily="2" charset="-78"/>
            </a:endParaRPr>
          </a:p>
        </p:txBody>
      </p:sp>
      <p:sp>
        <p:nvSpPr>
          <p:cNvPr id="13" name="Rectangle 12"/>
          <p:cNvSpPr/>
          <p:nvPr/>
        </p:nvSpPr>
        <p:spPr>
          <a:xfrm>
            <a:off x="9628094" y="1295400"/>
            <a:ext cx="2322606" cy="5245100"/>
          </a:xfrm>
          <a:prstGeom prst="rect">
            <a:avLst/>
          </a:prstGeom>
          <a:solidFill>
            <a:srgbClr val="FEFFEB"/>
          </a:solidFill>
          <a:ln w="444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just" rtl="1">
              <a:lnSpc>
                <a:spcPct val="150000"/>
              </a:lnSpc>
            </a:pPr>
            <a:r>
              <a:rPr lang="fa-IR" b="1" dirty="0">
                <a:solidFill>
                  <a:srgbClr val="0000FF"/>
                </a:solidFill>
                <a:cs typeface="B Titr" pitchFamily="2" charset="-78"/>
              </a:rPr>
              <a:t>يُثَبِّتُ اللَّهُ الَّذينَ آمَنُوا بِالْقَوْلِ الثَّابِتِ فِي الْحَياةِ الدُّنْيا وَ فِي الْآخِرَةِ وَ يُضِلُّ اللَّهُ الظَّالِمينَ وَ يَفْعَلُ اللَّهُ ما يَشاءُ </a:t>
            </a:r>
            <a:r>
              <a:rPr lang="fa-IR" sz="1200" b="1" spc="-130" dirty="0">
                <a:solidFill>
                  <a:srgbClr val="C00000"/>
                </a:solidFill>
                <a:latin typeface="Traditional Arabic" panose="02020603050405020304" pitchFamily="18" charset="-78"/>
                <a:cs typeface="B Nazanin" pitchFamily="2" charset="-78"/>
              </a:rPr>
              <a:t>(ابراهیم: 27)؛ </a:t>
            </a:r>
            <a:endParaRPr lang="fa-IR" b="1" spc="-130" dirty="0">
              <a:solidFill>
                <a:srgbClr val="C00000"/>
              </a:solidFill>
              <a:latin typeface="Traditional Arabic" panose="02020603050405020304" pitchFamily="18" charset="-78"/>
              <a:cs typeface="B Nazanin" pitchFamily="2" charset="-78"/>
            </a:endParaRPr>
          </a:p>
          <a:p>
            <a:pPr indent="180000" algn="just" rtl="1">
              <a:lnSpc>
                <a:spcPct val="150000"/>
              </a:lnSpc>
            </a:pPr>
            <a:r>
              <a:rPr lang="fa-IR" b="1" spc="-130" dirty="0">
                <a:solidFill>
                  <a:schemeClr val="tx1"/>
                </a:solidFill>
                <a:cs typeface="B Titr" pitchFamily="2" charset="-78"/>
              </a:rPr>
              <a:t>خدا كسانى را كه ايمان آورده‏اند، در زندگى دنيا و در آخرت با سخن استوار ثابت مى‏گرداند، و ستمگران را بى‏راه مى‏گذارد، و خدا هر چه بخواهد انجام مى‏دهد.</a:t>
            </a:r>
            <a:endParaRPr lang="fa-IR" b="1" spc="-130" dirty="0">
              <a:solidFill>
                <a:schemeClr val="tx1"/>
              </a:solidFill>
              <a:cs typeface="B Traffic" pitchFamily="2" charset="-78"/>
            </a:endParaRPr>
          </a:p>
        </p:txBody>
      </p:sp>
      <p:sp>
        <p:nvSpPr>
          <p:cNvPr id="14" name="Rectangle 13"/>
          <p:cNvSpPr/>
          <p:nvPr/>
        </p:nvSpPr>
        <p:spPr>
          <a:xfrm>
            <a:off x="292099" y="1295400"/>
            <a:ext cx="5958098" cy="5245100"/>
          </a:xfrm>
          <a:prstGeom prst="rect">
            <a:avLst/>
          </a:prstGeom>
          <a:solidFill>
            <a:srgbClr val="FEFFEB"/>
          </a:solidFill>
          <a:ln w="444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indent="180000" algn="just" rtl="1">
              <a:lnSpc>
                <a:spcPct val="160000"/>
              </a:lnSpc>
            </a:pPr>
            <a:r>
              <a:rPr lang="fa-IR" sz="1600" b="1" dirty="0">
                <a:solidFill>
                  <a:srgbClr val="7030A0"/>
                </a:solidFill>
                <a:cs typeface="B Titr" pitchFamily="2" charset="-78"/>
              </a:rPr>
              <a:t>امام خامنه </a:t>
            </a:r>
            <a:r>
              <a:rPr lang="fa-IR" sz="1600" b="1" dirty="0" smtClean="0">
                <a:solidFill>
                  <a:srgbClr val="7030A0"/>
                </a:solidFill>
                <a:cs typeface="B Titr" pitchFamily="2" charset="-78"/>
              </a:rPr>
              <a:t>ای مدظله العالی </a:t>
            </a:r>
            <a:r>
              <a:rPr lang="fa-IR" sz="1600" b="1" dirty="0">
                <a:solidFill>
                  <a:srgbClr val="7030A0"/>
                </a:solidFill>
                <a:cs typeface="B Titr" pitchFamily="2" charset="-78"/>
              </a:rPr>
              <a:t>درباره صدق وعده الهی نصرت و ثبات قدم با ایستادگی </a:t>
            </a:r>
            <a:r>
              <a:rPr lang="fa-IR" sz="1600" b="1" dirty="0" smtClean="0">
                <a:solidFill>
                  <a:srgbClr val="7030A0"/>
                </a:solidFill>
                <a:cs typeface="B Titr" pitchFamily="2" charset="-78"/>
              </a:rPr>
              <a:t>ملت ها </a:t>
            </a:r>
            <a:r>
              <a:rPr lang="fa-IR" sz="1600" b="1" dirty="0">
                <a:solidFill>
                  <a:srgbClr val="7030A0"/>
                </a:solidFill>
                <a:cs typeface="B Titr" pitchFamily="2" charset="-78"/>
              </a:rPr>
              <a:t>می فرماید:</a:t>
            </a:r>
          </a:p>
          <a:p>
            <a:pPr indent="180000" algn="just" rtl="1">
              <a:lnSpc>
                <a:spcPct val="160000"/>
              </a:lnSpc>
            </a:pPr>
            <a:r>
              <a:rPr lang="fa-IR" sz="1600" b="1" spc="-40" dirty="0">
                <a:solidFill>
                  <a:schemeClr val="tx1"/>
                </a:solidFill>
                <a:cs typeface="B Titr" pitchFamily="2" charset="-78"/>
              </a:rPr>
              <a:t>جمهوری اسلامی چهل سال است که آماج خرابکاری آمریکا و همدستان آمریکا است؛ در این چهل سال در جمهوری اسلامی چه اتّفاقی افتاده است؟ جمهوری اسلامی از یک نهال باریک تبدیل شده است به یک درخت برومند و پُرثمر؛ جمهوری اسلامی به رغمِ اَنفِ قدرتهای استکباری و آمریکا، توانسته است دل ملّتهای اسلامی را به پیام خود جلب کند و جذب کند؛ توانسته است توطئه‌ی آمریکا را در این منطقه با شکست مواجه کند؛ یک نمونه سوریه است، یک نمونه عراق است، یک نمونه لبنان است. ملّتهای منطقه قدرت ایستادگیِ خودشان را در مقابل توطئه‌ی استکبار آزمودند؛ ملّت عراق با شجاعت ایستاد، ملّت سوریه با فداکاری در میدان حاضر شد؛ اینها نشانه‌های قدرت خداوند و نشانه‌های صدق وعده‌ی الهی است که فرمود</a:t>
            </a:r>
            <a:r>
              <a:rPr lang="fa-IR" sz="1600" b="1" spc="-40" dirty="0" smtClean="0">
                <a:solidFill>
                  <a:schemeClr val="tx1"/>
                </a:solidFill>
                <a:cs typeface="B Titr" pitchFamily="2" charset="-78"/>
              </a:rPr>
              <a:t>:</a:t>
            </a:r>
          </a:p>
          <a:p>
            <a:pPr indent="180000" algn="just" rtl="1">
              <a:lnSpc>
                <a:spcPct val="160000"/>
              </a:lnSpc>
            </a:pPr>
            <a:r>
              <a:rPr lang="fa-IR" b="1" spc="-40" dirty="0" smtClean="0">
                <a:solidFill>
                  <a:schemeClr val="tx1"/>
                </a:solidFill>
                <a:cs typeface="B Titr" pitchFamily="2" charset="-78"/>
              </a:rPr>
              <a:t> </a:t>
            </a:r>
            <a:r>
              <a:rPr lang="fa-IR" b="1" dirty="0">
                <a:solidFill>
                  <a:srgbClr val="0000FF"/>
                </a:solidFill>
                <a:cs typeface="B Titr" pitchFamily="2" charset="-78"/>
              </a:rPr>
              <a:t>یاَاَیُّهَا الَّذینَ ءامَنُوا اِن تَنصُرُوا اللهَ یَنصُرکُم وَ یُثَبِّت اَقدامَکُم</a:t>
            </a:r>
            <a:r>
              <a:rPr lang="fa-IR" b="1" spc="-40" dirty="0">
                <a:solidFill>
                  <a:schemeClr val="tx1"/>
                </a:solidFill>
                <a:cs typeface="B Titr" pitchFamily="2" charset="-78"/>
              </a:rPr>
              <a:t>؛</a:t>
            </a:r>
            <a:r>
              <a:rPr lang="fa-IR" sz="2400" b="1" dirty="0">
                <a:solidFill>
                  <a:srgbClr val="C00000"/>
                </a:solidFill>
                <a:latin typeface="Traditional Arabic" panose="02020603050405020304" pitchFamily="18" charset="-78"/>
                <a:cs typeface="B Nazanin" pitchFamily="2" charset="-78"/>
              </a:rPr>
              <a:t>(محمد:7) </a:t>
            </a:r>
            <a:r>
              <a:rPr lang="fa-IR" b="1" spc="-40" dirty="0">
                <a:solidFill>
                  <a:schemeClr val="tx1"/>
                </a:solidFill>
                <a:cs typeface="B Titr" pitchFamily="2" charset="-78"/>
              </a:rPr>
              <a:t>هم نصرت داد، هم ثبات قدم داد. </a:t>
            </a:r>
          </a:p>
        </p:txBody>
      </p:sp>
      <p:sp>
        <p:nvSpPr>
          <p:cNvPr id="15" name="Rectangle 14"/>
          <p:cNvSpPr/>
          <p:nvPr/>
        </p:nvSpPr>
        <p:spPr>
          <a:xfrm>
            <a:off x="6367390" y="1286365"/>
            <a:ext cx="3153127" cy="5245100"/>
          </a:xfrm>
          <a:prstGeom prst="rect">
            <a:avLst/>
          </a:prstGeom>
          <a:solidFill>
            <a:srgbClr val="FEFFEB"/>
          </a:solidFill>
          <a:ln w="44450">
            <a:solidFill>
              <a:srgbClr val="36B907"/>
            </a:solid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r" rtl="1">
              <a:lnSpc>
                <a:spcPct val="150000"/>
              </a:lnSpc>
            </a:pPr>
            <a:r>
              <a:rPr lang="fa-IR" sz="1600" b="1" spc="-40" dirty="0">
                <a:solidFill>
                  <a:schemeClr val="tx1"/>
                </a:solidFill>
                <a:cs typeface="B Titr" pitchFamily="2" charset="-78"/>
              </a:rPr>
              <a:t>رسول خدا </a:t>
            </a:r>
            <a:r>
              <a:rPr lang="fa-IR" sz="1200" b="1" spc="-40" dirty="0">
                <a:solidFill>
                  <a:schemeClr val="tx1"/>
                </a:solidFill>
                <a:cs typeface="B Titr" pitchFamily="2" charset="-78"/>
              </a:rPr>
              <a:t>(</a:t>
            </a:r>
            <a:r>
              <a:rPr lang="fa-IR" sz="1200" b="1" spc="-40" dirty="0" smtClean="0">
                <a:solidFill>
                  <a:schemeClr val="tx1"/>
                </a:solidFill>
                <a:cs typeface="B Titr" pitchFamily="2" charset="-78"/>
              </a:rPr>
              <a:t>صلی الله علیه و آله وسلم ) </a:t>
            </a:r>
            <a:r>
              <a:rPr lang="fa-IR" sz="1600" b="1" spc="-40" dirty="0">
                <a:solidFill>
                  <a:schemeClr val="tx1"/>
                </a:solidFill>
                <a:cs typeface="B Titr" pitchFamily="2" charset="-78"/>
              </a:rPr>
              <a:t>فرمود: </a:t>
            </a:r>
          </a:p>
          <a:p>
            <a:pPr indent="180000" algn="just" rtl="1">
              <a:lnSpc>
                <a:spcPct val="150000"/>
              </a:lnSpc>
            </a:pPr>
            <a:r>
              <a:rPr lang="fa-IR" sz="2000" b="1" spc="-40" dirty="0">
                <a:solidFill>
                  <a:srgbClr val="000099"/>
                </a:solidFill>
                <a:cs typeface="B Titr" pitchFamily="2" charset="-78"/>
              </a:rPr>
              <a:t>إِنَّ الْمُؤْمِنَ أَعَزُّ مِنَ الْجَبَلِ يُسْتَقَلُّ مِنْهُ بِالْمَعَاوِلِ وَ الْمُؤْمِنُ لَا يُسْتَقَلُّ مِنْ دِينِهِ</a:t>
            </a:r>
            <a:r>
              <a:rPr lang="fa-IR" sz="2000" b="1" spc="-40" dirty="0">
                <a:solidFill>
                  <a:schemeClr val="tx1"/>
                </a:solidFill>
                <a:cs typeface="B Titr" pitchFamily="2" charset="-78"/>
              </a:rPr>
              <a:t>؛ </a:t>
            </a:r>
            <a:r>
              <a:rPr lang="fa-IR" sz="2400" b="1" spc="-40" dirty="0">
                <a:solidFill>
                  <a:schemeClr val="tx1"/>
                </a:solidFill>
                <a:cs typeface="B Titr" pitchFamily="2" charset="-78"/>
              </a:rPr>
              <a:t>همانا مؤمن شدید تر و متسحکم تر از کوه است، حوادث طبیعی موجب سایش و فرسایش کوه میشود، لیکن هیچ چیز از دین مؤمن نمی کاهد. </a:t>
            </a:r>
          </a:p>
        </p:txBody>
      </p:sp>
    </p:spTree>
    <p:extLst>
      <p:ext uri="{BB962C8B-B14F-4D97-AF65-F5344CB8AC3E}">
        <p14:creationId xmlns:p14="http://schemas.microsoft.com/office/powerpoint/2010/main" val="3215238682"/>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1000"/>
                                        <p:tgtEl>
                                          <p:spTgt spid="30"/>
                                        </p:tgtEl>
                                      </p:cBhvr>
                                    </p:animEffect>
                                    <p:anim calcmode="lin" valueType="num">
                                      <p:cBhvr>
                                        <p:cTn id="20" dur="1000" fill="hold"/>
                                        <p:tgtEl>
                                          <p:spTgt spid="30"/>
                                        </p:tgtEl>
                                        <p:attrNameLst>
                                          <p:attrName>ppt_x</p:attrName>
                                        </p:attrNameLst>
                                      </p:cBhvr>
                                      <p:tavLst>
                                        <p:tav tm="0">
                                          <p:val>
                                            <p:strVal val="#ppt_x"/>
                                          </p:val>
                                        </p:tav>
                                        <p:tav tm="100000">
                                          <p:val>
                                            <p:strVal val="#ppt_x"/>
                                          </p:val>
                                        </p:tav>
                                      </p:tavLst>
                                    </p:anim>
                                    <p:anim calcmode="lin" valueType="num">
                                      <p:cBhvr>
                                        <p:cTn id="21"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1000"/>
                                        <p:tgtEl>
                                          <p:spTgt spid="13"/>
                                        </p:tgtEl>
                                      </p:cBhvr>
                                    </p:animEffect>
                                    <p:anim calcmode="lin" valueType="num">
                                      <p:cBhvr>
                                        <p:cTn id="27" dur="1000" fill="hold"/>
                                        <p:tgtEl>
                                          <p:spTgt spid="13"/>
                                        </p:tgtEl>
                                        <p:attrNameLst>
                                          <p:attrName>ppt_x</p:attrName>
                                        </p:attrNameLst>
                                      </p:cBhvr>
                                      <p:tavLst>
                                        <p:tav tm="0">
                                          <p:val>
                                            <p:strVal val="#ppt_x"/>
                                          </p:val>
                                        </p:tav>
                                        <p:tav tm="100000">
                                          <p:val>
                                            <p:strVal val="#ppt_x"/>
                                          </p:val>
                                        </p:tav>
                                      </p:tavLst>
                                    </p:anim>
                                    <p:anim calcmode="lin" valueType="num">
                                      <p:cBhvr>
                                        <p:cTn id="28"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1000"/>
                                        <p:tgtEl>
                                          <p:spTgt spid="15"/>
                                        </p:tgtEl>
                                      </p:cBhvr>
                                    </p:animEffect>
                                    <p:anim calcmode="lin" valueType="num">
                                      <p:cBhvr>
                                        <p:cTn id="34" dur="1000" fill="hold"/>
                                        <p:tgtEl>
                                          <p:spTgt spid="15"/>
                                        </p:tgtEl>
                                        <p:attrNameLst>
                                          <p:attrName>ppt_x</p:attrName>
                                        </p:attrNameLst>
                                      </p:cBhvr>
                                      <p:tavLst>
                                        <p:tav tm="0">
                                          <p:val>
                                            <p:strVal val="#ppt_x"/>
                                          </p:val>
                                        </p:tav>
                                        <p:tav tm="100000">
                                          <p:val>
                                            <p:strVal val="#ppt_x"/>
                                          </p:val>
                                        </p:tav>
                                      </p:tavLst>
                                    </p:anim>
                                    <p:anim calcmode="lin" valueType="num">
                                      <p:cBhvr>
                                        <p:cTn id="35"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1000"/>
                                        <p:tgtEl>
                                          <p:spTgt spid="14"/>
                                        </p:tgtEl>
                                      </p:cBhvr>
                                    </p:animEffect>
                                    <p:anim calcmode="lin" valueType="num">
                                      <p:cBhvr>
                                        <p:cTn id="41" dur="1000" fill="hold"/>
                                        <p:tgtEl>
                                          <p:spTgt spid="14"/>
                                        </p:tgtEl>
                                        <p:attrNameLst>
                                          <p:attrName>ppt_x</p:attrName>
                                        </p:attrNameLst>
                                      </p:cBhvr>
                                      <p:tavLst>
                                        <p:tav tm="0">
                                          <p:val>
                                            <p:strVal val="#ppt_x"/>
                                          </p:val>
                                        </p:tav>
                                        <p:tav tm="100000">
                                          <p:val>
                                            <p:strVal val="#ppt_x"/>
                                          </p:val>
                                        </p:tav>
                                      </p:tavLst>
                                    </p:anim>
                                    <p:anim calcmode="lin" valueType="num">
                                      <p:cBhvr>
                                        <p:cTn id="42"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10" grpId="0" animBg="1"/>
      <p:bldP spid="7" grpId="0" animBg="1"/>
      <p:bldP spid="13" grpId="0" animBg="1"/>
      <p:bldP spid="14" grpId="0" animBg="1"/>
      <p:bldP spid="15"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ound Same Side Corner Rectangle 29"/>
          <p:cNvSpPr/>
          <p:nvPr/>
        </p:nvSpPr>
        <p:spPr>
          <a:xfrm>
            <a:off x="139700" y="1077228"/>
            <a:ext cx="11912600" cy="5641072"/>
          </a:xfrm>
          <a:prstGeom prst="round2SameRect">
            <a:avLst>
              <a:gd name="adj1" fmla="val 0"/>
              <a:gd name="adj2" fmla="val 4039"/>
            </a:avLst>
          </a:prstGeom>
          <a:solidFill>
            <a:srgbClr val="140E94"/>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b="1" dirty="0"/>
          </a:p>
        </p:txBody>
      </p:sp>
      <p:sp>
        <p:nvSpPr>
          <p:cNvPr id="10" name="Round Same Side Corner Rectangle 9"/>
          <p:cNvSpPr/>
          <p:nvPr/>
        </p:nvSpPr>
        <p:spPr>
          <a:xfrm rot="10800000">
            <a:off x="139700" y="98186"/>
            <a:ext cx="11912600" cy="897724"/>
          </a:xfrm>
          <a:prstGeom prst="round2SameRect">
            <a:avLst>
              <a:gd name="adj1" fmla="val 0"/>
              <a:gd name="adj2" fmla="val 15616"/>
            </a:avLst>
          </a:prstGeom>
          <a:solidFill>
            <a:srgbClr val="FFC000"/>
          </a:solidFill>
          <a:ln w="3175">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dirty="0"/>
          </a:p>
        </p:txBody>
      </p:sp>
      <p:sp>
        <p:nvSpPr>
          <p:cNvPr id="7" name="Rounded Rectangle 6"/>
          <p:cNvSpPr/>
          <p:nvPr/>
        </p:nvSpPr>
        <p:spPr>
          <a:xfrm>
            <a:off x="3624146" y="205479"/>
            <a:ext cx="5999356" cy="68313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20000"/>
              </a:lnSpc>
            </a:pPr>
            <a:r>
              <a:rPr lang="fa-IR" sz="2800" b="1" dirty="0">
                <a:solidFill>
                  <a:schemeClr val="tx1"/>
                </a:solidFill>
                <a:cs typeface="B Titr" pitchFamily="2" charset="-78"/>
              </a:rPr>
              <a:t>آثار ایمان: </a:t>
            </a:r>
            <a:r>
              <a:rPr lang="fa-IR" sz="2800" b="1" dirty="0" smtClean="0">
                <a:solidFill>
                  <a:srgbClr val="0000CC"/>
                </a:solidFill>
                <a:cs typeface="B Titr" pitchFamily="2" charset="-78"/>
              </a:rPr>
              <a:t>14ـ  </a:t>
            </a:r>
            <a:r>
              <a:rPr lang="fa-IR" sz="2800" b="1" dirty="0">
                <a:solidFill>
                  <a:srgbClr val="0000CC"/>
                </a:solidFill>
                <a:cs typeface="B Titr" pitchFamily="2" charset="-78"/>
              </a:rPr>
              <a:t>رهایی از سلطه شیطان</a:t>
            </a:r>
            <a:endParaRPr lang="fa-IR" sz="2400" b="1" dirty="0">
              <a:solidFill>
                <a:srgbClr val="663300"/>
              </a:solidFill>
              <a:cs typeface="B Titr" pitchFamily="2" charset="-78"/>
            </a:endParaRPr>
          </a:p>
        </p:txBody>
      </p:sp>
      <p:sp>
        <p:nvSpPr>
          <p:cNvPr id="13" name="Rectangle 12"/>
          <p:cNvSpPr/>
          <p:nvPr/>
        </p:nvSpPr>
        <p:spPr>
          <a:xfrm>
            <a:off x="301213" y="1429212"/>
            <a:ext cx="11606455" cy="1867347"/>
          </a:xfrm>
          <a:prstGeom prst="rect">
            <a:avLst/>
          </a:prstGeom>
          <a:solidFill>
            <a:srgbClr val="FEFFEB"/>
          </a:solidFill>
          <a:ln w="444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rtl="1">
              <a:lnSpc>
                <a:spcPct val="180000"/>
              </a:lnSpc>
            </a:pPr>
            <a:r>
              <a:rPr lang="fa-IR" sz="4000" b="1" dirty="0">
                <a:solidFill>
                  <a:srgbClr val="0000FF"/>
                </a:solidFill>
                <a:cs typeface="B Titr" pitchFamily="2" charset="-78"/>
              </a:rPr>
              <a:t>إِنَّهُ لَيْسَ لَهُ سُلْطانٌ عَلَى الَّذينَ آمَنُوا وَ عَلى‏ رَبِّهِمْ يَتَوَكَّلُونَ </a:t>
            </a:r>
            <a:r>
              <a:rPr lang="fa-IR" sz="2000" b="1" dirty="0">
                <a:solidFill>
                  <a:srgbClr val="C00000"/>
                </a:solidFill>
                <a:latin typeface="Traditional Arabic" panose="02020603050405020304" pitchFamily="18" charset="-78"/>
                <a:cs typeface="B Nazanin" pitchFamily="2" charset="-78"/>
              </a:rPr>
              <a:t>(نحل: 99)؛ </a:t>
            </a:r>
            <a:endParaRPr lang="fa-IR" sz="2000" b="1" dirty="0" smtClean="0">
              <a:solidFill>
                <a:srgbClr val="C00000"/>
              </a:solidFill>
              <a:latin typeface="Traditional Arabic" panose="02020603050405020304" pitchFamily="18" charset="-78"/>
              <a:cs typeface="B Nazanin" pitchFamily="2" charset="-78"/>
            </a:endParaRPr>
          </a:p>
          <a:p>
            <a:pPr algn="ctr" rtl="1">
              <a:lnSpc>
                <a:spcPct val="180000"/>
              </a:lnSpc>
            </a:pPr>
            <a:r>
              <a:rPr lang="fa-IR" sz="2000" b="1" dirty="0" smtClean="0">
                <a:solidFill>
                  <a:schemeClr val="tx1"/>
                </a:solidFill>
                <a:cs typeface="B Titr" pitchFamily="2" charset="-78"/>
              </a:rPr>
              <a:t>همانا </a:t>
            </a:r>
            <a:r>
              <a:rPr lang="fa-IR" sz="2000" b="1" dirty="0">
                <a:solidFill>
                  <a:schemeClr val="tx1"/>
                </a:solidFill>
                <a:cs typeface="B Titr" pitchFamily="2" charset="-78"/>
              </a:rPr>
              <a:t>شأن و واقعیت این است كه او (شیطان) را بر كسانى كه ايمان آورده‏اند، و بر پروردگارشان توكل مى‏كنند، تسلطى نيست.</a:t>
            </a:r>
            <a:endParaRPr lang="fa-IR" sz="2000" b="1" spc="-130" dirty="0">
              <a:solidFill>
                <a:schemeClr val="tx1"/>
              </a:solidFill>
              <a:cs typeface="B Traffic" pitchFamily="2" charset="-78"/>
            </a:endParaRPr>
          </a:p>
        </p:txBody>
      </p:sp>
      <p:sp>
        <p:nvSpPr>
          <p:cNvPr id="15" name="Rectangle 14"/>
          <p:cNvSpPr/>
          <p:nvPr/>
        </p:nvSpPr>
        <p:spPr>
          <a:xfrm>
            <a:off x="279697" y="3653867"/>
            <a:ext cx="11606455" cy="2622550"/>
          </a:xfrm>
          <a:prstGeom prst="rect">
            <a:avLst/>
          </a:prstGeom>
          <a:solidFill>
            <a:srgbClr val="FEFFEB"/>
          </a:solidFill>
          <a:ln w="44450">
            <a:solidFill>
              <a:srgbClr val="36B907"/>
            </a:solid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rtl="1">
              <a:lnSpc>
                <a:spcPct val="200000"/>
              </a:lnSpc>
            </a:pPr>
            <a:r>
              <a:rPr lang="fa-IR" sz="3600" b="1" dirty="0">
                <a:solidFill>
                  <a:srgbClr val="0000FF"/>
                </a:solidFill>
                <a:cs typeface="B Titr" pitchFamily="2" charset="-78"/>
              </a:rPr>
              <a:t>إِنَّ عِبادي لَيْسَ لَكَ عَلَيْهِمْ سُلْطانٌ إِلاَّ مَنِ اتَّبَعَكَ مِنَ الْغاوينَ </a:t>
            </a:r>
            <a:r>
              <a:rPr lang="fa-IR" sz="2000" b="1" dirty="0">
                <a:solidFill>
                  <a:srgbClr val="C00000"/>
                </a:solidFill>
                <a:latin typeface="Traditional Arabic" panose="02020603050405020304" pitchFamily="18" charset="-78"/>
                <a:cs typeface="B Nazanin" pitchFamily="2" charset="-78"/>
              </a:rPr>
              <a:t>(حجر: 42)؛ </a:t>
            </a:r>
            <a:endParaRPr lang="fa-IR" sz="2000" b="1" dirty="0" smtClean="0">
              <a:solidFill>
                <a:srgbClr val="C00000"/>
              </a:solidFill>
              <a:latin typeface="Traditional Arabic" panose="02020603050405020304" pitchFamily="18" charset="-78"/>
              <a:cs typeface="B Nazanin" pitchFamily="2" charset="-78"/>
            </a:endParaRPr>
          </a:p>
          <a:p>
            <a:pPr algn="ctr" rtl="1">
              <a:lnSpc>
                <a:spcPct val="200000"/>
              </a:lnSpc>
            </a:pPr>
            <a:r>
              <a:rPr lang="fa-IR" sz="2400" b="1" dirty="0" smtClean="0">
                <a:solidFill>
                  <a:schemeClr val="tx1"/>
                </a:solidFill>
                <a:cs typeface="B Titr" pitchFamily="2" charset="-78"/>
              </a:rPr>
              <a:t>در </a:t>
            </a:r>
            <a:r>
              <a:rPr lang="fa-IR" sz="2400" b="1" dirty="0">
                <a:solidFill>
                  <a:schemeClr val="tx1"/>
                </a:solidFill>
                <a:cs typeface="B Titr" pitchFamily="2" charset="-78"/>
              </a:rPr>
              <a:t>حقيقت، تو را بر بندگان من تسلطى نيست، مگر كسانى از گمراهان كه تو را پيروى كنند.</a:t>
            </a:r>
            <a:endParaRPr lang="fa-IR" sz="1400" b="1" spc="-130" dirty="0">
              <a:solidFill>
                <a:schemeClr val="tx1"/>
              </a:solidFill>
              <a:cs typeface="B Traffic" pitchFamily="2" charset="-78"/>
            </a:endParaRPr>
          </a:p>
        </p:txBody>
      </p:sp>
    </p:spTree>
    <p:extLst>
      <p:ext uri="{BB962C8B-B14F-4D97-AF65-F5344CB8AC3E}">
        <p14:creationId xmlns:p14="http://schemas.microsoft.com/office/powerpoint/2010/main" val="1808167474"/>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1000"/>
                                        <p:tgtEl>
                                          <p:spTgt spid="30"/>
                                        </p:tgtEl>
                                      </p:cBhvr>
                                    </p:animEffect>
                                    <p:anim calcmode="lin" valueType="num">
                                      <p:cBhvr>
                                        <p:cTn id="20" dur="1000" fill="hold"/>
                                        <p:tgtEl>
                                          <p:spTgt spid="30"/>
                                        </p:tgtEl>
                                        <p:attrNameLst>
                                          <p:attrName>ppt_x</p:attrName>
                                        </p:attrNameLst>
                                      </p:cBhvr>
                                      <p:tavLst>
                                        <p:tav tm="0">
                                          <p:val>
                                            <p:strVal val="#ppt_x"/>
                                          </p:val>
                                        </p:tav>
                                        <p:tav tm="100000">
                                          <p:val>
                                            <p:strVal val="#ppt_x"/>
                                          </p:val>
                                        </p:tav>
                                      </p:tavLst>
                                    </p:anim>
                                    <p:anim calcmode="lin" valueType="num">
                                      <p:cBhvr>
                                        <p:cTn id="21" dur="1000" fill="hold"/>
                                        <p:tgtEl>
                                          <p:spTgt spid="30"/>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1000"/>
                                        <p:tgtEl>
                                          <p:spTgt spid="13"/>
                                        </p:tgtEl>
                                      </p:cBhvr>
                                    </p:animEffect>
                                    <p:anim calcmode="lin" valueType="num">
                                      <p:cBhvr>
                                        <p:cTn id="25" dur="1000" fill="hold"/>
                                        <p:tgtEl>
                                          <p:spTgt spid="13"/>
                                        </p:tgtEl>
                                        <p:attrNameLst>
                                          <p:attrName>ppt_x</p:attrName>
                                        </p:attrNameLst>
                                      </p:cBhvr>
                                      <p:tavLst>
                                        <p:tav tm="0">
                                          <p:val>
                                            <p:strVal val="#ppt_x"/>
                                          </p:val>
                                        </p:tav>
                                        <p:tav tm="100000">
                                          <p:val>
                                            <p:strVal val="#ppt_x"/>
                                          </p:val>
                                        </p:tav>
                                      </p:tavLst>
                                    </p:anim>
                                    <p:anim calcmode="lin" valueType="num">
                                      <p:cBhvr>
                                        <p:cTn id="2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1000"/>
                                        <p:tgtEl>
                                          <p:spTgt spid="15"/>
                                        </p:tgtEl>
                                      </p:cBhvr>
                                    </p:animEffect>
                                    <p:anim calcmode="lin" valueType="num">
                                      <p:cBhvr>
                                        <p:cTn id="32" dur="1000" fill="hold"/>
                                        <p:tgtEl>
                                          <p:spTgt spid="15"/>
                                        </p:tgtEl>
                                        <p:attrNameLst>
                                          <p:attrName>ppt_x</p:attrName>
                                        </p:attrNameLst>
                                      </p:cBhvr>
                                      <p:tavLst>
                                        <p:tav tm="0">
                                          <p:val>
                                            <p:strVal val="#ppt_x"/>
                                          </p:val>
                                        </p:tav>
                                        <p:tav tm="100000">
                                          <p:val>
                                            <p:strVal val="#ppt_x"/>
                                          </p:val>
                                        </p:tav>
                                      </p:tavLst>
                                    </p:anim>
                                    <p:anim calcmode="lin" valueType="num">
                                      <p:cBhvr>
                                        <p:cTn id="33"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10" grpId="0" animBg="1"/>
      <p:bldP spid="7" grpId="0"/>
      <p:bldP spid="13" grpId="0" animBg="1"/>
      <p:bldP spid="15" grpId="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ound Same Side Corner Rectangle 29"/>
          <p:cNvSpPr/>
          <p:nvPr/>
        </p:nvSpPr>
        <p:spPr>
          <a:xfrm>
            <a:off x="71250" y="1077228"/>
            <a:ext cx="12052300" cy="5641072"/>
          </a:xfrm>
          <a:prstGeom prst="round2SameRect">
            <a:avLst>
              <a:gd name="adj1" fmla="val 0"/>
              <a:gd name="adj2" fmla="val 4039"/>
            </a:avLst>
          </a:prstGeom>
          <a:solidFill>
            <a:srgbClr val="140E94"/>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b="1" dirty="0"/>
          </a:p>
        </p:txBody>
      </p:sp>
      <p:sp>
        <p:nvSpPr>
          <p:cNvPr id="10" name="Round Same Side Corner Rectangle 9"/>
          <p:cNvSpPr/>
          <p:nvPr/>
        </p:nvSpPr>
        <p:spPr>
          <a:xfrm rot="10800000">
            <a:off x="139700" y="98186"/>
            <a:ext cx="11912600" cy="897724"/>
          </a:xfrm>
          <a:prstGeom prst="round2SameRect">
            <a:avLst>
              <a:gd name="adj1" fmla="val 0"/>
              <a:gd name="adj2" fmla="val 15616"/>
            </a:avLst>
          </a:prstGeom>
          <a:solidFill>
            <a:srgbClr val="FFC000"/>
          </a:solidFill>
          <a:ln w="3175">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dirty="0"/>
          </a:p>
        </p:txBody>
      </p:sp>
      <p:sp>
        <p:nvSpPr>
          <p:cNvPr id="7" name="Rounded Rectangle 6"/>
          <p:cNvSpPr/>
          <p:nvPr/>
        </p:nvSpPr>
        <p:spPr>
          <a:xfrm>
            <a:off x="2505694" y="205479"/>
            <a:ext cx="6578929" cy="68313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20000"/>
              </a:lnSpc>
            </a:pPr>
            <a:r>
              <a:rPr lang="fa-IR" sz="2800" b="1" dirty="0">
                <a:solidFill>
                  <a:schemeClr val="tx1"/>
                </a:solidFill>
                <a:cs typeface="B Titr" pitchFamily="2" charset="-78"/>
              </a:rPr>
              <a:t>آثار ایمان: </a:t>
            </a:r>
            <a:r>
              <a:rPr lang="fa-IR" sz="2800" b="1" dirty="0" smtClean="0">
                <a:solidFill>
                  <a:srgbClr val="0000CC"/>
                </a:solidFill>
                <a:cs typeface="B Titr" pitchFamily="2" charset="-78"/>
              </a:rPr>
              <a:t>15ـ  </a:t>
            </a:r>
            <a:r>
              <a:rPr lang="fa-IR" sz="2800" b="1" dirty="0">
                <a:solidFill>
                  <a:srgbClr val="0000CC"/>
                </a:solidFill>
                <a:cs typeface="B Titr" pitchFamily="2" charset="-78"/>
              </a:rPr>
              <a:t>دسترسی به دستاویزی ناگسستنی</a:t>
            </a:r>
            <a:endParaRPr lang="fa-IR" sz="2400" b="1" dirty="0">
              <a:solidFill>
                <a:srgbClr val="663300"/>
              </a:solidFill>
              <a:cs typeface="B Titr" pitchFamily="2" charset="-78"/>
            </a:endParaRPr>
          </a:p>
        </p:txBody>
      </p:sp>
      <p:sp>
        <p:nvSpPr>
          <p:cNvPr id="13" name="Rectangle 12"/>
          <p:cNvSpPr/>
          <p:nvPr/>
        </p:nvSpPr>
        <p:spPr>
          <a:xfrm>
            <a:off x="6096000" y="1185791"/>
            <a:ext cx="5916706" cy="2426746"/>
          </a:xfrm>
          <a:prstGeom prst="rect">
            <a:avLst/>
          </a:prstGeom>
          <a:solidFill>
            <a:srgbClr val="FEFFEB"/>
          </a:solidFill>
          <a:ln w="444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just" rtl="1">
              <a:lnSpc>
                <a:spcPct val="150000"/>
              </a:lnSpc>
            </a:pPr>
            <a:r>
              <a:rPr lang="fa-IR" sz="2400" b="1" dirty="0">
                <a:solidFill>
                  <a:srgbClr val="0000FF"/>
                </a:solidFill>
                <a:cs typeface="B Titr" pitchFamily="2" charset="-78"/>
              </a:rPr>
              <a:t>فَمَنْ يَكْفُرْ بِالطَّاغُوتِ وَ يُؤْمِنْ بِاللَّهِ فقد استَمْسَكَ </a:t>
            </a:r>
            <a:r>
              <a:rPr lang="fa-IR" sz="2400" b="1" dirty="0" smtClean="0">
                <a:solidFill>
                  <a:srgbClr val="0000FF"/>
                </a:solidFill>
                <a:cs typeface="B Titr" pitchFamily="2" charset="-78"/>
              </a:rPr>
              <a:t/>
            </a:r>
            <a:br>
              <a:rPr lang="fa-IR" sz="2400" b="1" dirty="0" smtClean="0">
                <a:solidFill>
                  <a:srgbClr val="0000FF"/>
                </a:solidFill>
                <a:cs typeface="B Titr" pitchFamily="2" charset="-78"/>
              </a:rPr>
            </a:br>
            <a:r>
              <a:rPr lang="fa-IR" sz="2400" b="1" dirty="0" smtClean="0">
                <a:solidFill>
                  <a:srgbClr val="C00000"/>
                </a:solidFill>
                <a:cs typeface="B Titr" pitchFamily="2" charset="-78"/>
              </a:rPr>
              <a:t>بِالْعُرْوَةِ </a:t>
            </a:r>
            <a:r>
              <a:rPr lang="fa-IR" sz="2400" b="1" dirty="0">
                <a:solidFill>
                  <a:srgbClr val="C00000"/>
                </a:solidFill>
                <a:cs typeface="B Titr" pitchFamily="2" charset="-78"/>
              </a:rPr>
              <a:t>الْوُثْقى</a:t>
            </a:r>
            <a:r>
              <a:rPr lang="fa-IR" sz="2400" b="1" dirty="0">
                <a:solidFill>
                  <a:srgbClr val="0000FF"/>
                </a:solidFill>
                <a:cs typeface="B Titr" pitchFamily="2" charset="-78"/>
              </a:rPr>
              <a:t>‏ لاَ انْفِصامَ لَها وَ اللَّهُ سَميعٌ عَليمٌ </a:t>
            </a:r>
            <a:r>
              <a:rPr lang="fa-IR" b="1" dirty="0">
                <a:solidFill>
                  <a:srgbClr val="C00000"/>
                </a:solidFill>
                <a:latin typeface="Traditional Arabic" panose="02020603050405020304" pitchFamily="18" charset="-78"/>
                <a:cs typeface="B Nazanin" pitchFamily="2" charset="-78"/>
              </a:rPr>
              <a:t>(بقره: 256)؛</a:t>
            </a:r>
            <a:r>
              <a:rPr lang="fa-IR" sz="1600" b="1" dirty="0">
                <a:solidFill>
                  <a:srgbClr val="0000FF"/>
                </a:solidFill>
                <a:cs typeface="B Titr" pitchFamily="2" charset="-78"/>
              </a:rPr>
              <a:t> </a:t>
            </a:r>
            <a:endParaRPr lang="fa-IR" sz="1600" b="1" dirty="0" smtClean="0">
              <a:solidFill>
                <a:srgbClr val="0000FF"/>
              </a:solidFill>
              <a:cs typeface="B Titr" pitchFamily="2" charset="-78"/>
            </a:endParaRPr>
          </a:p>
          <a:p>
            <a:pPr algn="just" rtl="1">
              <a:lnSpc>
                <a:spcPct val="150000"/>
              </a:lnSpc>
            </a:pPr>
            <a:r>
              <a:rPr lang="fa-IR" sz="1600" b="1" dirty="0" smtClean="0">
                <a:solidFill>
                  <a:schemeClr val="tx1"/>
                </a:solidFill>
                <a:cs typeface="B Titr" pitchFamily="2" charset="-78"/>
              </a:rPr>
              <a:t>پس </a:t>
            </a:r>
            <a:r>
              <a:rPr lang="fa-IR" sz="1600" b="1" dirty="0">
                <a:solidFill>
                  <a:schemeClr val="tx1"/>
                </a:solidFill>
                <a:cs typeface="B Titr" pitchFamily="2" charset="-78"/>
              </a:rPr>
              <a:t>هر كس به طاغوت كفر ورزد، و به خدا ايمان آورد، به يقين، به دستاويزى استوار، كه آن را گسستن نيست، چنگ زده است. و خداوند شنواىِ داناست.</a:t>
            </a:r>
            <a:endParaRPr lang="fa-IR" sz="1600" b="1" spc="-130" dirty="0">
              <a:solidFill>
                <a:schemeClr val="tx1"/>
              </a:solidFill>
              <a:cs typeface="B Traffic" pitchFamily="2" charset="-78"/>
            </a:endParaRPr>
          </a:p>
        </p:txBody>
      </p:sp>
      <p:sp>
        <p:nvSpPr>
          <p:cNvPr id="11" name="Rectangle 10"/>
          <p:cNvSpPr/>
          <p:nvPr/>
        </p:nvSpPr>
        <p:spPr>
          <a:xfrm>
            <a:off x="6062656" y="3742075"/>
            <a:ext cx="5935905" cy="2535309"/>
          </a:xfrm>
          <a:prstGeom prst="rect">
            <a:avLst/>
          </a:prstGeom>
          <a:solidFill>
            <a:srgbClr val="FEFFEB"/>
          </a:solidFill>
          <a:ln w="444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just" rtl="1">
              <a:lnSpc>
                <a:spcPct val="150000"/>
              </a:lnSpc>
            </a:pPr>
            <a:r>
              <a:rPr lang="fa-IR" sz="2400" b="1" dirty="0" smtClean="0">
                <a:solidFill>
                  <a:srgbClr val="0000FF"/>
                </a:solidFill>
                <a:cs typeface="B Titr" pitchFamily="2" charset="-78"/>
              </a:rPr>
              <a:t>وَ </a:t>
            </a:r>
            <a:r>
              <a:rPr lang="fa-IR" sz="2400" b="1" dirty="0">
                <a:solidFill>
                  <a:srgbClr val="0000FF"/>
                </a:solidFill>
                <a:cs typeface="B Titr" pitchFamily="2" charset="-78"/>
              </a:rPr>
              <a:t>مَنْ يُسْلِمْ وَجْهَهُ إِلَى اللَّهِ وَ هُوَ مُحْسِنٌ فَقَدِ اسْتَمْسَكَ </a:t>
            </a:r>
            <a:r>
              <a:rPr lang="fa-IR" sz="2400" b="1" dirty="0">
                <a:solidFill>
                  <a:srgbClr val="C00000"/>
                </a:solidFill>
                <a:cs typeface="B Titr" pitchFamily="2" charset="-78"/>
              </a:rPr>
              <a:t>بِالْعُرْوَةِ الْوُثْقى</a:t>
            </a:r>
            <a:r>
              <a:rPr lang="fa-IR" sz="2400" b="1" dirty="0">
                <a:solidFill>
                  <a:srgbClr val="0000FF"/>
                </a:solidFill>
                <a:cs typeface="B Titr" pitchFamily="2" charset="-78"/>
              </a:rPr>
              <a:t>‏ وَ إِلَى اللَّهِ عاقِبَةُ الْأُمُورِ </a:t>
            </a:r>
            <a:r>
              <a:rPr lang="fa-IR" sz="2000" b="1" dirty="0">
                <a:solidFill>
                  <a:srgbClr val="C00000"/>
                </a:solidFill>
                <a:latin typeface="Traditional Arabic" panose="02020603050405020304" pitchFamily="18" charset="-78"/>
                <a:cs typeface="B Nazanin" pitchFamily="2" charset="-78"/>
              </a:rPr>
              <a:t>(لقمان: 22)؛ </a:t>
            </a:r>
            <a:r>
              <a:rPr lang="fa-IR" sz="2000" b="1" dirty="0" smtClean="0">
                <a:solidFill>
                  <a:srgbClr val="C00000"/>
                </a:solidFill>
                <a:latin typeface="Traditional Arabic" panose="02020603050405020304" pitchFamily="18" charset="-78"/>
                <a:cs typeface="B Nazanin" pitchFamily="2" charset="-78"/>
              </a:rPr>
              <a:t/>
            </a:r>
            <a:br>
              <a:rPr lang="fa-IR" sz="2000" b="1" dirty="0" smtClean="0">
                <a:solidFill>
                  <a:srgbClr val="C00000"/>
                </a:solidFill>
                <a:latin typeface="Traditional Arabic" panose="02020603050405020304" pitchFamily="18" charset="-78"/>
                <a:cs typeface="B Nazanin" pitchFamily="2" charset="-78"/>
              </a:rPr>
            </a:br>
            <a:r>
              <a:rPr lang="fa-IR" sz="1600" b="1" dirty="0" smtClean="0">
                <a:solidFill>
                  <a:schemeClr val="tx1"/>
                </a:solidFill>
                <a:cs typeface="B Titr" pitchFamily="2" charset="-78"/>
              </a:rPr>
              <a:t>و </a:t>
            </a:r>
            <a:r>
              <a:rPr lang="fa-IR" sz="1600" b="1" dirty="0">
                <a:solidFill>
                  <a:schemeClr val="tx1"/>
                </a:solidFill>
                <a:cs typeface="B Titr" pitchFamily="2" charset="-78"/>
              </a:rPr>
              <a:t>هر كس خود را ـ در حالى كه نيكوكار باشد ـ تسليم خدا كند، قطعاً در ريسمان‏ استوارترى چنگ زده، و فرجام كارها به سوى خداست</a:t>
            </a:r>
            <a:r>
              <a:rPr lang="fa-IR" sz="1600" b="1" dirty="0" smtClean="0">
                <a:solidFill>
                  <a:schemeClr val="tx1"/>
                </a:solidFill>
                <a:cs typeface="B Titr" pitchFamily="2" charset="-78"/>
              </a:rPr>
              <a:t>.</a:t>
            </a:r>
            <a:endParaRPr lang="fa-IR" sz="1600" b="1" spc="-130" dirty="0">
              <a:solidFill>
                <a:schemeClr val="tx1"/>
              </a:solidFill>
              <a:cs typeface="B Traffic" pitchFamily="2" charset="-78"/>
            </a:endParaRPr>
          </a:p>
        </p:txBody>
      </p:sp>
      <p:sp>
        <p:nvSpPr>
          <p:cNvPr id="12" name="Rounded Rectangular Callout 11"/>
          <p:cNvSpPr/>
          <p:nvPr/>
        </p:nvSpPr>
        <p:spPr>
          <a:xfrm>
            <a:off x="234776" y="1666367"/>
            <a:ext cx="5002306" cy="1953409"/>
          </a:xfrm>
          <a:prstGeom prst="wedgeRoundRectCallout">
            <a:avLst>
              <a:gd name="adj1" fmla="val 56990"/>
              <a:gd name="adj2" fmla="val -19579"/>
              <a:gd name="adj3" fmla="val 16667"/>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5600000" scaled="0"/>
          </a:gradFill>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rtl="1">
              <a:lnSpc>
                <a:spcPct val="150000"/>
              </a:lnSpc>
            </a:pPr>
            <a:r>
              <a:rPr lang="fa-IR" sz="2000" b="1" spc="-20" dirty="0">
                <a:solidFill>
                  <a:srgbClr val="006600"/>
                </a:solidFill>
                <a:latin typeface="Traditional Arabic" panose="02020603050405020304" pitchFamily="18" charset="-78"/>
                <a:cs typeface="B Titr" panose="00000700000000000000" pitchFamily="2" charset="-78"/>
              </a:rPr>
              <a:t>امام باقر و امام صادق علیهما السلام هر دو فرمودند: </a:t>
            </a:r>
            <a:r>
              <a:rPr lang="fa-IR" sz="2100" b="1" spc="-20" dirty="0" smtClean="0">
                <a:solidFill>
                  <a:schemeClr val="tx1"/>
                </a:solidFill>
                <a:latin typeface="Traditional Arabic" panose="02020603050405020304" pitchFamily="18" charset="-78"/>
                <a:cs typeface="B Titr" panose="00000700000000000000" pitchFamily="2" charset="-78"/>
              </a:rPr>
              <a:t>منظور </a:t>
            </a:r>
            <a:r>
              <a:rPr lang="fa-IR" sz="2100" b="1" spc="-20" dirty="0">
                <a:solidFill>
                  <a:schemeClr val="tx1"/>
                </a:solidFill>
                <a:latin typeface="Traditional Arabic" panose="02020603050405020304" pitchFamily="18" charset="-78"/>
                <a:cs typeface="B Titr" panose="00000700000000000000" pitchFamily="2" charset="-78"/>
              </a:rPr>
              <a:t>خدای تبارک و تعالی از «</a:t>
            </a:r>
            <a:r>
              <a:rPr lang="fa-IR" sz="2100" b="1" spc="-20" dirty="0">
                <a:solidFill>
                  <a:srgbClr val="C00000"/>
                </a:solidFill>
                <a:latin typeface="Traditional Arabic" panose="02020603050405020304" pitchFamily="18" charset="-78"/>
                <a:cs typeface="B Titr" panose="00000700000000000000" pitchFamily="2" charset="-78"/>
              </a:rPr>
              <a:t>بِالْعُرْوَةِ الْوُثْقى</a:t>
            </a:r>
            <a:r>
              <a:rPr lang="fa-IR" sz="2100" b="1" spc="-20" dirty="0">
                <a:solidFill>
                  <a:schemeClr val="tx1"/>
                </a:solidFill>
                <a:latin typeface="Traditional Arabic" panose="02020603050405020304" pitchFamily="18" charset="-78"/>
                <a:cs typeface="B Titr" panose="00000700000000000000" pitchFamily="2" charset="-78"/>
              </a:rPr>
              <a:t>»‏ </a:t>
            </a:r>
            <a:r>
              <a:rPr lang="fa-IR" sz="2100" b="1" spc="-20" dirty="0">
                <a:solidFill>
                  <a:srgbClr val="0000CC"/>
                </a:solidFill>
                <a:latin typeface="Traditional Arabic" panose="02020603050405020304" pitchFamily="18" charset="-78"/>
                <a:cs typeface="B Titr" panose="00000700000000000000" pitchFamily="2" charset="-78"/>
              </a:rPr>
              <a:t>هِيَ الْإِيمَانُ بِاللَّهِ يُؤْمِنُ بِاللَّهِ وَحْدَهُ‏</a:t>
            </a:r>
            <a:r>
              <a:rPr lang="fa-IR" sz="2100" b="1" spc="-20" dirty="0">
                <a:solidFill>
                  <a:schemeClr val="tx1"/>
                </a:solidFill>
                <a:latin typeface="Traditional Arabic" panose="02020603050405020304" pitchFamily="18" charset="-78"/>
                <a:cs typeface="B Titr" panose="00000700000000000000" pitchFamily="2" charset="-78"/>
              </a:rPr>
              <a:t>؛  </a:t>
            </a:r>
            <a:endParaRPr lang="fa-IR" sz="2100" b="1" spc="-20" dirty="0" smtClean="0">
              <a:solidFill>
                <a:schemeClr val="tx1"/>
              </a:solidFill>
              <a:latin typeface="Traditional Arabic" panose="02020603050405020304" pitchFamily="18" charset="-78"/>
              <a:cs typeface="B Titr" panose="00000700000000000000" pitchFamily="2" charset="-78"/>
            </a:endParaRPr>
          </a:p>
          <a:p>
            <a:pPr algn="ctr" rtl="1">
              <a:lnSpc>
                <a:spcPct val="150000"/>
              </a:lnSpc>
            </a:pPr>
            <a:r>
              <a:rPr lang="fa-IR" sz="2100" b="1" spc="-20" dirty="0" smtClean="0">
                <a:solidFill>
                  <a:schemeClr val="tx1"/>
                </a:solidFill>
                <a:latin typeface="Traditional Arabic" panose="02020603050405020304" pitchFamily="18" charset="-78"/>
                <a:cs typeface="B Titr" panose="00000700000000000000" pitchFamily="2" charset="-78"/>
              </a:rPr>
              <a:t>همانا </a:t>
            </a:r>
            <a:r>
              <a:rPr lang="fa-IR" sz="2100" b="1" spc="-20" dirty="0">
                <a:solidFill>
                  <a:schemeClr val="tx1"/>
                </a:solidFill>
                <a:latin typeface="Traditional Arabic" panose="02020603050405020304" pitchFamily="18" charset="-78"/>
                <a:cs typeface="B Titr" panose="00000700000000000000" pitchFamily="2" charset="-78"/>
              </a:rPr>
              <a:t>ایمان به خدای واحد </a:t>
            </a:r>
            <a:r>
              <a:rPr lang="fa-IR" sz="2100" b="1" spc="-20" dirty="0" smtClean="0">
                <a:solidFill>
                  <a:schemeClr val="tx1"/>
                </a:solidFill>
                <a:latin typeface="Traditional Arabic" panose="02020603050405020304" pitchFamily="18" charset="-78"/>
                <a:cs typeface="B Titr" panose="00000700000000000000" pitchFamily="2" charset="-78"/>
              </a:rPr>
              <a:t>است.</a:t>
            </a:r>
            <a:endParaRPr lang="fa-IR" sz="2100" b="1" spc="-50" dirty="0">
              <a:solidFill>
                <a:schemeClr val="tx1"/>
              </a:solidFill>
              <a:latin typeface="Traditional Arabic" panose="02020603050405020304" pitchFamily="18" charset="-78"/>
              <a:cs typeface="B Nazanin" pitchFamily="2" charset="-78"/>
            </a:endParaRPr>
          </a:p>
        </p:txBody>
      </p:sp>
      <p:sp>
        <p:nvSpPr>
          <p:cNvPr id="19" name="Rounded Rectangular Callout 18"/>
          <p:cNvSpPr/>
          <p:nvPr/>
        </p:nvSpPr>
        <p:spPr>
          <a:xfrm>
            <a:off x="277575" y="4208914"/>
            <a:ext cx="5002306" cy="1904103"/>
          </a:xfrm>
          <a:prstGeom prst="wedgeRoundRectCallout">
            <a:avLst>
              <a:gd name="adj1" fmla="val 56619"/>
              <a:gd name="adj2" fmla="val -18656"/>
              <a:gd name="adj3" fmla="val 16667"/>
            </a:avLst>
          </a:prstGeom>
          <a:gradFill>
            <a:gsLst>
              <a:gs pos="0">
                <a:schemeClr val="bg1"/>
              </a:gs>
              <a:gs pos="87000">
                <a:srgbClr val="D1FFD1"/>
              </a:gs>
              <a:gs pos="94000">
                <a:schemeClr val="accent1">
                  <a:lumMod val="45000"/>
                  <a:lumOff val="55000"/>
                </a:schemeClr>
              </a:gs>
              <a:gs pos="100000">
                <a:schemeClr val="accent1">
                  <a:lumMod val="30000"/>
                  <a:lumOff val="70000"/>
                </a:schemeClr>
              </a:gs>
            </a:gsLst>
            <a:lin ang="15600000" scaled="0"/>
          </a:gradFill>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rtl="1">
              <a:lnSpc>
                <a:spcPct val="150000"/>
              </a:lnSpc>
            </a:pPr>
            <a:r>
              <a:rPr lang="fa-IR" sz="2200" b="1" spc="-20" dirty="0">
                <a:solidFill>
                  <a:schemeClr val="tx1"/>
                </a:solidFill>
                <a:latin typeface="Traditional Arabic" panose="02020603050405020304" pitchFamily="18" charset="-78"/>
                <a:cs typeface="B Titr" panose="00000700000000000000" pitchFamily="2" charset="-78"/>
              </a:rPr>
              <a:t>بنا بر روایت، </a:t>
            </a:r>
            <a:endParaRPr lang="fa-IR" sz="2200" b="1" spc="-20" dirty="0" smtClean="0">
              <a:solidFill>
                <a:schemeClr val="tx1"/>
              </a:solidFill>
              <a:latin typeface="Traditional Arabic" panose="02020603050405020304" pitchFamily="18" charset="-78"/>
              <a:cs typeface="B Titr" panose="00000700000000000000" pitchFamily="2" charset="-78"/>
            </a:endParaRPr>
          </a:p>
          <a:p>
            <a:pPr algn="ctr" rtl="1">
              <a:lnSpc>
                <a:spcPct val="150000"/>
              </a:lnSpc>
            </a:pPr>
            <a:r>
              <a:rPr lang="fa-IR" sz="2200" b="1" spc="-20" dirty="0" smtClean="0">
                <a:solidFill>
                  <a:schemeClr val="tx1"/>
                </a:solidFill>
                <a:latin typeface="Traditional Arabic" panose="02020603050405020304" pitchFamily="18" charset="-78"/>
                <a:cs typeface="B Titr" panose="00000700000000000000" pitchFamily="2" charset="-78"/>
              </a:rPr>
              <a:t>دستاویز </a:t>
            </a:r>
            <a:r>
              <a:rPr lang="fa-IR" sz="2200" b="1" spc="-20" dirty="0">
                <a:solidFill>
                  <a:schemeClr val="tx1"/>
                </a:solidFill>
                <a:latin typeface="Traditional Arabic" panose="02020603050405020304" pitchFamily="18" charset="-78"/>
                <a:cs typeface="B Titr" panose="00000700000000000000" pitchFamily="2" charset="-78"/>
              </a:rPr>
              <a:t>و دستگیره ناگسستنی که اعتصام به آن نجات بخش است، ایمان به خدای تعالی است.</a:t>
            </a:r>
            <a:endParaRPr lang="fa-IR" sz="2200" b="1" spc="-50" dirty="0">
              <a:solidFill>
                <a:schemeClr val="tx1"/>
              </a:solidFill>
              <a:latin typeface="Traditional Arabic" panose="02020603050405020304" pitchFamily="18" charset="-78"/>
              <a:cs typeface="B Nazanin" pitchFamily="2" charset="-78"/>
            </a:endParaRPr>
          </a:p>
        </p:txBody>
      </p:sp>
      <p:sp>
        <p:nvSpPr>
          <p:cNvPr id="2" name="Right Brace 1"/>
          <p:cNvSpPr/>
          <p:nvPr/>
        </p:nvSpPr>
        <p:spPr>
          <a:xfrm>
            <a:off x="5532085" y="1927376"/>
            <a:ext cx="377862" cy="3399416"/>
          </a:xfrm>
          <a:prstGeom prst="rightBrace">
            <a:avLst>
              <a:gd name="adj1" fmla="val 8333"/>
              <a:gd name="adj2" fmla="val 51266"/>
            </a:avLst>
          </a:prstGeom>
          <a:ln w="63500">
            <a:solidFill>
              <a:srgbClr val="FFFF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867263814"/>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1000"/>
                                        <p:tgtEl>
                                          <p:spTgt spid="30"/>
                                        </p:tgtEl>
                                      </p:cBhvr>
                                    </p:animEffect>
                                    <p:anim calcmode="lin" valueType="num">
                                      <p:cBhvr>
                                        <p:cTn id="20" dur="1000" fill="hold"/>
                                        <p:tgtEl>
                                          <p:spTgt spid="30"/>
                                        </p:tgtEl>
                                        <p:attrNameLst>
                                          <p:attrName>ppt_x</p:attrName>
                                        </p:attrNameLst>
                                      </p:cBhvr>
                                      <p:tavLst>
                                        <p:tav tm="0">
                                          <p:val>
                                            <p:strVal val="#ppt_x"/>
                                          </p:val>
                                        </p:tav>
                                        <p:tav tm="100000">
                                          <p:val>
                                            <p:strVal val="#ppt_x"/>
                                          </p:val>
                                        </p:tav>
                                      </p:tavLst>
                                    </p:anim>
                                    <p:anim calcmode="lin" valueType="num">
                                      <p:cBhvr>
                                        <p:cTn id="21"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1000"/>
                                        <p:tgtEl>
                                          <p:spTgt spid="13"/>
                                        </p:tgtEl>
                                      </p:cBhvr>
                                    </p:animEffect>
                                    <p:anim calcmode="lin" valueType="num">
                                      <p:cBhvr>
                                        <p:cTn id="27" dur="1000" fill="hold"/>
                                        <p:tgtEl>
                                          <p:spTgt spid="13"/>
                                        </p:tgtEl>
                                        <p:attrNameLst>
                                          <p:attrName>ppt_x</p:attrName>
                                        </p:attrNameLst>
                                      </p:cBhvr>
                                      <p:tavLst>
                                        <p:tav tm="0">
                                          <p:val>
                                            <p:strVal val="#ppt_x"/>
                                          </p:val>
                                        </p:tav>
                                        <p:tav tm="100000">
                                          <p:val>
                                            <p:strVal val="#ppt_x"/>
                                          </p:val>
                                        </p:tav>
                                      </p:tavLst>
                                    </p:anim>
                                    <p:anim calcmode="lin" valueType="num">
                                      <p:cBhvr>
                                        <p:cTn id="28"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fade">
                                      <p:cBhvr>
                                        <p:cTn id="33" dur="1000"/>
                                        <p:tgtEl>
                                          <p:spTgt spid="2"/>
                                        </p:tgtEl>
                                      </p:cBhvr>
                                    </p:animEffect>
                                    <p:anim calcmode="lin" valueType="num">
                                      <p:cBhvr>
                                        <p:cTn id="34" dur="1000" fill="hold"/>
                                        <p:tgtEl>
                                          <p:spTgt spid="2"/>
                                        </p:tgtEl>
                                        <p:attrNameLst>
                                          <p:attrName>ppt_x</p:attrName>
                                        </p:attrNameLst>
                                      </p:cBhvr>
                                      <p:tavLst>
                                        <p:tav tm="0">
                                          <p:val>
                                            <p:strVal val="#ppt_x"/>
                                          </p:val>
                                        </p:tav>
                                        <p:tav tm="100000">
                                          <p:val>
                                            <p:strVal val="#ppt_x"/>
                                          </p:val>
                                        </p:tav>
                                      </p:tavLst>
                                    </p:anim>
                                    <p:anim calcmode="lin" valueType="num">
                                      <p:cBhvr>
                                        <p:cTn id="3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1000"/>
                                        <p:tgtEl>
                                          <p:spTgt spid="12"/>
                                        </p:tgtEl>
                                      </p:cBhvr>
                                    </p:animEffect>
                                    <p:anim calcmode="lin" valueType="num">
                                      <p:cBhvr>
                                        <p:cTn id="41" dur="1000" fill="hold"/>
                                        <p:tgtEl>
                                          <p:spTgt spid="12"/>
                                        </p:tgtEl>
                                        <p:attrNameLst>
                                          <p:attrName>ppt_x</p:attrName>
                                        </p:attrNameLst>
                                      </p:cBhvr>
                                      <p:tavLst>
                                        <p:tav tm="0">
                                          <p:val>
                                            <p:strVal val="#ppt_x"/>
                                          </p:val>
                                        </p:tav>
                                        <p:tav tm="100000">
                                          <p:val>
                                            <p:strVal val="#ppt_x"/>
                                          </p:val>
                                        </p:tav>
                                      </p:tavLst>
                                    </p:anim>
                                    <p:anim calcmode="lin" valueType="num">
                                      <p:cBhvr>
                                        <p:cTn id="42"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1000"/>
                                        <p:tgtEl>
                                          <p:spTgt spid="11"/>
                                        </p:tgtEl>
                                      </p:cBhvr>
                                    </p:animEffect>
                                    <p:anim calcmode="lin" valueType="num">
                                      <p:cBhvr>
                                        <p:cTn id="48" dur="1000" fill="hold"/>
                                        <p:tgtEl>
                                          <p:spTgt spid="11"/>
                                        </p:tgtEl>
                                        <p:attrNameLst>
                                          <p:attrName>ppt_x</p:attrName>
                                        </p:attrNameLst>
                                      </p:cBhvr>
                                      <p:tavLst>
                                        <p:tav tm="0">
                                          <p:val>
                                            <p:strVal val="#ppt_x"/>
                                          </p:val>
                                        </p:tav>
                                        <p:tav tm="100000">
                                          <p:val>
                                            <p:strVal val="#ppt_x"/>
                                          </p:val>
                                        </p:tav>
                                      </p:tavLst>
                                    </p:anim>
                                    <p:anim calcmode="lin" valueType="num">
                                      <p:cBhvr>
                                        <p:cTn id="4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grpId="0" nodeType="clickEffect">
                                  <p:stCondLst>
                                    <p:cond delay="0"/>
                                  </p:stCondLst>
                                  <p:childTnLst>
                                    <p:set>
                                      <p:cBhvr>
                                        <p:cTn id="53" dur="1" fill="hold">
                                          <p:stCondLst>
                                            <p:cond delay="0"/>
                                          </p:stCondLst>
                                        </p:cTn>
                                        <p:tgtEl>
                                          <p:spTgt spid="19"/>
                                        </p:tgtEl>
                                        <p:attrNameLst>
                                          <p:attrName>style.visibility</p:attrName>
                                        </p:attrNameLst>
                                      </p:cBhvr>
                                      <p:to>
                                        <p:strVal val="visible"/>
                                      </p:to>
                                    </p:set>
                                    <p:animEffect transition="in" filter="fade">
                                      <p:cBhvr>
                                        <p:cTn id="54" dur="1000"/>
                                        <p:tgtEl>
                                          <p:spTgt spid="19"/>
                                        </p:tgtEl>
                                      </p:cBhvr>
                                    </p:animEffect>
                                    <p:anim calcmode="lin" valueType="num">
                                      <p:cBhvr>
                                        <p:cTn id="55" dur="1000" fill="hold"/>
                                        <p:tgtEl>
                                          <p:spTgt spid="19"/>
                                        </p:tgtEl>
                                        <p:attrNameLst>
                                          <p:attrName>ppt_x</p:attrName>
                                        </p:attrNameLst>
                                      </p:cBhvr>
                                      <p:tavLst>
                                        <p:tav tm="0">
                                          <p:val>
                                            <p:strVal val="#ppt_x"/>
                                          </p:val>
                                        </p:tav>
                                        <p:tav tm="100000">
                                          <p:val>
                                            <p:strVal val="#ppt_x"/>
                                          </p:val>
                                        </p:tav>
                                      </p:tavLst>
                                    </p:anim>
                                    <p:anim calcmode="lin" valueType="num">
                                      <p:cBhvr>
                                        <p:cTn id="56"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10" grpId="0" animBg="1"/>
      <p:bldP spid="7" grpId="0" animBg="1"/>
      <p:bldP spid="13" grpId="0" animBg="1"/>
      <p:bldP spid="11" grpId="0" animBg="1"/>
      <p:bldP spid="12" grpId="0" animBg="1"/>
      <p:bldP spid="19" grpId="0" animBg="1"/>
      <p:bldP spid="2" grpId="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ound Same Side Corner Rectangle 29"/>
          <p:cNvSpPr/>
          <p:nvPr/>
        </p:nvSpPr>
        <p:spPr>
          <a:xfrm>
            <a:off x="139700" y="1077228"/>
            <a:ext cx="11912600" cy="5641072"/>
          </a:xfrm>
          <a:prstGeom prst="round2SameRect">
            <a:avLst>
              <a:gd name="adj1" fmla="val 0"/>
              <a:gd name="adj2" fmla="val 4039"/>
            </a:avLst>
          </a:prstGeom>
          <a:solidFill>
            <a:srgbClr val="140E94"/>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b="1" dirty="0"/>
          </a:p>
        </p:txBody>
      </p:sp>
      <p:sp>
        <p:nvSpPr>
          <p:cNvPr id="10" name="Round Same Side Corner Rectangle 9"/>
          <p:cNvSpPr/>
          <p:nvPr/>
        </p:nvSpPr>
        <p:spPr>
          <a:xfrm rot="10800000">
            <a:off x="139700" y="98186"/>
            <a:ext cx="11912600" cy="897724"/>
          </a:xfrm>
          <a:prstGeom prst="round2SameRect">
            <a:avLst>
              <a:gd name="adj1" fmla="val 0"/>
              <a:gd name="adj2" fmla="val 15616"/>
            </a:avLst>
          </a:prstGeom>
          <a:solidFill>
            <a:srgbClr val="FFC000"/>
          </a:solidFill>
          <a:ln w="3175">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dirty="0"/>
          </a:p>
        </p:txBody>
      </p:sp>
      <p:sp>
        <p:nvSpPr>
          <p:cNvPr id="7" name="Rounded Rectangle 6"/>
          <p:cNvSpPr/>
          <p:nvPr/>
        </p:nvSpPr>
        <p:spPr>
          <a:xfrm>
            <a:off x="3301340" y="205479"/>
            <a:ext cx="4916384" cy="68313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20000"/>
              </a:lnSpc>
            </a:pPr>
            <a:r>
              <a:rPr lang="fa-IR" sz="2800" b="1" dirty="0">
                <a:solidFill>
                  <a:schemeClr val="tx1"/>
                </a:solidFill>
                <a:cs typeface="B Titr" pitchFamily="2" charset="-78"/>
              </a:rPr>
              <a:t>آثار </a:t>
            </a:r>
            <a:r>
              <a:rPr lang="fa-IR" sz="2800" b="1" dirty="0" smtClean="0">
                <a:solidFill>
                  <a:schemeClr val="tx1"/>
                </a:solidFill>
                <a:cs typeface="B Titr" pitchFamily="2" charset="-78"/>
              </a:rPr>
              <a:t>ایمان </a:t>
            </a:r>
            <a:r>
              <a:rPr lang="fa-IR" sz="2800" b="1" dirty="0">
                <a:solidFill>
                  <a:srgbClr val="0000CC"/>
                </a:solidFill>
                <a:cs typeface="B Titr" pitchFamily="2" charset="-78"/>
              </a:rPr>
              <a:t>16 ـ  رستگاری </a:t>
            </a:r>
            <a:r>
              <a:rPr lang="fa-IR" sz="2800" b="1" dirty="0" smtClean="0">
                <a:solidFill>
                  <a:srgbClr val="0000CC"/>
                </a:solidFill>
                <a:cs typeface="B Titr" pitchFamily="2" charset="-78"/>
              </a:rPr>
              <a:t>و نجاح</a:t>
            </a:r>
            <a:endParaRPr lang="fa-IR" sz="2400" b="1" dirty="0">
              <a:solidFill>
                <a:srgbClr val="663300"/>
              </a:solidFill>
              <a:cs typeface="B Titr" pitchFamily="2" charset="-78"/>
            </a:endParaRPr>
          </a:p>
        </p:txBody>
      </p:sp>
      <p:sp>
        <p:nvSpPr>
          <p:cNvPr id="13" name="Rectangle 12"/>
          <p:cNvSpPr/>
          <p:nvPr/>
        </p:nvSpPr>
        <p:spPr>
          <a:xfrm>
            <a:off x="290456" y="1252370"/>
            <a:ext cx="6529892" cy="5331310"/>
          </a:xfrm>
          <a:prstGeom prst="rect">
            <a:avLst/>
          </a:prstGeom>
          <a:solidFill>
            <a:srgbClr val="FEFFEB"/>
          </a:solidFill>
          <a:ln w="444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indent="180000" algn="just" rtl="1">
              <a:lnSpc>
                <a:spcPct val="150000"/>
              </a:lnSpc>
            </a:pPr>
            <a:r>
              <a:rPr lang="fa-IR" sz="2400" b="1" dirty="0">
                <a:solidFill>
                  <a:schemeClr val="tx1"/>
                </a:solidFill>
                <a:cs typeface="B Titr" pitchFamily="2" charset="-78"/>
              </a:rPr>
              <a:t>البته </a:t>
            </a:r>
            <a:r>
              <a:rPr lang="fa-IR" sz="2400" b="1" dirty="0">
                <a:solidFill>
                  <a:srgbClr val="FF0000"/>
                </a:solidFill>
                <a:cs typeface="B Titr" pitchFamily="2" charset="-78"/>
              </a:rPr>
              <a:t>فلاح و رستگارى </a:t>
            </a:r>
            <a:r>
              <a:rPr lang="fa-IR" sz="2400" b="1" dirty="0">
                <a:solidFill>
                  <a:schemeClr val="tx1"/>
                </a:solidFill>
                <a:cs typeface="B Titr" pitchFamily="2" charset="-78"/>
              </a:rPr>
              <a:t>معنى وسيعى دارد كه هم پيروزيهاى </a:t>
            </a:r>
            <a:r>
              <a:rPr lang="fa-IR" sz="2400" b="1" dirty="0">
                <a:solidFill>
                  <a:srgbClr val="C00000"/>
                </a:solidFill>
                <a:cs typeface="B Titr" pitchFamily="2" charset="-78"/>
              </a:rPr>
              <a:t>مادى </a:t>
            </a:r>
            <a:r>
              <a:rPr lang="fa-IR" sz="2400" b="1" dirty="0">
                <a:solidFill>
                  <a:schemeClr val="tx1"/>
                </a:solidFill>
                <a:cs typeface="B Titr" pitchFamily="2" charset="-78"/>
              </a:rPr>
              <a:t>را شامل مى‏شود، و هم </a:t>
            </a:r>
            <a:r>
              <a:rPr lang="fa-IR" sz="2400" b="1" dirty="0">
                <a:solidFill>
                  <a:srgbClr val="C00000"/>
                </a:solidFill>
                <a:cs typeface="B Titr" pitchFamily="2" charset="-78"/>
              </a:rPr>
              <a:t>معنوى</a:t>
            </a:r>
            <a:r>
              <a:rPr lang="fa-IR" sz="2400" b="1" dirty="0">
                <a:solidFill>
                  <a:schemeClr val="tx1"/>
                </a:solidFill>
                <a:cs typeface="B Titr" pitchFamily="2" charset="-78"/>
              </a:rPr>
              <a:t> را، و در مورد مؤمنان هر دو بعد منظور است. </a:t>
            </a:r>
            <a:endParaRPr lang="fa-IR" sz="2400" b="1" dirty="0" smtClean="0">
              <a:solidFill>
                <a:schemeClr val="tx1"/>
              </a:solidFill>
              <a:cs typeface="B Titr" pitchFamily="2" charset="-78"/>
            </a:endParaRPr>
          </a:p>
          <a:p>
            <a:pPr indent="180000" algn="just" rtl="1">
              <a:lnSpc>
                <a:spcPct val="150000"/>
              </a:lnSpc>
            </a:pPr>
            <a:r>
              <a:rPr lang="fa-IR" sz="2400" b="1" dirty="0" smtClean="0">
                <a:solidFill>
                  <a:schemeClr val="tx1"/>
                </a:solidFill>
                <a:cs typeface="B Titr" pitchFamily="2" charset="-78"/>
              </a:rPr>
              <a:t>پيروزى </a:t>
            </a:r>
            <a:r>
              <a:rPr lang="fa-IR" sz="2400" b="1" dirty="0">
                <a:solidFill>
                  <a:schemeClr val="tx1"/>
                </a:solidFill>
                <a:cs typeface="B Titr" pitchFamily="2" charset="-78"/>
              </a:rPr>
              <a:t>و رستگارى دنيوى در آن است كه انسان آزاد و سربلند، عزيز و بى نياز زندگى كند، و اين امور جز در سايه ايمان امكان پذير نيست، </a:t>
            </a:r>
            <a:endParaRPr lang="fa-IR" sz="2400" b="1" dirty="0" smtClean="0">
              <a:solidFill>
                <a:schemeClr val="tx1"/>
              </a:solidFill>
              <a:cs typeface="B Titr" pitchFamily="2" charset="-78"/>
            </a:endParaRPr>
          </a:p>
          <a:p>
            <a:pPr indent="180000" algn="just" rtl="1">
              <a:lnSpc>
                <a:spcPct val="150000"/>
              </a:lnSpc>
            </a:pPr>
            <a:r>
              <a:rPr lang="fa-IR" sz="2400" b="1" dirty="0" smtClean="0">
                <a:solidFill>
                  <a:schemeClr val="tx1"/>
                </a:solidFill>
                <a:cs typeface="B Titr" pitchFamily="2" charset="-78"/>
              </a:rPr>
              <a:t>و </a:t>
            </a:r>
            <a:r>
              <a:rPr lang="fa-IR" sz="2400" b="1" dirty="0">
                <a:solidFill>
                  <a:schemeClr val="tx1"/>
                </a:solidFill>
                <a:cs typeface="B Titr" pitchFamily="2" charset="-78"/>
              </a:rPr>
              <a:t>رستگارى آخرت در اين است كه در جوار رحمت پروردگار، در ميان نعمتهاى جاويدان، در كنار دوستان شايسته و پاك، و در كمال عزت و سربلندى به سر برد. </a:t>
            </a:r>
            <a:endParaRPr lang="fa-IR" sz="2400" b="1" spc="-130" dirty="0">
              <a:solidFill>
                <a:schemeClr val="tx1"/>
              </a:solidFill>
              <a:cs typeface="B Traffic" pitchFamily="2" charset="-78"/>
            </a:endParaRPr>
          </a:p>
        </p:txBody>
      </p:sp>
      <p:sp>
        <p:nvSpPr>
          <p:cNvPr id="19" name="Rounded Rectangular Callout 18"/>
          <p:cNvSpPr/>
          <p:nvPr/>
        </p:nvSpPr>
        <p:spPr>
          <a:xfrm>
            <a:off x="7637921" y="1789259"/>
            <a:ext cx="4034125" cy="4267291"/>
          </a:xfrm>
          <a:prstGeom prst="wedgeRoundRectCallout">
            <a:avLst>
              <a:gd name="adj1" fmla="val -65081"/>
              <a:gd name="adj2" fmla="val 18886"/>
              <a:gd name="adj3" fmla="val 16667"/>
            </a:avLst>
          </a:prstGeom>
          <a:gradFill>
            <a:gsLst>
              <a:gs pos="0">
                <a:schemeClr val="bg1"/>
              </a:gs>
              <a:gs pos="87000">
                <a:srgbClr val="FFFF7D"/>
              </a:gs>
              <a:gs pos="94000">
                <a:schemeClr val="accent1">
                  <a:lumMod val="45000"/>
                  <a:lumOff val="55000"/>
                </a:schemeClr>
              </a:gs>
              <a:gs pos="100000">
                <a:schemeClr val="accent1">
                  <a:lumMod val="30000"/>
                  <a:lumOff val="70000"/>
                </a:schemeClr>
              </a:gs>
            </a:gsLst>
            <a:lin ang="15600000" scaled="0"/>
          </a:gradFill>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rtl="1">
              <a:lnSpc>
                <a:spcPct val="150000"/>
              </a:lnSpc>
            </a:pPr>
            <a:r>
              <a:rPr lang="fa-IR" sz="4000" b="1" dirty="0">
                <a:solidFill>
                  <a:srgbClr val="0000FF"/>
                </a:solidFill>
                <a:cs typeface="B Titr" pitchFamily="2" charset="-78"/>
              </a:rPr>
              <a:t>قَدْ أَفْلَحَ الْمُؤْمِنُونَ </a:t>
            </a:r>
            <a:endParaRPr lang="fa-IR" sz="4000" b="1" dirty="0" smtClean="0">
              <a:solidFill>
                <a:srgbClr val="0000FF"/>
              </a:solidFill>
              <a:cs typeface="B Titr" pitchFamily="2" charset="-78"/>
            </a:endParaRPr>
          </a:p>
          <a:p>
            <a:pPr algn="ctr" rtl="1">
              <a:lnSpc>
                <a:spcPct val="150000"/>
              </a:lnSpc>
            </a:pPr>
            <a:endParaRPr lang="fa-IR" b="1" dirty="0" smtClean="0">
              <a:solidFill>
                <a:srgbClr val="C00000"/>
              </a:solidFill>
              <a:latin typeface="Traditional Arabic" panose="02020603050405020304" pitchFamily="18" charset="-78"/>
              <a:cs typeface="B Nazanin" pitchFamily="2" charset="-78"/>
            </a:endParaRPr>
          </a:p>
          <a:p>
            <a:pPr algn="ctr" rtl="1">
              <a:lnSpc>
                <a:spcPct val="150000"/>
              </a:lnSpc>
            </a:pPr>
            <a:r>
              <a:rPr lang="fa-IR" b="1" dirty="0" smtClean="0">
                <a:solidFill>
                  <a:srgbClr val="C00000"/>
                </a:solidFill>
                <a:latin typeface="Traditional Arabic" panose="02020603050405020304" pitchFamily="18" charset="-78"/>
                <a:cs typeface="B Nazanin" pitchFamily="2" charset="-78"/>
              </a:rPr>
              <a:t>(</a:t>
            </a:r>
            <a:r>
              <a:rPr lang="fa-IR" b="1" dirty="0">
                <a:solidFill>
                  <a:srgbClr val="C00000"/>
                </a:solidFill>
                <a:latin typeface="Traditional Arabic" panose="02020603050405020304" pitchFamily="18" charset="-78"/>
                <a:cs typeface="B Nazanin" pitchFamily="2" charset="-78"/>
              </a:rPr>
              <a:t>مومنون:1) </a:t>
            </a:r>
          </a:p>
        </p:txBody>
      </p:sp>
    </p:spTree>
    <p:extLst>
      <p:ext uri="{BB962C8B-B14F-4D97-AF65-F5344CB8AC3E}">
        <p14:creationId xmlns:p14="http://schemas.microsoft.com/office/powerpoint/2010/main" val="3258736312"/>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1000"/>
                                        <p:tgtEl>
                                          <p:spTgt spid="30"/>
                                        </p:tgtEl>
                                      </p:cBhvr>
                                    </p:animEffect>
                                    <p:anim calcmode="lin" valueType="num">
                                      <p:cBhvr>
                                        <p:cTn id="20" dur="1000" fill="hold"/>
                                        <p:tgtEl>
                                          <p:spTgt spid="30"/>
                                        </p:tgtEl>
                                        <p:attrNameLst>
                                          <p:attrName>ppt_x</p:attrName>
                                        </p:attrNameLst>
                                      </p:cBhvr>
                                      <p:tavLst>
                                        <p:tav tm="0">
                                          <p:val>
                                            <p:strVal val="#ppt_x"/>
                                          </p:val>
                                        </p:tav>
                                        <p:tav tm="100000">
                                          <p:val>
                                            <p:strVal val="#ppt_x"/>
                                          </p:val>
                                        </p:tav>
                                      </p:tavLst>
                                    </p:anim>
                                    <p:anim calcmode="lin" valueType="num">
                                      <p:cBhvr>
                                        <p:cTn id="21"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1000"/>
                                        <p:tgtEl>
                                          <p:spTgt spid="19"/>
                                        </p:tgtEl>
                                      </p:cBhvr>
                                    </p:animEffect>
                                    <p:anim calcmode="lin" valueType="num">
                                      <p:cBhvr>
                                        <p:cTn id="27" dur="1000" fill="hold"/>
                                        <p:tgtEl>
                                          <p:spTgt spid="19"/>
                                        </p:tgtEl>
                                        <p:attrNameLst>
                                          <p:attrName>ppt_x</p:attrName>
                                        </p:attrNameLst>
                                      </p:cBhvr>
                                      <p:tavLst>
                                        <p:tav tm="0">
                                          <p:val>
                                            <p:strVal val="#ppt_x"/>
                                          </p:val>
                                        </p:tav>
                                        <p:tav tm="100000">
                                          <p:val>
                                            <p:strVal val="#ppt_x"/>
                                          </p:val>
                                        </p:tav>
                                      </p:tavLst>
                                    </p:anim>
                                    <p:anim calcmode="lin" valueType="num">
                                      <p:cBhvr>
                                        <p:cTn id="28"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1000"/>
                                        <p:tgtEl>
                                          <p:spTgt spid="13"/>
                                        </p:tgtEl>
                                      </p:cBhvr>
                                    </p:animEffect>
                                    <p:anim calcmode="lin" valueType="num">
                                      <p:cBhvr>
                                        <p:cTn id="34" dur="1000" fill="hold"/>
                                        <p:tgtEl>
                                          <p:spTgt spid="13"/>
                                        </p:tgtEl>
                                        <p:attrNameLst>
                                          <p:attrName>ppt_x</p:attrName>
                                        </p:attrNameLst>
                                      </p:cBhvr>
                                      <p:tavLst>
                                        <p:tav tm="0">
                                          <p:val>
                                            <p:strVal val="#ppt_x"/>
                                          </p:val>
                                        </p:tav>
                                        <p:tav tm="100000">
                                          <p:val>
                                            <p:strVal val="#ppt_x"/>
                                          </p:val>
                                        </p:tav>
                                      </p:tavLst>
                                    </p:anim>
                                    <p:anim calcmode="lin" valueType="num">
                                      <p:cBhvr>
                                        <p:cTn id="35"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10" grpId="0" animBg="1"/>
      <p:bldP spid="7" grpId="0" animBg="1"/>
      <p:bldP spid="13" grpId="0" animBg="1"/>
      <p:bldP spid="19" grpId="0"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ound Same Side Corner Rectangle 29"/>
          <p:cNvSpPr/>
          <p:nvPr/>
        </p:nvSpPr>
        <p:spPr>
          <a:xfrm>
            <a:off x="139700" y="1077228"/>
            <a:ext cx="11912600" cy="5641072"/>
          </a:xfrm>
          <a:prstGeom prst="round2SameRect">
            <a:avLst>
              <a:gd name="adj1" fmla="val 0"/>
              <a:gd name="adj2" fmla="val 4039"/>
            </a:avLst>
          </a:prstGeom>
          <a:solidFill>
            <a:srgbClr val="140E94"/>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b="1" dirty="0"/>
          </a:p>
        </p:txBody>
      </p:sp>
      <p:sp>
        <p:nvSpPr>
          <p:cNvPr id="10" name="Round Same Side Corner Rectangle 9"/>
          <p:cNvSpPr/>
          <p:nvPr/>
        </p:nvSpPr>
        <p:spPr>
          <a:xfrm rot="10800000">
            <a:off x="139700" y="98186"/>
            <a:ext cx="11912600" cy="897724"/>
          </a:xfrm>
          <a:prstGeom prst="round2SameRect">
            <a:avLst>
              <a:gd name="adj1" fmla="val 0"/>
              <a:gd name="adj2" fmla="val 15616"/>
            </a:avLst>
          </a:prstGeom>
          <a:solidFill>
            <a:srgbClr val="FFC000"/>
          </a:solidFill>
          <a:ln w="3175">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dirty="0"/>
          </a:p>
        </p:txBody>
      </p:sp>
      <p:sp>
        <p:nvSpPr>
          <p:cNvPr id="7" name="Rounded Rectangle 6"/>
          <p:cNvSpPr/>
          <p:nvPr/>
        </p:nvSpPr>
        <p:spPr>
          <a:xfrm>
            <a:off x="2636322" y="205479"/>
            <a:ext cx="6709559" cy="68313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20000"/>
              </a:lnSpc>
            </a:pPr>
            <a:r>
              <a:rPr lang="fa-IR" sz="2800" b="1" dirty="0">
                <a:solidFill>
                  <a:schemeClr val="tx1"/>
                </a:solidFill>
                <a:cs typeface="B Titr" pitchFamily="2" charset="-78"/>
              </a:rPr>
              <a:t>آثار ایمان: </a:t>
            </a:r>
            <a:r>
              <a:rPr lang="fa-IR" sz="2800" b="1" dirty="0" smtClean="0">
                <a:solidFill>
                  <a:srgbClr val="0000CC"/>
                </a:solidFill>
                <a:cs typeface="B Titr" pitchFamily="2" charset="-78"/>
              </a:rPr>
              <a:t>17ـ  </a:t>
            </a:r>
            <a:r>
              <a:rPr lang="fa-IR" sz="2800" b="1" dirty="0">
                <a:solidFill>
                  <a:srgbClr val="0000CC"/>
                </a:solidFill>
                <a:cs typeface="B Titr" pitchFamily="2" charset="-78"/>
              </a:rPr>
              <a:t>آمرزش گناهان و دخول در بهشت</a:t>
            </a:r>
            <a:endParaRPr lang="fa-IR" sz="2400" b="1" dirty="0">
              <a:solidFill>
                <a:srgbClr val="663300"/>
              </a:solidFill>
              <a:cs typeface="B Titr" pitchFamily="2" charset="-78"/>
            </a:endParaRPr>
          </a:p>
        </p:txBody>
      </p:sp>
      <p:sp>
        <p:nvSpPr>
          <p:cNvPr id="13" name="Rectangle 12"/>
          <p:cNvSpPr/>
          <p:nvPr/>
        </p:nvSpPr>
        <p:spPr>
          <a:xfrm>
            <a:off x="301213" y="1378525"/>
            <a:ext cx="11606455" cy="1867347"/>
          </a:xfrm>
          <a:prstGeom prst="rect">
            <a:avLst/>
          </a:prstGeom>
          <a:solidFill>
            <a:srgbClr val="FEFFEB"/>
          </a:solidFill>
          <a:ln w="444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rtl="1">
              <a:lnSpc>
                <a:spcPct val="180000"/>
              </a:lnSpc>
            </a:pPr>
            <a:r>
              <a:rPr lang="fa-IR" sz="2000" b="1" dirty="0">
                <a:solidFill>
                  <a:srgbClr val="0000FF"/>
                </a:solidFill>
                <a:cs typeface="B Titr" pitchFamily="2" charset="-78"/>
              </a:rPr>
              <a:t>وَ مَنْ يُؤْمِنْ بِاللَّهِ وَ يَعْمَلْ صالِحاً يُكَفِّرْ عَنْهُ سَيِّئاتِهِ وَ يُدْخِلْهُ جَنَّاتٍ تَجْري مِنْ تَحْتِهَا الْأَنْهارُ خالِدينَ فيها أَبَداً ذلِكَ الْفَوْزُ الْعَظيمُ </a:t>
            </a:r>
            <a:r>
              <a:rPr lang="fa-IR" sz="2000" b="1" dirty="0">
                <a:solidFill>
                  <a:srgbClr val="C00000"/>
                </a:solidFill>
                <a:latin typeface="Traditional Arabic" panose="02020603050405020304" pitchFamily="18" charset="-78"/>
                <a:cs typeface="B Nazanin" pitchFamily="2" charset="-78"/>
              </a:rPr>
              <a:t>(تغابن: 9</a:t>
            </a:r>
            <a:r>
              <a:rPr lang="fa-IR" sz="2000" b="1" dirty="0" smtClean="0">
                <a:solidFill>
                  <a:srgbClr val="C00000"/>
                </a:solidFill>
                <a:latin typeface="Traditional Arabic" panose="02020603050405020304" pitchFamily="18" charset="-78"/>
                <a:cs typeface="B Nazanin" pitchFamily="2" charset="-78"/>
              </a:rPr>
              <a:t>)؛</a:t>
            </a:r>
          </a:p>
          <a:p>
            <a:pPr algn="ctr" rtl="1">
              <a:lnSpc>
                <a:spcPct val="180000"/>
              </a:lnSpc>
            </a:pPr>
            <a:r>
              <a:rPr lang="fa-IR" sz="2000" b="1" dirty="0" smtClean="0">
                <a:solidFill>
                  <a:schemeClr val="tx1"/>
                </a:solidFill>
                <a:cs typeface="B Titr" pitchFamily="2" charset="-78"/>
              </a:rPr>
              <a:t>و </a:t>
            </a:r>
            <a:r>
              <a:rPr lang="fa-IR" sz="2000" b="1" dirty="0">
                <a:solidFill>
                  <a:schemeClr val="tx1"/>
                </a:solidFill>
                <a:cs typeface="B Titr" pitchFamily="2" charset="-78"/>
              </a:rPr>
              <a:t>هركس به خدا ايمان بياورد و كار شايسته انجام دهد ، خدا گناهانش را از او محو مى‏كند ، و او را به بهشت‏هايى كه از زيرِ [ درختانِ ] آن نهرها جارى است ، درمى‏آورد ، در آنها جاودانه‏اند. اين است كاميابى بزرگ</a:t>
            </a:r>
            <a:endParaRPr lang="fa-IR" sz="2000" b="1" spc="-130" dirty="0">
              <a:solidFill>
                <a:schemeClr val="tx1"/>
              </a:solidFill>
              <a:cs typeface="B Traffic" pitchFamily="2" charset="-78"/>
            </a:endParaRPr>
          </a:p>
        </p:txBody>
      </p:sp>
      <p:sp>
        <p:nvSpPr>
          <p:cNvPr id="15" name="Rectangle 14"/>
          <p:cNvSpPr/>
          <p:nvPr/>
        </p:nvSpPr>
        <p:spPr>
          <a:xfrm>
            <a:off x="279697" y="3553508"/>
            <a:ext cx="11606455" cy="2622550"/>
          </a:xfrm>
          <a:prstGeom prst="rect">
            <a:avLst/>
          </a:prstGeom>
          <a:solidFill>
            <a:srgbClr val="FEFFEB"/>
          </a:solidFill>
          <a:ln w="44450">
            <a:solidFill>
              <a:srgbClr val="36B907"/>
            </a:solid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rtl="1">
              <a:lnSpc>
                <a:spcPct val="200000"/>
              </a:lnSpc>
            </a:pPr>
            <a:r>
              <a:rPr lang="fa-IR" sz="2200" b="1" dirty="0">
                <a:solidFill>
                  <a:srgbClr val="0000FF"/>
                </a:solidFill>
                <a:cs typeface="B Titr" pitchFamily="2" charset="-78"/>
              </a:rPr>
              <a:t>وَ مَنْ يُؤْمِنْ بِاللَّهِ وَ يَعْمَلْ صالِحاً يُدْخِلْهُ جَنَّاتٍ تَجْري مِنْ تَحْتِهَا الْأَنْهارُ خالِدينَ فيها أَبَداً قَدْ أَحْسَنَ اللَّهُ لَهُ رِزْقاً </a:t>
            </a:r>
            <a:r>
              <a:rPr lang="fa-IR" sz="2000" b="1" dirty="0">
                <a:solidFill>
                  <a:srgbClr val="C00000"/>
                </a:solidFill>
                <a:latin typeface="Traditional Arabic" panose="02020603050405020304" pitchFamily="18" charset="-78"/>
                <a:cs typeface="B Nazanin" pitchFamily="2" charset="-78"/>
              </a:rPr>
              <a:t>(طلاق: 11)؛ </a:t>
            </a:r>
            <a:endParaRPr lang="fa-IR" sz="2200" b="1" dirty="0" smtClean="0">
              <a:solidFill>
                <a:srgbClr val="0000FF"/>
              </a:solidFill>
              <a:cs typeface="B Titr" pitchFamily="2" charset="-78"/>
            </a:endParaRPr>
          </a:p>
          <a:p>
            <a:pPr algn="ctr" rtl="1">
              <a:lnSpc>
                <a:spcPct val="200000"/>
              </a:lnSpc>
            </a:pPr>
            <a:r>
              <a:rPr lang="fa-IR" sz="2200" b="1" dirty="0" smtClean="0">
                <a:solidFill>
                  <a:srgbClr val="0000FF"/>
                </a:solidFill>
                <a:cs typeface="B Titr" pitchFamily="2" charset="-78"/>
              </a:rPr>
              <a:t> </a:t>
            </a:r>
            <a:r>
              <a:rPr lang="fa-IR" sz="2200" b="1" dirty="0">
                <a:solidFill>
                  <a:schemeClr val="tx1"/>
                </a:solidFill>
                <a:cs typeface="B Titr" pitchFamily="2" charset="-78"/>
              </a:rPr>
              <a:t>و هر كس به خدا ايمان بياورد و كار شايسته انجام دهد ، او را در بهشت‏هايى كه از زيرِ [درختانِ] آن نهرها جارى است ، درآورد ، در حالى كه در آنها جاودانه‏اند . همانا رزق‏[بهشت‏] را براى او نيكو قرار داده </a:t>
            </a:r>
            <a:r>
              <a:rPr lang="fa-IR" sz="2200" b="1" dirty="0" smtClean="0">
                <a:solidFill>
                  <a:schemeClr val="tx1"/>
                </a:solidFill>
                <a:cs typeface="B Titr" pitchFamily="2" charset="-78"/>
              </a:rPr>
              <a:t>است.</a:t>
            </a:r>
            <a:endParaRPr lang="fa-IR" sz="2200" b="1" spc="-130" dirty="0">
              <a:solidFill>
                <a:schemeClr val="tx1"/>
              </a:solidFill>
              <a:cs typeface="B Traffic" pitchFamily="2" charset="-78"/>
            </a:endParaRPr>
          </a:p>
        </p:txBody>
      </p:sp>
    </p:spTree>
    <p:extLst>
      <p:ext uri="{BB962C8B-B14F-4D97-AF65-F5344CB8AC3E}">
        <p14:creationId xmlns:p14="http://schemas.microsoft.com/office/powerpoint/2010/main" val="2983067053"/>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1000"/>
                                        <p:tgtEl>
                                          <p:spTgt spid="30"/>
                                        </p:tgtEl>
                                      </p:cBhvr>
                                    </p:animEffect>
                                    <p:anim calcmode="lin" valueType="num">
                                      <p:cBhvr>
                                        <p:cTn id="20" dur="1000" fill="hold"/>
                                        <p:tgtEl>
                                          <p:spTgt spid="30"/>
                                        </p:tgtEl>
                                        <p:attrNameLst>
                                          <p:attrName>ppt_x</p:attrName>
                                        </p:attrNameLst>
                                      </p:cBhvr>
                                      <p:tavLst>
                                        <p:tav tm="0">
                                          <p:val>
                                            <p:strVal val="#ppt_x"/>
                                          </p:val>
                                        </p:tav>
                                        <p:tav tm="100000">
                                          <p:val>
                                            <p:strVal val="#ppt_x"/>
                                          </p:val>
                                        </p:tav>
                                      </p:tavLst>
                                    </p:anim>
                                    <p:anim calcmode="lin" valueType="num">
                                      <p:cBhvr>
                                        <p:cTn id="21"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1000"/>
                                        <p:tgtEl>
                                          <p:spTgt spid="13"/>
                                        </p:tgtEl>
                                      </p:cBhvr>
                                    </p:animEffect>
                                    <p:anim calcmode="lin" valueType="num">
                                      <p:cBhvr>
                                        <p:cTn id="27" dur="1000" fill="hold"/>
                                        <p:tgtEl>
                                          <p:spTgt spid="13"/>
                                        </p:tgtEl>
                                        <p:attrNameLst>
                                          <p:attrName>ppt_x</p:attrName>
                                        </p:attrNameLst>
                                      </p:cBhvr>
                                      <p:tavLst>
                                        <p:tav tm="0">
                                          <p:val>
                                            <p:strVal val="#ppt_x"/>
                                          </p:val>
                                        </p:tav>
                                        <p:tav tm="100000">
                                          <p:val>
                                            <p:strVal val="#ppt_x"/>
                                          </p:val>
                                        </p:tav>
                                      </p:tavLst>
                                    </p:anim>
                                    <p:anim calcmode="lin" valueType="num">
                                      <p:cBhvr>
                                        <p:cTn id="28"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1000"/>
                                        <p:tgtEl>
                                          <p:spTgt spid="15"/>
                                        </p:tgtEl>
                                      </p:cBhvr>
                                    </p:animEffect>
                                    <p:anim calcmode="lin" valueType="num">
                                      <p:cBhvr>
                                        <p:cTn id="34" dur="1000" fill="hold"/>
                                        <p:tgtEl>
                                          <p:spTgt spid="15"/>
                                        </p:tgtEl>
                                        <p:attrNameLst>
                                          <p:attrName>ppt_x</p:attrName>
                                        </p:attrNameLst>
                                      </p:cBhvr>
                                      <p:tavLst>
                                        <p:tav tm="0">
                                          <p:val>
                                            <p:strVal val="#ppt_x"/>
                                          </p:val>
                                        </p:tav>
                                        <p:tav tm="100000">
                                          <p:val>
                                            <p:strVal val="#ppt_x"/>
                                          </p:val>
                                        </p:tav>
                                      </p:tavLst>
                                    </p:anim>
                                    <p:anim calcmode="lin" valueType="num">
                                      <p:cBhvr>
                                        <p:cTn id="35"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10" grpId="0" animBg="1"/>
      <p:bldP spid="7" grpId="0" animBg="1"/>
      <p:bldP spid="13" grpId="0" animBg="1"/>
      <p:bldP spid="1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69000"/>
            <a:lum/>
          </a:blip>
          <a:srcRect/>
          <a:tile tx="0" ty="0" sx="100000" sy="100000" flip="none" algn="tl"/>
        </a:blipFill>
        <a:effectLst/>
      </p:bgPr>
    </p:bg>
    <p:spTree>
      <p:nvGrpSpPr>
        <p:cNvPr id="1" name=""/>
        <p:cNvGrpSpPr/>
        <p:nvPr/>
      </p:nvGrpSpPr>
      <p:grpSpPr>
        <a:xfrm>
          <a:off x="0" y="0"/>
          <a:ext cx="0" cy="0"/>
          <a:chOff x="0" y="0"/>
          <a:chExt cx="0" cy="0"/>
        </a:xfrm>
      </p:grpSpPr>
      <p:sp>
        <p:nvSpPr>
          <p:cNvPr id="30" name="Round Same Side Corner Rectangle 29"/>
          <p:cNvSpPr/>
          <p:nvPr/>
        </p:nvSpPr>
        <p:spPr>
          <a:xfrm>
            <a:off x="259307" y="1296537"/>
            <a:ext cx="11682484" cy="5374942"/>
          </a:xfrm>
          <a:prstGeom prst="round2SameRect">
            <a:avLst>
              <a:gd name="adj1" fmla="val 0"/>
              <a:gd name="adj2" fmla="val 9117"/>
            </a:avLst>
          </a:prstGeom>
          <a:solidFill>
            <a:srgbClr val="F8FEBE"/>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dirty="0"/>
          </a:p>
        </p:txBody>
      </p:sp>
      <p:sp>
        <p:nvSpPr>
          <p:cNvPr id="10" name="Round Same Side Corner Rectangle 9"/>
          <p:cNvSpPr/>
          <p:nvPr/>
        </p:nvSpPr>
        <p:spPr>
          <a:xfrm rot="10800000">
            <a:off x="259307" y="180453"/>
            <a:ext cx="11682484" cy="952312"/>
          </a:xfrm>
          <a:prstGeom prst="round2SameRect">
            <a:avLst>
              <a:gd name="adj1" fmla="val 0"/>
              <a:gd name="adj2" fmla="val 41080"/>
            </a:avLst>
          </a:prstGeom>
          <a:solidFill>
            <a:srgbClr val="DDF9FF"/>
          </a:solidFill>
          <a:ln w="3175">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dirty="0"/>
          </a:p>
        </p:txBody>
      </p:sp>
      <p:sp>
        <p:nvSpPr>
          <p:cNvPr id="4" name="Rectangle 3"/>
          <p:cNvSpPr/>
          <p:nvPr/>
        </p:nvSpPr>
        <p:spPr>
          <a:xfrm>
            <a:off x="695989" y="1393759"/>
            <a:ext cx="11059107" cy="1003352"/>
          </a:xfrm>
          <a:prstGeom prst="rect">
            <a:avLst/>
          </a:prstGeom>
          <a:solidFill>
            <a:srgbClr val="FCFFE1"/>
          </a:solidFill>
          <a:ln w="44450">
            <a:solidFill>
              <a:srgbClr val="008000"/>
            </a:solidFill>
          </a:ln>
        </p:spPr>
        <p:txBody>
          <a:bodyPr wrap="square">
            <a:spAutoFit/>
          </a:bodyPr>
          <a:lstStyle/>
          <a:p>
            <a:pPr algn="r" rtl="1">
              <a:lnSpc>
                <a:spcPct val="150000"/>
              </a:lnSpc>
            </a:pPr>
            <a:r>
              <a:rPr lang="fa-IR" sz="1600" b="1" dirty="0" smtClean="0">
                <a:latin typeface="Traditional Arabic" panose="02020603050405020304" pitchFamily="18" charset="-78"/>
                <a:cs typeface="B Titr" panose="00000700000000000000" pitchFamily="2" charset="-78"/>
              </a:rPr>
              <a:t>اهمیت تدبّر </a:t>
            </a:r>
            <a:r>
              <a:rPr lang="fa-IR" sz="1600" b="1" dirty="0">
                <a:latin typeface="Traditional Arabic" panose="02020603050405020304" pitchFamily="18" charset="-78"/>
                <a:cs typeface="B Titr" panose="00000700000000000000" pitchFamily="2" charset="-78"/>
              </a:rPr>
              <a:t>در قرآن</a:t>
            </a:r>
          </a:p>
          <a:p>
            <a:pPr indent="180340" algn="ctr" rtl="1">
              <a:lnSpc>
                <a:spcPct val="110000"/>
              </a:lnSpc>
              <a:spcAft>
                <a:spcPts val="0"/>
              </a:spcAft>
            </a:pPr>
            <a:r>
              <a:rPr lang="ar-SA" sz="3200" b="1" dirty="0" smtClean="0">
                <a:latin typeface="Times New Roman" panose="02020603050405020304" pitchFamily="18" charset="0"/>
                <a:ea typeface="Times New Roman" panose="02020603050405020304" pitchFamily="18" charset="0"/>
                <a:cs typeface="Traditional Arabic" panose="02020603050405020304" pitchFamily="18" charset="-78"/>
              </a:rPr>
              <a:t>اَفَلا </a:t>
            </a:r>
            <a:r>
              <a:rPr lang="ar-SA" sz="3200" b="1" dirty="0" smtClean="0">
                <a:solidFill>
                  <a:srgbClr val="FF0000"/>
                </a:solidFill>
                <a:latin typeface="Times New Roman" panose="02020603050405020304" pitchFamily="18" charset="0"/>
                <a:ea typeface="Times New Roman" panose="02020603050405020304" pitchFamily="18" charset="0"/>
                <a:cs typeface="Traditional Arabic" panose="02020603050405020304" pitchFamily="18" charset="-78"/>
              </a:rPr>
              <a:t>يَتَدَبَّرُونَ</a:t>
            </a:r>
            <a:r>
              <a:rPr lang="ar-SA" sz="3200" b="1" dirty="0" smtClean="0">
                <a:latin typeface="Times New Roman" panose="02020603050405020304" pitchFamily="18" charset="0"/>
                <a:ea typeface="Times New Roman" panose="02020603050405020304" pitchFamily="18" charset="0"/>
                <a:cs typeface="Traditional Arabic" panose="02020603050405020304" pitchFamily="18" charset="-78"/>
              </a:rPr>
              <a:t> الْقُرْآنَ اَمْ عَلى‏ قُلُوبٍ اَقْفالُها </a:t>
            </a:r>
            <a:r>
              <a:rPr lang="fa-IR" b="1" dirty="0" smtClean="0">
                <a:solidFill>
                  <a:srgbClr val="663300"/>
                </a:solidFill>
                <a:latin typeface="Times New Roman" panose="02020603050405020304" pitchFamily="18" charset="0"/>
                <a:ea typeface="Times New Roman" panose="02020603050405020304" pitchFamily="18" charset="0"/>
                <a:cs typeface="B Nazanin" pitchFamily="2" charset="-78"/>
              </a:rPr>
              <a:t>(</a:t>
            </a:r>
            <a:r>
              <a:rPr lang="fa-IR" b="1" dirty="0">
                <a:solidFill>
                  <a:srgbClr val="663300"/>
                </a:solidFill>
                <a:latin typeface="Times New Roman" panose="02020603050405020304" pitchFamily="18" charset="0"/>
                <a:ea typeface="Times New Roman" panose="02020603050405020304" pitchFamily="18" charset="0"/>
                <a:cs typeface="B Nazanin" pitchFamily="2" charset="-78"/>
              </a:rPr>
              <a:t>محمد/24</a:t>
            </a:r>
            <a:r>
              <a:rPr lang="fa-IR" b="1" dirty="0" smtClean="0">
                <a:solidFill>
                  <a:srgbClr val="663300"/>
                </a:solidFill>
                <a:latin typeface="Times New Roman" panose="02020603050405020304" pitchFamily="18" charset="0"/>
                <a:ea typeface="Times New Roman" panose="02020603050405020304" pitchFamily="18" charset="0"/>
                <a:cs typeface="B Nazanin" pitchFamily="2" charset="-78"/>
              </a:rPr>
              <a:t>)</a:t>
            </a:r>
            <a:endParaRPr lang="en-US" sz="2400" b="1" dirty="0">
              <a:solidFill>
                <a:srgbClr val="663300"/>
              </a:solidFill>
              <a:latin typeface="Times New Roman" panose="02020603050405020304" pitchFamily="18" charset="0"/>
              <a:ea typeface="Times New Roman" panose="02020603050405020304" pitchFamily="18" charset="0"/>
              <a:cs typeface="B Nazanin" pitchFamily="2" charset="-78"/>
            </a:endParaRPr>
          </a:p>
        </p:txBody>
      </p:sp>
      <p:sp>
        <p:nvSpPr>
          <p:cNvPr id="7" name="Rounded Rectangle 6"/>
          <p:cNvSpPr/>
          <p:nvPr/>
        </p:nvSpPr>
        <p:spPr>
          <a:xfrm>
            <a:off x="4273373" y="217614"/>
            <a:ext cx="3904342" cy="798285"/>
          </a:xfrm>
          <a:prstGeom prst="round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20000"/>
              </a:lnSpc>
            </a:pPr>
            <a:r>
              <a:rPr lang="fa-IR" sz="2000" b="1" dirty="0" smtClean="0">
                <a:solidFill>
                  <a:schemeClr val="tx1"/>
                </a:solidFill>
                <a:cs typeface="B Traffic" pitchFamily="2" charset="-78"/>
              </a:rPr>
              <a:t>نکاتی </a:t>
            </a:r>
            <a:r>
              <a:rPr lang="fa-IR" sz="2000" b="1" dirty="0">
                <a:solidFill>
                  <a:schemeClr val="tx1"/>
                </a:solidFill>
                <a:cs typeface="B Traffic" pitchFamily="2" charset="-78"/>
              </a:rPr>
              <a:t>در باره </a:t>
            </a:r>
            <a:r>
              <a:rPr lang="fa-IR" sz="2000" b="1" dirty="0" smtClean="0">
                <a:solidFill>
                  <a:schemeClr val="tx1"/>
                </a:solidFill>
                <a:cs typeface="B Traffic" pitchFamily="2" charset="-78"/>
              </a:rPr>
              <a:t>تدبّر </a:t>
            </a:r>
            <a:r>
              <a:rPr lang="fa-IR" sz="2000" b="1" dirty="0">
                <a:solidFill>
                  <a:schemeClr val="tx1"/>
                </a:solidFill>
                <a:cs typeface="B Traffic" pitchFamily="2" charset="-78"/>
              </a:rPr>
              <a:t>در </a:t>
            </a:r>
            <a:r>
              <a:rPr lang="fa-IR" sz="2000" b="1" dirty="0" smtClean="0">
                <a:solidFill>
                  <a:schemeClr val="tx1"/>
                </a:solidFill>
                <a:cs typeface="B Traffic" pitchFamily="2" charset="-78"/>
              </a:rPr>
              <a:t>قرآن ـ 2 </a:t>
            </a:r>
            <a:endParaRPr lang="fa-IR" sz="2000" b="1" dirty="0">
              <a:solidFill>
                <a:schemeClr val="tx1"/>
              </a:solidFill>
              <a:cs typeface="B Traffic" pitchFamily="2" charset="-78"/>
            </a:endParaRPr>
          </a:p>
        </p:txBody>
      </p:sp>
      <p:sp>
        <p:nvSpPr>
          <p:cNvPr id="13" name="Rectangle 12"/>
          <p:cNvSpPr/>
          <p:nvPr/>
        </p:nvSpPr>
        <p:spPr>
          <a:xfrm>
            <a:off x="351096" y="2519321"/>
            <a:ext cx="4761817" cy="3625608"/>
          </a:xfrm>
          <a:prstGeom prst="rect">
            <a:avLst/>
          </a:prstGeom>
          <a:solidFill>
            <a:srgbClr val="FCFFE1"/>
          </a:solidFill>
          <a:ln w="44450">
            <a:solidFill>
              <a:srgbClr val="008000"/>
            </a:solidFill>
          </a:ln>
        </p:spPr>
        <p:txBody>
          <a:bodyPr wrap="square">
            <a:spAutoFit/>
          </a:bodyPr>
          <a:lstStyle/>
          <a:p>
            <a:pPr algn="just" rtl="1">
              <a:lnSpc>
                <a:spcPct val="140000"/>
              </a:lnSpc>
            </a:pPr>
            <a:r>
              <a:rPr lang="fa-IR" sz="2400" b="1" dirty="0" smtClean="0">
                <a:latin typeface="Traditional Arabic" panose="02020603050405020304" pitchFamily="18" charset="-78"/>
                <a:cs typeface="B Titr" panose="00000700000000000000" pitchFamily="2" charset="-78"/>
              </a:rPr>
              <a:t>فوائد تدبّر </a:t>
            </a:r>
            <a:r>
              <a:rPr lang="fa-IR" sz="2400" b="1" dirty="0">
                <a:latin typeface="Traditional Arabic" panose="02020603050405020304" pitchFamily="18" charset="-78"/>
                <a:cs typeface="B Titr" panose="00000700000000000000" pitchFamily="2" charset="-78"/>
              </a:rPr>
              <a:t>در قرآن </a:t>
            </a:r>
          </a:p>
          <a:p>
            <a:pPr algn="just" rtl="1">
              <a:lnSpc>
                <a:spcPct val="140000"/>
              </a:lnSpc>
            </a:pPr>
            <a:r>
              <a:rPr lang="fa-IR" sz="2000" b="1" dirty="0">
                <a:solidFill>
                  <a:srgbClr val="006600"/>
                </a:solidFill>
                <a:cs typeface="B Titr" pitchFamily="2" charset="-78"/>
              </a:rPr>
              <a:t>حضرت امام خامنه‌ای مدظله‌العالی فرموده‌اند: </a:t>
            </a:r>
          </a:p>
          <a:p>
            <a:pPr algn="just" rtl="1">
              <a:lnSpc>
                <a:spcPct val="140000"/>
              </a:lnSpc>
            </a:pPr>
            <a:r>
              <a:rPr lang="fa-IR" sz="2000" b="1" dirty="0">
                <a:solidFill>
                  <a:srgbClr val="0000CC"/>
                </a:solidFill>
                <a:cs typeface="B Titr" pitchFamily="2" charset="-78"/>
              </a:rPr>
              <a:t>«اگر در آیات قرآن تأمل بکنیم، اراده و استقامت ما قوی‏تر و بیشتر از این خواهد شد». </a:t>
            </a:r>
            <a:r>
              <a:rPr lang="fa-IR" sz="2000" b="1" dirty="0" smtClean="0">
                <a:solidFill>
                  <a:srgbClr val="0000CC"/>
                </a:solidFill>
                <a:cs typeface="B Titr" pitchFamily="2" charset="-78"/>
              </a:rPr>
              <a:t> </a:t>
            </a:r>
            <a:r>
              <a:rPr lang="fa-IR" sz="2000" b="1" dirty="0" smtClean="0">
                <a:cs typeface="B Titr" pitchFamily="2" charset="-78"/>
              </a:rPr>
              <a:t>«</a:t>
            </a:r>
            <a:r>
              <a:rPr lang="fa-IR" sz="2000" b="1" dirty="0">
                <a:cs typeface="B Titr" pitchFamily="2" charset="-78"/>
              </a:rPr>
              <a:t>قرآن کتاب </a:t>
            </a:r>
            <a:r>
              <a:rPr lang="fa-IR" sz="2000" b="1" dirty="0">
                <a:solidFill>
                  <a:srgbClr val="FF0000"/>
                </a:solidFill>
                <a:cs typeface="B Titr" pitchFamily="2" charset="-78"/>
              </a:rPr>
              <a:t>نور</a:t>
            </a:r>
            <a:r>
              <a:rPr lang="fa-IR" sz="2000" b="1" dirty="0">
                <a:cs typeface="B Titr" pitchFamily="2" charset="-78"/>
              </a:rPr>
              <a:t>، کتاب </a:t>
            </a:r>
            <a:r>
              <a:rPr lang="fa-IR" sz="2000" b="1" dirty="0">
                <a:solidFill>
                  <a:srgbClr val="C00000"/>
                </a:solidFill>
                <a:cs typeface="B Titr" pitchFamily="2" charset="-78"/>
              </a:rPr>
              <a:t>معرفت</a:t>
            </a:r>
            <a:r>
              <a:rPr lang="fa-IR" sz="2000" b="1" dirty="0">
                <a:cs typeface="B Titr" pitchFamily="2" charset="-78"/>
              </a:rPr>
              <a:t>، کتاب </a:t>
            </a:r>
            <a:r>
              <a:rPr lang="fa-IR" sz="2000" b="1" dirty="0">
                <a:solidFill>
                  <a:srgbClr val="660066"/>
                </a:solidFill>
                <a:cs typeface="B Titr" pitchFamily="2" charset="-78"/>
              </a:rPr>
              <a:t>نجات</a:t>
            </a:r>
            <a:r>
              <a:rPr lang="fa-IR" sz="2000" b="1" dirty="0">
                <a:cs typeface="B Titr" pitchFamily="2" charset="-78"/>
              </a:rPr>
              <a:t>، کتاب </a:t>
            </a:r>
            <a:r>
              <a:rPr lang="fa-IR" sz="2000" b="1" dirty="0">
                <a:solidFill>
                  <a:srgbClr val="660033"/>
                </a:solidFill>
                <a:cs typeface="B Titr" pitchFamily="2" charset="-78"/>
              </a:rPr>
              <a:t>سلامت</a:t>
            </a:r>
            <a:r>
              <a:rPr lang="fa-IR" sz="2000" b="1" dirty="0">
                <a:cs typeface="B Titr" pitchFamily="2" charset="-78"/>
              </a:rPr>
              <a:t>، کتاب </a:t>
            </a:r>
            <a:r>
              <a:rPr lang="fa-IR" sz="2000" b="1" dirty="0">
                <a:solidFill>
                  <a:srgbClr val="CC00CC"/>
                </a:solidFill>
                <a:cs typeface="B Titr" pitchFamily="2" charset="-78"/>
              </a:rPr>
              <a:t>رشد و تعالی </a:t>
            </a:r>
            <a:r>
              <a:rPr lang="fa-IR" sz="2000" b="1" dirty="0">
                <a:cs typeface="B Titr" pitchFamily="2" charset="-78"/>
              </a:rPr>
              <a:t>و کتاب </a:t>
            </a:r>
            <a:r>
              <a:rPr lang="fa-IR" sz="2000" b="1" dirty="0">
                <a:solidFill>
                  <a:srgbClr val="663300"/>
                </a:solidFill>
                <a:cs typeface="B Titr" pitchFamily="2" charset="-78"/>
              </a:rPr>
              <a:t>قرب به خدا</a:t>
            </a:r>
            <a:r>
              <a:rPr lang="fa-IR" sz="2000" b="1" dirty="0">
                <a:cs typeface="B Titr" pitchFamily="2" charset="-78"/>
              </a:rPr>
              <a:t>ست... اگر ما یاد گرفتیم که با قرآن به صورت </a:t>
            </a:r>
            <a:r>
              <a:rPr lang="fa-IR" sz="2000" b="1" dirty="0">
                <a:solidFill>
                  <a:srgbClr val="FF0000"/>
                </a:solidFill>
                <a:cs typeface="B Titr" pitchFamily="2" charset="-78"/>
              </a:rPr>
              <a:t>تدبّر</a:t>
            </a:r>
            <a:r>
              <a:rPr lang="fa-IR" sz="2000" b="1" dirty="0">
                <a:cs typeface="B Titr" pitchFamily="2" charset="-78"/>
              </a:rPr>
              <a:t>، </a:t>
            </a:r>
            <a:r>
              <a:rPr lang="fa-IR" sz="2000" b="1" dirty="0">
                <a:solidFill>
                  <a:srgbClr val="0000CC"/>
                </a:solidFill>
                <a:cs typeface="B Titr" pitchFamily="2" charset="-78"/>
              </a:rPr>
              <a:t>انس</a:t>
            </a:r>
            <a:r>
              <a:rPr lang="fa-IR" sz="2000" b="1" dirty="0">
                <a:cs typeface="B Titr" pitchFamily="2" charset="-78"/>
              </a:rPr>
              <a:t> پیدا کنیم، </a:t>
            </a:r>
          </a:p>
          <a:p>
            <a:pPr algn="just" rtl="1">
              <a:lnSpc>
                <a:spcPct val="140000"/>
              </a:lnSpc>
            </a:pPr>
            <a:r>
              <a:rPr lang="fa-IR" sz="2000" b="1" dirty="0">
                <a:cs typeface="B Titr" pitchFamily="2" charset="-78"/>
              </a:rPr>
              <a:t>همة خصوصیاتی که گفتیم حاصل خواهد شد». </a:t>
            </a:r>
            <a:endParaRPr lang="fa-IR" b="1" dirty="0">
              <a:cs typeface="B Titr" pitchFamily="2" charset="-78"/>
            </a:endParaRPr>
          </a:p>
        </p:txBody>
      </p:sp>
      <p:sp>
        <p:nvSpPr>
          <p:cNvPr id="14" name="Rectangle 13"/>
          <p:cNvSpPr/>
          <p:nvPr/>
        </p:nvSpPr>
        <p:spPr>
          <a:xfrm>
            <a:off x="5241701" y="2499701"/>
            <a:ext cx="6513397" cy="3625608"/>
          </a:xfrm>
          <a:prstGeom prst="rect">
            <a:avLst/>
          </a:prstGeom>
          <a:solidFill>
            <a:srgbClr val="FCFFE1"/>
          </a:solidFill>
          <a:ln w="44450">
            <a:solidFill>
              <a:srgbClr val="008000"/>
            </a:solidFill>
          </a:ln>
        </p:spPr>
        <p:txBody>
          <a:bodyPr wrap="square">
            <a:spAutoFit/>
          </a:bodyPr>
          <a:lstStyle/>
          <a:p>
            <a:pPr algn="r" rtl="1">
              <a:lnSpc>
                <a:spcPct val="140000"/>
              </a:lnSpc>
            </a:pPr>
            <a:r>
              <a:rPr lang="fa-IR" b="1" dirty="0" smtClean="0">
                <a:latin typeface="Traditional Arabic" panose="02020603050405020304" pitchFamily="18" charset="-78"/>
                <a:cs typeface="B Titr" panose="00000700000000000000" pitchFamily="2" charset="-78"/>
              </a:rPr>
              <a:t>چیستی تدبّر </a:t>
            </a:r>
            <a:r>
              <a:rPr lang="fa-IR" b="1" dirty="0">
                <a:latin typeface="Traditional Arabic" panose="02020603050405020304" pitchFamily="18" charset="-78"/>
                <a:cs typeface="B Titr" panose="00000700000000000000" pitchFamily="2" charset="-78"/>
              </a:rPr>
              <a:t>در قرآن</a:t>
            </a:r>
          </a:p>
          <a:p>
            <a:pPr algn="r" rtl="1">
              <a:lnSpc>
                <a:spcPct val="140000"/>
              </a:lnSpc>
            </a:pPr>
            <a:r>
              <a:rPr lang="fa-IR" b="1" dirty="0">
                <a:solidFill>
                  <a:srgbClr val="6600CC"/>
                </a:solidFill>
                <a:cs typeface="B Traffic" pitchFamily="2" charset="-78"/>
              </a:rPr>
              <a:t>حضرت امام خامنه‌ای مدظله‌العالی فرموده‌اند: </a:t>
            </a:r>
          </a:p>
          <a:p>
            <a:pPr algn="just" rtl="1">
              <a:lnSpc>
                <a:spcPct val="140000"/>
              </a:lnSpc>
            </a:pPr>
            <a:r>
              <a:rPr lang="fa-IR" sz="1600" b="1" dirty="0">
                <a:cs typeface="B Titr" pitchFamily="2" charset="-78"/>
              </a:rPr>
              <a:t>«اصلًا تدبّر برای تفسیر کردن نیست؛ </a:t>
            </a:r>
            <a:r>
              <a:rPr lang="fa-IR" sz="1600" b="1" dirty="0" smtClean="0">
                <a:cs typeface="B Titr" pitchFamily="2" charset="-78"/>
              </a:rPr>
              <a:t> </a:t>
            </a:r>
            <a:r>
              <a:rPr lang="fa-IR" sz="1600" b="1" dirty="0" smtClean="0">
                <a:solidFill>
                  <a:srgbClr val="0000CC"/>
                </a:solidFill>
                <a:cs typeface="B Titr" pitchFamily="2" charset="-78"/>
              </a:rPr>
              <a:t>برای </a:t>
            </a:r>
            <a:r>
              <a:rPr lang="fa-IR" sz="1600" b="1" dirty="0">
                <a:solidFill>
                  <a:srgbClr val="0000CC"/>
                </a:solidFill>
                <a:cs typeface="B Titr" pitchFamily="2" charset="-78"/>
              </a:rPr>
              <a:t>فهمیدن مراد است. </a:t>
            </a:r>
            <a:r>
              <a:rPr lang="fa-IR" sz="1600" b="1" dirty="0" smtClean="0">
                <a:cs typeface="B Titr" pitchFamily="2" charset="-78"/>
              </a:rPr>
              <a:t>انسان </a:t>
            </a:r>
            <a:r>
              <a:rPr lang="fa-IR" sz="1600" b="1" dirty="0">
                <a:cs typeface="B Titr" pitchFamily="2" charset="-78"/>
              </a:rPr>
              <a:t>هر سخن حکیمانه‏ای را </a:t>
            </a:r>
            <a:r>
              <a:rPr lang="fa-IR" sz="1600" b="1" dirty="0">
                <a:solidFill>
                  <a:srgbClr val="C00000"/>
                </a:solidFill>
                <a:cs typeface="B Titr" pitchFamily="2" charset="-78"/>
              </a:rPr>
              <a:t>دوگونه</a:t>
            </a:r>
            <a:r>
              <a:rPr lang="fa-IR" sz="1600" b="1" dirty="0">
                <a:cs typeface="B Titr" pitchFamily="2" charset="-78"/>
              </a:rPr>
              <a:t> می‏تواند تلقّی کند: </a:t>
            </a:r>
            <a:r>
              <a:rPr lang="fa-IR" sz="1600" b="1" dirty="0" smtClean="0">
                <a:solidFill>
                  <a:srgbClr val="FF0000"/>
                </a:solidFill>
                <a:cs typeface="B Titr" pitchFamily="2" charset="-78"/>
              </a:rPr>
              <a:t>یکی</a:t>
            </a:r>
            <a:r>
              <a:rPr lang="fa-IR" sz="1600" b="1" dirty="0" smtClean="0">
                <a:cs typeface="B Titr" pitchFamily="2" charset="-78"/>
              </a:rPr>
              <a:t> </a:t>
            </a:r>
            <a:r>
              <a:rPr lang="fa-IR" sz="1600" b="1" dirty="0">
                <a:cs typeface="B Titr" pitchFamily="2" charset="-78"/>
              </a:rPr>
              <a:t>سرسری و با سهل‏انگاری؛ </a:t>
            </a:r>
            <a:r>
              <a:rPr lang="fa-IR" sz="1600" b="1" dirty="0" smtClean="0">
                <a:solidFill>
                  <a:srgbClr val="CC00CC"/>
                </a:solidFill>
                <a:cs typeface="B Titr" pitchFamily="2" charset="-78"/>
              </a:rPr>
              <a:t>یکی</a:t>
            </a:r>
            <a:r>
              <a:rPr lang="fa-IR" sz="1600" b="1" dirty="0" smtClean="0">
                <a:solidFill>
                  <a:srgbClr val="C00000"/>
                </a:solidFill>
                <a:cs typeface="B Titr" pitchFamily="2" charset="-78"/>
              </a:rPr>
              <a:t> </a:t>
            </a:r>
            <a:r>
              <a:rPr lang="fa-IR" sz="1600" b="1" dirty="0">
                <a:cs typeface="B Titr" pitchFamily="2" charset="-78"/>
              </a:rPr>
              <a:t>با دقّت و کنجکاوانه. </a:t>
            </a:r>
            <a:r>
              <a:rPr lang="fa-IR" sz="1600" b="1" dirty="0" smtClean="0">
                <a:cs typeface="B Titr" pitchFamily="2" charset="-78"/>
              </a:rPr>
              <a:t>این </a:t>
            </a:r>
            <a:r>
              <a:rPr lang="fa-IR" sz="1600" b="1" dirty="0">
                <a:cs typeface="B Titr" pitchFamily="2" charset="-78"/>
              </a:rPr>
              <a:t>اصلًا به مرحله‏ی تفسیر کردن و تعبیر کردن نمی‏رسد. </a:t>
            </a:r>
            <a:r>
              <a:rPr lang="fa-IR" sz="1600" b="1" dirty="0" smtClean="0">
                <a:solidFill>
                  <a:srgbClr val="0000CC"/>
                </a:solidFill>
                <a:cs typeface="B Titr" pitchFamily="2" charset="-78"/>
              </a:rPr>
              <a:t>تدبّری</a:t>
            </a:r>
            <a:r>
              <a:rPr lang="fa-IR" sz="1600" b="1" dirty="0" smtClean="0">
                <a:cs typeface="B Titr" pitchFamily="2" charset="-78"/>
              </a:rPr>
              <a:t> </a:t>
            </a:r>
            <a:r>
              <a:rPr lang="fa-IR" sz="1600" b="1" dirty="0">
                <a:cs typeface="B Titr" pitchFamily="2" charset="-78"/>
              </a:rPr>
              <a:t>که در قرآن لازم است، پرهیز کردن از سرسری نگریستن در قرآن است؛ </a:t>
            </a:r>
            <a:r>
              <a:rPr lang="fa-IR" sz="1600" b="1" dirty="0" smtClean="0">
                <a:cs typeface="B Titr" pitchFamily="2" charset="-78"/>
              </a:rPr>
              <a:t>یعنی </a:t>
            </a:r>
            <a:r>
              <a:rPr lang="fa-IR" sz="1600" b="1" dirty="0">
                <a:cs typeface="B Titr" pitchFamily="2" charset="-78"/>
              </a:rPr>
              <a:t>شما هر آیة قرآنی را که می‏خوانید، با تأمّل و ژرف‏نگری باشد و دنبال </a:t>
            </a:r>
            <a:r>
              <a:rPr lang="fa-IR" sz="1600" b="1" dirty="0">
                <a:solidFill>
                  <a:srgbClr val="0000CC"/>
                </a:solidFill>
                <a:cs typeface="B Titr" pitchFamily="2" charset="-78"/>
              </a:rPr>
              <a:t>فهمیدن</a:t>
            </a:r>
            <a:r>
              <a:rPr lang="fa-IR" sz="1600" b="1" dirty="0">
                <a:cs typeface="B Titr" pitchFamily="2" charset="-78"/>
              </a:rPr>
              <a:t> باشید. این همان </a:t>
            </a:r>
            <a:r>
              <a:rPr lang="fa-IR" sz="1600" b="1" dirty="0">
                <a:solidFill>
                  <a:srgbClr val="0000CC"/>
                </a:solidFill>
                <a:cs typeface="B Titr" pitchFamily="2" charset="-78"/>
              </a:rPr>
              <a:t>تدبّر</a:t>
            </a:r>
            <a:r>
              <a:rPr lang="fa-IR" sz="1600" b="1" dirty="0">
                <a:cs typeface="B Titr" pitchFamily="2" charset="-78"/>
              </a:rPr>
              <a:t> </a:t>
            </a:r>
            <a:r>
              <a:rPr lang="fa-IR" sz="1600" b="1" dirty="0" smtClean="0">
                <a:cs typeface="B Titr" pitchFamily="2" charset="-78"/>
              </a:rPr>
              <a:t>است. و </a:t>
            </a:r>
            <a:r>
              <a:rPr lang="fa-IR" sz="1600" b="1" dirty="0">
                <a:cs typeface="B Titr" pitchFamily="2" charset="-78"/>
              </a:rPr>
              <a:t>بدون اینکه نیازی به این باشد که انسان، سلایق خودش را به قرآن تحمیل کند که همان </a:t>
            </a:r>
            <a:r>
              <a:rPr lang="fa-IR" sz="1600" b="1" dirty="0">
                <a:solidFill>
                  <a:srgbClr val="FF0000"/>
                </a:solidFill>
                <a:cs typeface="B Titr" pitchFamily="2" charset="-78"/>
              </a:rPr>
              <a:t>تفسیر به رأی </a:t>
            </a:r>
            <a:r>
              <a:rPr lang="fa-IR" sz="1600" b="1" dirty="0">
                <a:cs typeface="B Titr" pitchFamily="2" charset="-78"/>
              </a:rPr>
              <a:t>است. </a:t>
            </a:r>
            <a:r>
              <a:rPr lang="fa-IR" sz="1600" b="1" dirty="0" smtClean="0">
                <a:cs typeface="B Titr" pitchFamily="2" charset="-78"/>
              </a:rPr>
              <a:t>خواهید </a:t>
            </a:r>
            <a:r>
              <a:rPr lang="fa-IR" sz="1600" b="1" dirty="0">
                <a:cs typeface="B Titr" pitchFamily="2" charset="-78"/>
              </a:rPr>
              <a:t>دید که باب‌هایی را از معرفت، به حسب محتوای آیه </a:t>
            </a:r>
            <a:r>
              <a:rPr lang="fa-IR" sz="1600" b="1" dirty="0" smtClean="0">
                <a:cs typeface="B Titr" pitchFamily="2" charset="-78"/>
              </a:rPr>
              <a:t>ـ </a:t>
            </a:r>
            <a:r>
              <a:rPr lang="fa-IR" sz="1600" b="1" dirty="0">
                <a:cs typeface="B Titr" pitchFamily="2" charset="-78"/>
              </a:rPr>
              <a:t>هرچه که محتوای آیه است ـ </a:t>
            </a:r>
            <a:r>
              <a:rPr lang="fa-IR" sz="1600" b="1" dirty="0" smtClean="0">
                <a:cs typeface="B Titr" pitchFamily="2" charset="-78"/>
              </a:rPr>
              <a:t>باز </a:t>
            </a:r>
            <a:r>
              <a:rPr lang="fa-IR" sz="1600" b="1" dirty="0">
                <a:cs typeface="B Titr" pitchFamily="2" charset="-78"/>
              </a:rPr>
              <a:t>می‏کند». </a:t>
            </a:r>
          </a:p>
        </p:txBody>
      </p:sp>
    </p:spTree>
    <p:extLst>
      <p:ext uri="{BB962C8B-B14F-4D97-AF65-F5344CB8AC3E}">
        <p14:creationId xmlns:p14="http://schemas.microsoft.com/office/powerpoint/2010/main" val="998436795"/>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1000"/>
                                        <p:tgtEl>
                                          <p:spTgt spid="30"/>
                                        </p:tgtEl>
                                      </p:cBhvr>
                                    </p:animEffect>
                                    <p:anim calcmode="lin" valueType="num">
                                      <p:cBhvr>
                                        <p:cTn id="20" dur="1000" fill="hold"/>
                                        <p:tgtEl>
                                          <p:spTgt spid="30"/>
                                        </p:tgtEl>
                                        <p:attrNameLst>
                                          <p:attrName>ppt_x</p:attrName>
                                        </p:attrNameLst>
                                      </p:cBhvr>
                                      <p:tavLst>
                                        <p:tav tm="0">
                                          <p:val>
                                            <p:strVal val="#ppt_x"/>
                                          </p:val>
                                        </p:tav>
                                        <p:tav tm="100000">
                                          <p:val>
                                            <p:strVal val="#ppt_x"/>
                                          </p:val>
                                        </p:tav>
                                      </p:tavLst>
                                    </p:anim>
                                    <p:anim calcmode="lin" valueType="num">
                                      <p:cBhvr>
                                        <p:cTn id="21"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1000"/>
                                        <p:tgtEl>
                                          <p:spTgt spid="4"/>
                                        </p:tgtEl>
                                      </p:cBhvr>
                                    </p:animEffect>
                                    <p:anim calcmode="lin" valueType="num">
                                      <p:cBhvr>
                                        <p:cTn id="27" dur="1000" fill="hold"/>
                                        <p:tgtEl>
                                          <p:spTgt spid="4"/>
                                        </p:tgtEl>
                                        <p:attrNameLst>
                                          <p:attrName>ppt_x</p:attrName>
                                        </p:attrNameLst>
                                      </p:cBhvr>
                                      <p:tavLst>
                                        <p:tav tm="0">
                                          <p:val>
                                            <p:strVal val="#ppt_x"/>
                                          </p:val>
                                        </p:tav>
                                        <p:tav tm="100000">
                                          <p:val>
                                            <p:strVal val="#ppt_x"/>
                                          </p:val>
                                        </p:tav>
                                      </p:tavLst>
                                    </p:anim>
                                    <p:anim calcmode="lin" valueType="num">
                                      <p:cBhvr>
                                        <p:cTn id="28"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1000"/>
                                        <p:tgtEl>
                                          <p:spTgt spid="14"/>
                                        </p:tgtEl>
                                      </p:cBhvr>
                                    </p:animEffect>
                                    <p:anim calcmode="lin" valueType="num">
                                      <p:cBhvr>
                                        <p:cTn id="34" dur="1000" fill="hold"/>
                                        <p:tgtEl>
                                          <p:spTgt spid="14"/>
                                        </p:tgtEl>
                                        <p:attrNameLst>
                                          <p:attrName>ppt_x</p:attrName>
                                        </p:attrNameLst>
                                      </p:cBhvr>
                                      <p:tavLst>
                                        <p:tav tm="0">
                                          <p:val>
                                            <p:strVal val="#ppt_x"/>
                                          </p:val>
                                        </p:tav>
                                        <p:tav tm="100000">
                                          <p:val>
                                            <p:strVal val="#ppt_x"/>
                                          </p:val>
                                        </p:tav>
                                      </p:tavLst>
                                    </p:anim>
                                    <p:anim calcmode="lin" valueType="num">
                                      <p:cBhvr>
                                        <p:cTn id="35"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fade">
                                      <p:cBhvr>
                                        <p:cTn id="40" dur="1000"/>
                                        <p:tgtEl>
                                          <p:spTgt spid="13"/>
                                        </p:tgtEl>
                                      </p:cBhvr>
                                    </p:animEffect>
                                    <p:anim calcmode="lin" valueType="num">
                                      <p:cBhvr>
                                        <p:cTn id="41" dur="1000" fill="hold"/>
                                        <p:tgtEl>
                                          <p:spTgt spid="13"/>
                                        </p:tgtEl>
                                        <p:attrNameLst>
                                          <p:attrName>ppt_x</p:attrName>
                                        </p:attrNameLst>
                                      </p:cBhvr>
                                      <p:tavLst>
                                        <p:tav tm="0">
                                          <p:val>
                                            <p:strVal val="#ppt_x"/>
                                          </p:val>
                                        </p:tav>
                                        <p:tav tm="100000">
                                          <p:val>
                                            <p:strVal val="#ppt_x"/>
                                          </p:val>
                                        </p:tav>
                                      </p:tavLst>
                                    </p:anim>
                                    <p:anim calcmode="lin" valueType="num">
                                      <p:cBhvr>
                                        <p:cTn id="42"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10" grpId="0" animBg="1"/>
      <p:bldP spid="4" grpId="0" animBg="1"/>
      <p:bldP spid="7" grpId="0" animBg="1"/>
      <p:bldP spid="13" grpId="0" animBg="1"/>
      <p:bldP spid="14" grpId="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ound Same Side Corner Rectangle 29"/>
          <p:cNvSpPr/>
          <p:nvPr/>
        </p:nvSpPr>
        <p:spPr>
          <a:xfrm>
            <a:off x="139700" y="1077228"/>
            <a:ext cx="11912600" cy="5641072"/>
          </a:xfrm>
          <a:prstGeom prst="round2SameRect">
            <a:avLst>
              <a:gd name="adj1" fmla="val 0"/>
              <a:gd name="adj2" fmla="val 4039"/>
            </a:avLst>
          </a:prstGeom>
          <a:solidFill>
            <a:srgbClr val="140E94"/>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b="1" dirty="0"/>
          </a:p>
        </p:txBody>
      </p:sp>
      <p:sp>
        <p:nvSpPr>
          <p:cNvPr id="10" name="Round Same Side Corner Rectangle 9"/>
          <p:cNvSpPr/>
          <p:nvPr/>
        </p:nvSpPr>
        <p:spPr>
          <a:xfrm rot="10800000">
            <a:off x="139700" y="98186"/>
            <a:ext cx="11912600" cy="897724"/>
          </a:xfrm>
          <a:prstGeom prst="round2SameRect">
            <a:avLst>
              <a:gd name="adj1" fmla="val 0"/>
              <a:gd name="adj2" fmla="val 15616"/>
            </a:avLst>
          </a:prstGeom>
          <a:solidFill>
            <a:srgbClr val="FFC000"/>
          </a:solidFill>
          <a:ln w="3175">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dirty="0"/>
          </a:p>
        </p:txBody>
      </p:sp>
      <p:sp>
        <p:nvSpPr>
          <p:cNvPr id="7" name="Rounded Rectangle 6"/>
          <p:cNvSpPr/>
          <p:nvPr/>
        </p:nvSpPr>
        <p:spPr>
          <a:xfrm>
            <a:off x="3367667" y="205479"/>
            <a:ext cx="5988205" cy="68313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20000"/>
              </a:lnSpc>
            </a:pPr>
            <a:r>
              <a:rPr lang="fa-IR" sz="2800" b="1" dirty="0">
                <a:solidFill>
                  <a:schemeClr val="tx1"/>
                </a:solidFill>
                <a:cs typeface="B Titr" pitchFamily="2" charset="-78"/>
              </a:rPr>
              <a:t>آثار ایمان: </a:t>
            </a:r>
            <a:r>
              <a:rPr lang="fa-IR" sz="2800" b="1" dirty="0" smtClean="0">
                <a:solidFill>
                  <a:srgbClr val="0000CC"/>
                </a:solidFill>
                <a:cs typeface="B Titr" pitchFamily="2" charset="-78"/>
              </a:rPr>
              <a:t>18ـ  </a:t>
            </a:r>
            <a:r>
              <a:rPr lang="fa-IR" sz="2800" b="1" dirty="0">
                <a:solidFill>
                  <a:srgbClr val="0000CC"/>
                </a:solidFill>
                <a:cs typeface="B Titr" pitchFamily="2" charset="-78"/>
              </a:rPr>
              <a:t>رضوان الهی</a:t>
            </a:r>
            <a:endParaRPr lang="fa-IR" sz="2400" b="1" dirty="0">
              <a:solidFill>
                <a:srgbClr val="663300"/>
              </a:solidFill>
              <a:cs typeface="B Titr" pitchFamily="2" charset="-78"/>
            </a:endParaRPr>
          </a:p>
        </p:txBody>
      </p:sp>
      <p:sp>
        <p:nvSpPr>
          <p:cNvPr id="13" name="Rectangle 12"/>
          <p:cNvSpPr/>
          <p:nvPr/>
        </p:nvSpPr>
        <p:spPr>
          <a:xfrm>
            <a:off x="301213" y="1282390"/>
            <a:ext cx="11606455" cy="5241074"/>
          </a:xfrm>
          <a:prstGeom prst="rect">
            <a:avLst/>
          </a:prstGeom>
          <a:solidFill>
            <a:srgbClr val="FEFFEB"/>
          </a:solidFill>
          <a:ln w="444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rtl="1">
              <a:lnSpc>
                <a:spcPct val="180000"/>
              </a:lnSpc>
            </a:pPr>
            <a:r>
              <a:rPr lang="fa-IR" sz="3200" b="1" dirty="0" smtClean="0">
                <a:solidFill>
                  <a:srgbClr val="0000FF"/>
                </a:solidFill>
                <a:cs typeface="B Titr" pitchFamily="2" charset="-78"/>
              </a:rPr>
              <a:t>وَعَدَ اللَّهُ الْمُؤْمِنينَ وَ الْمُؤْمِناتِ جَنَّاتٍ تَجْري مِنْ تَحْتِهَا الْأَنْهارُ خالِدينَ فيها وَ مَساكِنَ طَيِّبَةً في‏ جَنَّاتِ عَدْنٍ وَ </a:t>
            </a:r>
            <a:r>
              <a:rPr lang="fa-IR" sz="3200" b="1" dirty="0" smtClean="0">
                <a:solidFill>
                  <a:srgbClr val="C00000"/>
                </a:solidFill>
                <a:cs typeface="B Titr" pitchFamily="2" charset="-78"/>
              </a:rPr>
              <a:t>رِضْوانٌ مِنَ اللَّهِ </a:t>
            </a:r>
            <a:r>
              <a:rPr lang="fa-IR" sz="3200" b="1" dirty="0" smtClean="0">
                <a:solidFill>
                  <a:srgbClr val="0000FF"/>
                </a:solidFill>
                <a:cs typeface="B Titr" pitchFamily="2" charset="-78"/>
              </a:rPr>
              <a:t>أَكْبَرُ</a:t>
            </a:r>
            <a:r>
              <a:rPr lang="fa-IR" sz="3200" b="1" dirty="0" smtClean="0">
                <a:solidFill>
                  <a:srgbClr val="C00000"/>
                </a:solidFill>
                <a:cs typeface="B Titr" pitchFamily="2" charset="-78"/>
              </a:rPr>
              <a:t> </a:t>
            </a:r>
            <a:r>
              <a:rPr lang="fa-IR" sz="3200" b="1" dirty="0" smtClean="0">
                <a:solidFill>
                  <a:srgbClr val="0000FF"/>
                </a:solidFill>
                <a:cs typeface="B Titr" pitchFamily="2" charset="-78"/>
              </a:rPr>
              <a:t>ذلِكَ هُوَ الْفَوْزُ الْعَظيمُ </a:t>
            </a:r>
            <a:r>
              <a:rPr lang="fa-IR" sz="2000" b="1" dirty="0" smtClean="0">
                <a:solidFill>
                  <a:srgbClr val="C00000"/>
                </a:solidFill>
                <a:latin typeface="Traditional Arabic" panose="02020603050405020304" pitchFamily="18" charset="-78"/>
                <a:cs typeface="B Nazanin" pitchFamily="2" charset="-78"/>
              </a:rPr>
              <a:t>(توبه: 72)؛ </a:t>
            </a:r>
          </a:p>
          <a:p>
            <a:pPr algn="ctr" rtl="1">
              <a:lnSpc>
                <a:spcPct val="180000"/>
              </a:lnSpc>
            </a:pPr>
            <a:r>
              <a:rPr lang="fa-IR" sz="2800" b="1" dirty="0" smtClean="0">
                <a:solidFill>
                  <a:schemeClr val="tx1"/>
                </a:solidFill>
                <a:cs typeface="B Titr" pitchFamily="2" charset="-78"/>
              </a:rPr>
              <a:t>خدا به مردان و زنان با ايمان بهشت‏هايى را كه از زيرِ [درختانِ ] آن نهرها جارى است؟ در حالى كه در آن جاودانه‏اند، و نيز سراهاى پاكيزه‏اى را در بهشت‏هاى ابدى </a:t>
            </a:r>
            <a:r>
              <a:rPr lang="fa-IR" sz="2800" b="1" dirty="0" smtClean="0">
                <a:solidFill>
                  <a:srgbClr val="C00000"/>
                </a:solidFill>
                <a:cs typeface="B Titr" pitchFamily="2" charset="-78"/>
              </a:rPr>
              <a:t>و</a:t>
            </a:r>
            <a:r>
              <a:rPr lang="fa-IR" sz="2800" b="1" dirty="0" smtClean="0">
                <a:solidFill>
                  <a:schemeClr val="tx1"/>
                </a:solidFill>
                <a:cs typeface="B Titr" pitchFamily="2" charset="-78"/>
              </a:rPr>
              <a:t> </a:t>
            </a:r>
            <a:r>
              <a:rPr lang="fa-IR" sz="2800" b="1" dirty="0" smtClean="0">
                <a:solidFill>
                  <a:srgbClr val="C00000"/>
                </a:solidFill>
                <a:cs typeface="B Titr" pitchFamily="2" charset="-78"/>
              </a:rPr>
              <a:t>هم‏چنين رضايتى ويژه از سوى خدا </a:t>
            </a:r>
            <a:r>
              <a:rPr lang="fa-IR" sz="2800" b="1" dirty="0" smtClean="0">
                <a:solidFill>
                  <a:schemeClr val="tx1"/>
                </a:solidFill>
                <a:cs typeface="B Titr" pitchFamily="2" charset="-78"/>
              </a:rPr>
              <a:t>[كه از همه آن نعمت ها] بزرگ‏تر است وعده داده است؛ اين همان كاميابى بزرگ است</a:t>
            </a:r>
            <a:endParaRPr lang="fa-IR" sz="2800" b="1" spc="-130" dirty="0">
              <a:solidFill>
                <a:schemeClr val="tx1"/>
              </a:solidFill>
              <a:cs typeface="B Traffic" pitchFamily="2" charset="-78"/>
            </a:endParaRPr>
          </a:p>
        </p:txBody>
      </p:sp>
    </p:spTree>
    <p:extLst>
      <p:ext uri="{BB962C8B-B14F-4D97-AF65-F5344CB8AC3E}">
        <p14:creationId xmlns:p14="http://schemas.microsoft.com/office/powerpoint/2010/main" val="687637535"/>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1000"/>
                                        <p:tgtEl>
                                          <p:spTgt spid="30"/>
                                        </p:tgtEl>
                                      </p:cBhvr>
                                    </p:animEffect>
                                    <p:anim calcmode="lin" valueType="num">
                                      <p:cBhvr>
                                        <p:cTn id="20" dur="1000" fill="hold"/>
                                        <p:tgtEl>
                                          <p:spTgt spid="30"/>
                                        </p:tgtEl>
                                        <p:attrNameLst>
                                          <p:attrName>ppt_x</p:attrName>
                                        </p:attrNameLst>
                                      </p:cBhvr>
                                      <p:tavLst>
                                        <p:tav tm="0">
                                          <p:val>
                                            <p:strVal val="#ppt_x"/>
                                          </p:val>
                                        </p:tav>
                                        <p:tav tm="100000">
                                          <p:val>
                                            <p:strVal val="#ppt_x"/>
                                          </p:val>
                                        </p:tav>
                                      </p:tavLst>
                                    </p:anim>
                                    <p:anim calcmode="lin" valueType="num">
                                      <p:cBhvr>
                                        <p:cTn id="21"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1000"/>
                                        <p:tgtEl>
                                          <p:spTgt spid="13"/>
                                        </p:tgtEl>
                                      </p:cBhvr>
                                    </p:animEffect>
                                    <p:anim calcmode="lin" valueType="num">
                                      <p:cBhvr>
                                        <p:cTn id="27" dur="1000" fill="hold"/>
                                        <p:tgtEl>
                                          <p:spTgt spid="13"/>
                                        </p:tgtEl>
                                        <p:attrNameLst>
                                          <p:attrName>ppt_x</p:attrName>
                                        </p:attrNameLst>
                                      </p:cBhvr>
                                      <p:tavLst>
                                        <p:tav tm="0">
                                          <p:val>
                                            <p:strVal val="#ppt_x"/>
                                          </p:val>
                                        </p:tav>
                                        <p:tav tm="100000">
                                          <p:val>
                                            <p:strVal val="#ppt_x"/>
                                          </p:val>
                                        </p:tav>
                                      </p:tavLst>
                                    </p:anim>
                                    <p:anim calcmode="lin" valueType="num">
                                      <p:cBhvr>
                                        <p:cTn id="28"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10" grpId="0" animBg="1"/>
      <p:bldP spid="7" grpId="0" animBg="1"/>
      <p:bldP spid="13" grpId="0" animBg="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ound Same Side Corner Rectangle 29"/>
          <p:cNvSpPr/>
          <p:nvPr/>
        </p:nvSpPr>
        <p:spPr>
          <a:xfrm>
            <a:off x="139700" y="1077228"/>
            <a:ext cx="11912600" cy="5641072"/>
          </a:xfrm>
          <a:prstGeom prst="round2SameRect">
            <a:avLst>
              <a:gd name="adj1" fmla="val 0"/>
              <a:gd name="adj2" fmla="val 4039"/>
            </a:avLst>
          </a:prstGeom>
          <a:solidFill>
            <a:srgbClr val="140E94"/>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b="1" dirty="0"/>
          </a:p>
        </p:txBody>
      </p:sp>
      <p:sp>
        <p:nvSpPr>
          <p:cNvPr id="10" name="Round Same Side Corner Rectangle 9"/>
          <p:cNvSpPr/>
          <p:nvPr/>
        </p:nvSpPr>
        <p:spPr>
          <a:xfrm rot="10800000">
            <a:off x="139700" y="87035"/>
            <a:ext cx="11912600" cy="897724"/>
          </a:xfrm>
          <a:prstGeom prst="round2SameRect">
            <a:avLst>
              <a:gd name="adj1" fmla="val 0"/>
              <a:gd name="adj2" fmla="val 15616"/>
            </a:avLst>
          </a:prstGeom>
          <a:solidFill>
            <a:srgbClr val="FFC000"/>
          </a:solidFill>
          <a:ln w="3175">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dirty="0"/>
          </a:p>
        </p:txBody>
      </p:sp>
      <p:sp>
        <p:nvSpPr>
          <p:cNvPr id="7" name="Rounded Rectangle 6"/>
          <p:cNvSpPr/>
          <p:nvPr/>
        </p:nvSpPr>
        <p:spPr>
          <a:xfrm>
            <a:off x="2442116" y="205479"/>
            <a:ext cx="6646128" cy="68313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20000"/>
              </a:lnSpc>
            </a:pPr>
            <a:r>
              <a:rPr lang="fa-IR" sz="2800" b="1" dirty="0">
                <a:solidFill>
                  <a:schemeClr val="tx1"/>
                </a:solidFill>
                <a:cs typeface="B Titr" pitchFamily="2" charset="-78"/>
              </a:rPr>
              <a:t>آثار ایمان: </a:t>
            </a:r>
            <a:r>
              <a:rPr lang="fa-IR" sz="2800" b="1" dirty="0" smtClean="0">
                <a:solidFill>
                  <a:srgbClr val="0000CC"/>
                </a:solidFill>
                <a:cs typeface="B Titr" pitchFamily="2" charset="-78"/>
              </a:rPr>
              <a:t>19ـ  </a:t>
            </a:r>
            <a:r>
              <a:rPr lang="fa-IR" sz="2800" b="1" dirty="0">
                <a:solidFill>
                  <a:srgbClr val="0000CC"/>
                </a:solidFill>
                <a:cs typeface="B Titr" pitchFamily="2" charset="-78"/>
              </a:rPr>
              <a:t>نورانی شدن در بهشت برین</a:t>
            </a:r>
            <a:endParaRPr lang="fa-IR" sz="2400" b="1" dirty="0">
              <a:solidFill>
                <a:srgbClr val="663300"/>
              </a:solidFill>
              <a:cs typeface="B Titr" pitchFamily="2" charset="-78"/>
            </a:endParaRPr>
          </a:p>
        </p:txBody>
      </p:sp>
      <p:sp>
        <p:nvSpPr>
          <p:cNvPr id="13" name="Rectangle 12"/>
          <p:cNvSpPr/>
          <p:nvPr/>
        </p:nvSpPr>
        <p:spPr>
          <a:xfrm>
            <a:off x="5647764" y="1263125"/>
            <a:ext cx="6270661" cy="5277523"/>
          </a:xfrm>
          <a:prstGeom prst="rect">
            <a:avLst/>
          </a:prstGeom>
          <a:solidFill>
            <a:srgbClr val="FEFFEB"/>
          </a:solidFill>
          <a:ln w="444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just" rtl="1">
              <a:lnSpc>
                <a:spcPct val="180000"/>
              </a:lnSpc>
            </a:pPr>
            <a:r>
              <a:rPr lang="fa-IR" sz="2100" b="1" dirty="0">
                <a:solidFill>
                  <a:srgbClr val="0000FF"/>
                </a:solidFill>
                <a:cs typeface="B Titr" pitchFamily="2" charset="-78"/>
              </a:rPr>
              <a:t>يا أَيُّهَا الَّذينَ آمَنُوا تُوبُوا إِلَى اللَّهِ تَوْبَةً نَصُوحاً عَسى‏ رَبُّكُمْ أَنْ يُكَفِّرَ عَنْكُمْ سَيِّئاتِكُمْ وَ يُدْخِلَكُمْ جَنَّاتٍ تَجْري مِنْ تَحْتِهَا الْأَنْهارُ يَوْمَ لا يُخْزِي اللَّهُ النَّبِيَّ وَ الَّذينَ آمَنُوا مَعَهُ نُورُهُمْ‏ يَسْعى‏ بَيْنَ أَيْديهِمْ وَ بِأَيْمانِهِمْ يَقُولُونَ رَبَّنا أَتْمِمْ لَنا نُورَنا وَ اغْفِرْ لَنا إِنَّكَ عَلى‏ كُلِّ شَيْ‏ءٍ قَديرٌ </a:t>
            </a:r>
            <a:r>
              <a:rPr lang="fa-IR" sz="1400" b="1" dirty="0">
                <a:solidFill>
                  <a:srgbClr val="C00000"/>
                </a:solidFill>
                <a:latin typeface="Traditional Arabic" panose="02020603050405020304" pitchFamily="18" charset="-78"/>
                <a:cs typeface="B Nazanin" pitchFamily="2" charset="-78"/>
              </a:rPr>
              <a:t>(تحریم: 8) </a:t>
            </a:r>
            <a:endParaRPr lang="fa-IR" sz="1400" b="1" dirty="0" smtClean="0">
              <a:solidFill>
                <a:srgbClr val="C00000"/>
              </a:solidFill>
              <a:latin typeface="Traditional Arabic" panose="02020603050405020304" pitchFamily="18" charset="-78"/>
              <a:cs typeface="B Nazanin" pitchFamily="2" charset="-78"/>
            </a:endParaRPr>
          </a:p>
          <a:p>
            <a:pPr algn="just" rtl="1">
              <a:lnSpc>
                <a:spcPct val="180000"/>
              </a:lnSpc>
            </a:pPr>
            <a:r>
              <a:rPr lang="fa-IR" sz="1600" b="1" dirty="0" smtClean="0">
                <a:solidFill>
                  <a:schemeClr val="tx1"/>
                </a:solidFill>
                <a:cs typeface="B Titr" pitchFamily="2" charset="-78"/>
              </a:rPr>
              <a:t>اى </a:t>
            </a:r>
            <a:r>
              <a:rPr lang="fa-IR" sz="1600" b="1" dirty="0">
                <a:solidFill>
                  <a:schemeClr val="tx1"/>
                </a:solidFill>
                <a:cs typeface="B Titr" pitchFamily="2" charset="-78"/>
              </a:rPr>
              <a:t>مؤمنان ! به پيشگاه خدا توبه كنيد، توبه‏اى خالص [كه شما را از بازگشت به گناه بازدارد]؛ اميد است پروردگارتان گناهانتان را از شما محو كند و شما را به بهشت‏هايى كه از زيرِ [درختانِ ] آن نهرها جارى است، درآورد، در آن روزى كه خدا پيامبر و كسانى كه همراه او ايمان آورده‏اند خوار نمى‏كند، نور (ایمان و عمل صالحِ) شان، پيشاپيش آنان و از سوى راستشان شتابان حركت مى‏كند، مى‏گويند: اى پروردگار ما! نور ما را براى ما كامل كن و ما را بيامرز كه تو بر هر كارى توانايى.</a:t>
            </a:r>
            <a:endParaRPr lang="fa-IR" sz="1600" b="1" spc="-130" dirty="0">
              <a:solidFill>
                <a:schemeClr val="tx1"/>
              </a:solidFill>
              <a:cs typeface="B Traffic" pitchFamily="2" charset="-78"/>
            </a:endParaRPr>
          </a:p>
        </p:txBody>
      </p:sp>
      <p:sp>
        <p:nvSpPr>
          <p:cNvPr id="8" name="Rounded Rectangular Callout 7"/>
          <p:cNvSpPr/>
          <p:nvPr/>
        </p:nvSpPr>
        <p:spPr>
          <a:xfrm>
            <a:off x="268793" y="1187819"/>
            <a:ext cx="4647452" cy="1297195"/>
          </a:xfrm>
          <a:prstGeom prst="wedgeRoundRectCallout">
            <a:avLst>
              <a:gd name="adj1" fmla="val 63556"/>
              <a:gd name="adj2" fmla="val -17445"/>
              <a:gd name="adj3" fmla="val 16667"/>
            </a:avLst>
          </a:prstGeom>
          <a:gradFill>
            <a:gsLst>
              <a:gs pos="0">
                <a:schemeClr val="bg1"/>
              </a:gs>
              <a:gs pos="87000">
                <a:srgbClr val="D1FFD1"/>
              </a:gs>
              <a:gs pos="94000">
                <a:schemeClr val="accent1">
                  <a:lumMod val="45000"/>
                  <a:lumOff val="55000"/>
                </a:schemeClr>
              </a:gs>
              <a:gs pos="100000">
                <a:schemeClr val="accent1">
                  <a:lumMod val="30000"/>
                  <a:lumOff val="70000"/>
                </a:schemeClr>
              </a:gs>
            </a:gsLst>
            <a:lin ang="15600000" scaled="0"/>
          </a:gradFill>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rtl="1">
              <a:lnSpc>
                <a:spcPct val="120000"/>
              </a:lnSpc>
            </a:pPr>
            <a:r>
              <a:rPr lang="fa-IR" sz="2200" b="1" spc="-20" dirty="0">
                <a:solidFill>
                  <a:srgbClr val="FF0000"/>
                </a:solidFill>
                <a:latin typeface="Traditional Arabic" panose="02020603050405020304" pitchFamily="18" charset="-78"/>
                <a:cs typeface="B Titr" panose="00000700000000000000" pitchFamily="2" charset="-78"/>
              </a:rPr>
              <a:t>طبق </a:t>
            </a:r>
            <a:r>
              <a:rPr lang="fa-IR" sz="2200" b="1" spc="-20" dirty="0" smtClean="0">
                <a:solidFill>
                  <a:srgbClr val="FF0000"/>
                </a:solidFill>
                <a:latin typeface="Traditional Arabic" panose="02020603050405020304" pitchFamily="18" charset="-78"/>
                <a:cs typeface="B Titr" panose="00000700000000000000" pitchFamily="2" charset="-78"/>
              </a:rPr>
              <a:t>این آیه اگر </a:t>
            </a:r>
            <a:r>
              <a:rPr lang="fa-IR" sz="2200" b="1" spc="-20" dirty="0">
                <a:solidFill>
                  <a:schemeClr val="tx1"/>
                </a:solidFill>
                <a:latin typeface="Traditional Arabic" panose="02020603050405020304" pitchFamily="18" charset="-78"/>
                <a:cs typeface="B Traffic" pitchFamily="2" charset="-78"/>
              </a:rPr>
              <a:t>توبه نصوح را از لوازم ایمان کامل بدانیم (که هست)، </a:t>
            </a:r>
            <a:r>
              <a:rPr lang="fa-IR" sz="2200" b="1" spc="-20" dirty="0">
                <a:solidFill>
                  <a:srgbClr val="C00000"/>
                </a:solidFill>
                <a:latin typeface="Traditional Arabic" panose="02020603050405020304" pitchFamily="18" charset="-78"/>
                <a:cs typeface="B Traffic" pitchFamily="2" charset="-78"/>
              </a:rPr>
              <a:t>پنج</a:t>
            </a:r>
            <a:r>
              <a:rPr lang="fa-IR" sz="2200" b="1" spc="-20" dirty="0">
                <a:solidFill>
                  <a:schemeClr val="tx1"/>
                </a:solidFill>
                <a:latin typeface="Traditional Arabic" panose="02020603050405020304" pitchFamily="18" charset="-78"/>
                <a:cs typeface="B Traffic" pitchFamily="2" charset="-78"/>
              </a:rPr>
              <a:t> ثمره بزرگ در همین آیه برشمرده است: </a:t>
            </a:r>
            <a:endParaRPr lang="fa-IR" sz="2200" b="1" spc="-50" dirty="0">
              <a:solidFill>
                <a:schemeClr val="tx1"/>
              </a:solidFill>
              <a:latin typeface="Traditional Arabic" panose="02020603050405020304" pitchFamily="18" charset="-78"/>
              <a:cs typeface="B Traffic" pitchFamily="2" charset="-78"/>
            </a:endParaRPr>
          </a:p>
        </p:txBody>
      </p:sp>
      <p:sp>
        <p:nvSpPr>
          <p:cNvPr id="9" name="Rounded Rectangular Callout 8"/>
          <p:cNvSpPr/>
          <p:nvPr/>
        </p:nvSpPr>
        <p:spPr>
          <a:xfrm>
            <a:off x="268793" y="2818504"/>
            <a:ext cx="5185334" cy="3722144"/>
          </a:xfrm>
          <a:prstGeom prst="wedgeRoundRectCallout">
            <a:avLst>
              <a:gd name="adj1" fmla="val -15728"/>
              <a:gd name="adj2" fmla="val -57262"/>
              <a:gd name="adj3" fmla="val 16667"/>
            </a:avLst>
          </a:prstGeom>
          <a:gradFill>
            <a:gsLst>
              <a:gs pos="0">
                <a:schemeClr val="bg1"/>
              </a:gs>
              <a:gs pos="87000">
                <a:srgbClr val="FFFF7D"/>
              </a:gs>
              <a:gs pos="94000">
                <a:schemeClr val="accent1">
                  <a:lumMod val="45000"/>
                  <a:lumOff val="55000"/>
                </a:schemeClr>
              </a:gs>
              <a:gs pos="100000">
                <a:schemeClr val="accent1">
                  <a:lumMod val="30000"/>
                  <a:lumOff val="70000"/>
                </a:schemeClr>
              </a:gs>
            </a:gsLst>
            <a:lin ang="15600000" scaled="0"/>
          </a:gradFill>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just" rtl="1">
              <a:lnSpc>
                <a:spcPct val="180000"/>
              </a:lnSpc>
            </a:pPr>
            <a:r>
              <a:rPr lang="fa-IR" sz="1900" b="1" dirty="0">
                <a:solidFill>
                  <a:srgbClr val="C00000"/>
                </a:solidFill>
                <a:cs typeface="B Titr" pitchFamily="2" charset="-78"/>
              </a:rPr>
              <a:t>اول: </a:t>
            </a:r>
            <a:r>
              <a:rPr lang="fa-IR" sz="1900" b="1" dirty="0">
                <a:solidFill>
                  <a:schemeClr val="tx1"/>
                </a:solidFill>
                <a:cs typeface="B Titr" pitchFamily="2" charset="-78"/>
              </a:rPr>
              <a:t>بخشودگى سيئات و گناهان.</a:t>
            </a:r>
          </a:p>
          <a:p>
            <a:pPr algn="just" rtl="1">
              <a:lnSpc>
                <a:spcPct val="180000"/>
              </a:lnSpc>
            </a:pPr>
            <a:r>
              <a:rPr lang="fa-IR" sz="1900" b="1" dirty="0">
                <a:solidFill>
                  <a:srgbClr val="C00000"/>
                </a:solidFill>
                <a:cs typeface="B Titr" pitchFamily="2" charset="-78"/>
              </a:rPr>
              <a:t>دوم: </a:t>
            </a:r>
            <a:r>
              <a:rPr lang="fa-IR" sz="1900" b="1" dirty="0">
                <a:solidFill>
                  <a:schemeClr val="tx1"/>
                </a:solidFill>
                <a:cs typeface="B Titr" pitchFamily="2" charset="-78"/>
              </a:rPr>
              <a:t>ورود در بهشت پر نعمت الهى.</a:t>
            </a:r>
          </a:p>
          <a:p>
            <a:pPr algn="just" rtl="1">
              <a:lnSpc>
                <a:spcPct val="180000"/>
              </a:lnSpc>
            </a:pPr>
            <a:r>
              <a:rPr lang="fa-IR" sz="1900" b="1" dirty="0">
                <a:solidFill>
                  <a:srgbClr val="C00000"/>
                </a:solidFill>
                <a:cs typeface="B Titr" pitchFamily="2" charset="-78"/>
              </a:rPr>
              <a:t>سوم: </a:t>
            </a:r>
            <a:r>
              <a:rPr lang="fa-IR" sz="1900" b="1" dirty="0">
                <a:solidFill>
                  <a:schemeClr val="tx1"/>
                </a:solidFill>
                <a:cs typeface="B Titr" pitchFamily="2" charset="-78"/>
              </a:rPr>
              <a:t>عدم رسوايى در آن </a:t>
            </a:r>
            <a:r>
              <a:rPr lang="fa-IR" sz="1900" b="1" dirty="0" smtClean="0">
                <a:solidFill>
                  <a:schemeClr val="tx1"/>
                </a:solidFill>
                <a:cs typeface="B Titr" pitchFamily="2" charset="-78"/>
              </a:rPr>
              <a:t>روز.</a:t>
            </a:r>
            <a:endParaRPr lang="fa-IR" sz="1900" b="1" dirty="0">
              <a:solidFill>
                <a:schemeClr val="tx1"/>
              </a:solidFill>
              <a:cs typeface="B Titr" pitchFamily="2" charset="-78"/>
            </a:endParaRPr>
          </a:p>
          <a:p>
            <a:pPr algn="just" rtl="1">
              <a:lnSpc>
                <a:spcPct val="180000"/>
              </a:lnSpc>
            </a:pPr>
            <a:r>
              <a:rPr lang="fa-IR" sz="1900" b="1" dirty="0">
                <a:solidFill>
                  <a:srgbClr val="C00000"/>
                </a:solidFill>
                <a:cs typeface="B Titr" pitchFamily="2" charset="-78"/>
              </a:rPr>
              <a:t>چهارم: </a:t>
            </a:r>
            <a:r>
              <a:rPr lang="fa-IR" sz="1900" b="1" dirty="0">
                <a:solidFill>
                  <a:schemeClr val="tx1"/>
                </a:solidFill>
                <a:cs typeface="B Titr" pitchFamily="2" charset="-78"/>
              </a:rPr>
              <a:t>نور</a:t>
            </a:r>
            <a:r>
              <a:rPr lang="fa-IR" sz="1900" b="1" dirty="0" smtClean="0">
                <a:solidFill>
                  <a:schemeClr val="tx1"/>
                </a:solidFill>
                <a:cs typeface="B Titr" pitchFamily="2" charset="-78"/>
              </a:rPr>
              <a:t> </a:t>
            </a:r>
            <a:r>
              <a:rPr lang="fa-IR" sz="1900" b="1" dirty="0">
                <a:solidFill>
                  <a:schemeClr val="tx1"/>
                </a:solidFill>
                <a:cs typeface="B Titr" pitchFamily="2" charset="-78"/>
              </a:rPr>
              <a:t>ايمان و عمل آنها از پيشاپيش و سمت راست آنها حركت مى‏كند و </a:t>
            </a:r>
            <a:r>
              <a:rPr lang="fa-IR" sz="1900" b="1" dirty="0" smtClean="0">
                <a:solidFill>
                  <a:schemeClr val="tx1"/>
                </a:solidFill>
                <a:cs typeface="B Titr" pitchFamily="2" charset="-78"/>
              </a:rPr>
              <a:t>راه </a:t>
            </a:r>
            <a:r>
              <a:rPr lang="fa-IR" sz="1900" b="1" dirty="0">
                <a:solidFill>
                  <a:schemeClr val="tx1"/>
                </a:solidFill>
                <a:cs typeface="B Titr" pitchFamily="2" charset="-78"/>
              </a:rPr>
              <a:t>سوى بهشت </a:t>
            </a:r>
            <a:r>
              <a:rPr lang="fa-IR" sz="1900" b="1" dirty="0" smtClean="0">
                <a:solidFill>
                  <a:schemeClr val="tx1"/>
                </a:solidFill>
                <a:cs typeface="B Titr" pitchFamily="2" charset="-78"/>
              </a:rPr>
              <a:t>را روشن </a:t>
            </a:r>
            <a:r>
              <a:rPr lang="fa-IR" sz="1900" b="1" dirty="0">
                <a:solidFill>
                  <a:schemeClr val="tx1"/>
                </a:solidFill>
                <a:cs typeface="B Titr" pitchFamily="2" charset="-78"/>
              </a:rPr>
              <a:t>مى‏سازد.</a:t>
            </a:r>
          </a:p>
          <a:p>
            <a:pPr algn="just" rtl="1">
              <a:lnSpc>
                <a:spcPct val="180000"/>
              </a:lnSpc>
            </a:pPr>
            <a:r>
              <a:rPr lang="fa-IR" sz="1900" b="1" dirty="0">
                <a:solidFill>
                  <a:srgbClr val="C00000"/>
                </a:solidFill>
                <a:cs typeface="B Titr" pitchFamily="2" charset="-78"/>
              </a:rPr>
              <a:t>پنجم: </a:t>
            </a:r>
            <a:r>
              <a:rPr lang="fa-IR" sz="1900" b="1" dirty="0">
                <a:solidFill>
                  <a:schemeClr val="tx1"/>
                </a:solidFill>
                <a:cs typeface="B Titr" pitchFamily="2" charset="-78"/>
              </a:rPr>
              <a:t>اينكه توجهشان به خدا بيشتر مى‏</a:t>
            </a:r>
            <a:r>
              <a:rPr lang="fa-IR" sz="1900" b="1" dirty="0" smtClean="0">
                <a:solidFill>
                  <a:schemeClr val="tx1"/>
                </a:solidFill>
                <a:cs typeface="B Titr" pitchFamily="2" charset="-78"/>
              </a:rPr>
              <a:t>گردد</a:t>
            </a:r>
            <a:r>
              <a:rPr lang="fa-IR" sz="1900" b="1" dirty="0">
                <a:solidFill>
                  <a:schemeClr val="tx1"/>
                </a:solidFill>
                <a:cs typeface="B Titr" pitchFamily="2" charset="-78"/>
              </a:rPr>
              <a:t>.</a:t>
            </a:r>
          </a:p>
        </p:txBody>
      </p:sp>
    </p:spTree>
    <p:extLst>
      <p:ext uri="{BB962C8B-B14F-4D97-AF65-F5344CB8AC3E}">
        <p14:creationId xmlns:p14="http://schemas.microsoft.com/office/powerpoint/2010/main" val="643833574"/>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1000"/>
                                        <p:tgtEl>
                                          <p:spTgt spid="30"/>
                                        </p:tgtEl>
                                      </p:cBhvr>
                                    </p:animEffect>
                                    <p:anim calcmode="lin" valueType="num">
                                      <p:cBhvr>
                                        <p:cTn id="20" dur="1000" fill="hold"/>
                                        <p:tgtEl>
                                          <p:spTgt spid="30"/>
                                        </p:tgtEl>
                                        <p:attrNameLst>
                                          <p:attrName>ppt_x</p:attrName>
                                        </p:attrNameLst>
                                      </p:cBhvr>
                                      <p:tavLst>
                                        <p:tav tm="0">
                                          <p:val>
                                            <p:strVal val="#ppt_x"/>
                                          </p:val>
                                        </p:tav>
                                        <p:tav tm="100000">
                                          <p:val>
                                            <p:strVal val="#ppt_x"/>
                                          </p:val>
                                        </p:tav>
                                      </p:tavLst>
                                    </p:anim>
                                    <p:anim calcmode="lin" valueType="num">
                                      <p:cBhvr>
                                        <p:cTn id="21"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1000"/>
                                        <p:tgtEl>
                                          <p:spTgt spid="13"/>
                                        </p:tgtEl>
                                      </p:cBhvr>
                                    </p:animEffect>
                                    <p:anim calcmode="lin" valueType="num">
                                      <p:cBhvr>
                                        <p:cTn id="27" dur="1000" fill="hold"/>
                                        <p:tgtEl>
                                          <p:spTgt spid="13"/>
                                        </p:tgtEl>
                                        <p:attrNameLst>
                                          <p:attrName>ppt_x</p:attrName>
                                        </p:attrNameLst>
                                      </p:cBhvr>
                                      <p:tavLst>
                                        <p:tav tm="0">
                                          <p:val>
                                            <p:strVal val="#ppt_x"/>
                                          </p:val>
                                        </p:tav>
                                        <p:tav tm="100000">
                                          <p:val>
                                            <p:strVal val="#ppt_x"/>
                                          </p:val>
                                        </p:tav>
                                      </p:tavLst>
                                    </p:anim>
                                    <p:anim calcmode="lin" valueType="num">
                                      <p:cBhvr>
                                        <p:cTn id="28"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1000"/>
                                        <p:tgtEl>
                                          <p:spTgt spid="8"/>
                                        </p:tgtEl>
                                      </p:cBhvr>
                                    </p:animEffect>
                                    <p:anim calcmode="lin" valueType="num">
                                      <p:cBhvr>
                                        <p:cTn id="34" dur="1000" fill="hold"/>
                                        <p:tgtEl>
                                          <p:spTgt spid="8"/>
                                        </p:tgtEl>
                                        <p:attrNameLst>
                                          <p:attrName>ppt_x</p:attrName>
                                        </p:attrNameLst>
                                      </p:cBhvr>
                                      <p:tavLst>
                                        <p:tav tm="0">
                                          <p:val>
                                            <p:strVal val="#ppt_x"/>
                                          </p:val>
                                        </p:tav>
                                        <p:tav tm="100000">
                                          <p:val>
                                            <p:strVal val="#ppt_x"/>
                                          </p:val>
                                        </p:tav>
                                      </p:tavLst>
                                    </p:anim>
                                    <p:anim calcmode="lin" valueType="num">
                                      <p:cBhvr>
                                        <p:cTn id="3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1000"/>
                                        <p:tgtEl>
                                          <p:spTgt spid="9"/>
                                        </p:tgtEl>
                                      </p:cBhvr>
                                    </p:animEffect>
                                    <p:anim calcmode="lin" valueType="num">
                                      <p:cBhvr>
                                        <p:cTn id="41" dur="1000" fill="hold"/>
                                        <p:tgtEl>
                                          <p:spTgt spid="9"/>
                                        </p:tgtEl>
                                        <p:attrNameLst>
                                          <p:attrName>ppt_x</p:attrName>
                                        </p:attrNameLst>
                                      </p:cBhvr>
                                      <p:tavLst>
                                        <p:tav tm="0">
                                          <p:val>
                                            <p:strVal val="#ppt_x"/>
                                          </p:val>
                                        </p:tav>
                                        <p:tav tm="100000">
                                          <p:val>
                                            <p:strVal val="#ppt_x"/>
                                          </p:val>
                                        </p:tav>
                                      </p:tavLst>
                                    </p:anim>
                                    <p:anim calcmode="lin" valueType="num">
                                      <p:cBhvr>
                                        <p:cTn id="42"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10" grpId="0" animBg="1"/>
      <p:bldP spid="7" grpId="0" animBg="1"/>
      <p:bldP spid="13" grpId="0" animBg="1"/>
      <p:bldP spid="8" grpId="0" animBg="1"/>
      <p:bldP spid="9" grpId="0"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ound Same Side Corner Rectangle 29"/>
          <p:cNvSpPr/>
          <p:nvPr/>
        </p:nvSpPr>
        <p:spPr>
          <a:xfrm>
            <a:off x="139700" y="1077228"/>
            <a:ext cx="11912600" cy="5641072"/>
          </a:xfrm>
          <a:prstGeom prst="round2SameRect">
            <a:avLst>
              <a:gd name="adj1" fmla="val 0"/>
              <a:gd name="adj2" fmla="val 4039"/>
            </a:avLst>
          </a:prstGeom>
          <a:solidFill>
            <a:srgbClr val="140E94"/>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b="1" dirty="0"/>
          </a:p>
        </p:txBody>
      </p:sp>
      <p:sp>
        <p:nvSpPr>
          <p:cNvPr id="10" name="Round Same Side Corner Rectangle 9"/>
          <p:cNvSpPr/>
          <p:nvPr/>
        </p:nvSpPr>
        <p:spPr>
          <a:xfrm rot="10800000">
            <a:off x="139700" y="98186"/>
            <a:ext cx="11912600" cy="897724"/>
          </a:xfrm>
          <a:prstGeom prst="round2SameRect">
            <a:avLst>
              <a:gd name="adj1" fmla="val 0"/>
              <a:gd name="adj2" fmla="val 15616"/>
            </a:avLst>
          </a:prstGeom>
          <a:solidFill>
            <a:srgbClr val="FFC000"/>
          </a:solidFill>
          <a:ln w="3175">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dirty="0"/>
          </a:p>
        </p:txBody>
      </p:sp>
      <p:sp>
        <p:nvSpPr>
          <p:cNvPr id="7" name="Rounded Rectangle 6"/>
          <p:cNvSpPr/>
          <p:nvPr/>
        </p:nvSpPr>
        <p:spPr>
          <a:xfrm>
            <a:off x="2096429" y="205479"/>
            <a:ext cx="7304050" cy="68313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20000"/>
              </a:lnSpc>
            </a:pPr>
            <a:r>
              <a:rPr lang="fa-IR" sz="2800" b="1" dirty="0">
                <a:solidFill>
                  <a:schemeClr val="tx1"/>
                </a:solidFill>
                <a:cs typeface="B Titr" pitchFamily="2" charset="-78"/>
              </a:rPr>
              <a:t>آثار ایمان: </a:t>
            </a:r>
            <a:r>
              <a:rPr lang="fa-IR" sz="2800" b="1" dirty="0" smtClean="0">
                <a:solidFill>
                  <a:srgbClr val="0000CC"/>
                </a:solidFill>
                <a:cs typeface="B Titr" pitchFamily="2" charset="-78"/>
              </a:rPr>
              <a:t>20ـ  </a:t>
            </a:r>
            <a:r>
              <a:rPr lang="fa-IR" sz="2800" b="1" dirty="0">
                <a:solidFill>
                  <a:srgbClr val="0000CC"/>
                </a:solidFill>
                <a:cs typeface="B Titr" pitchFamily="2" charset="-78"/>
              </a:rPr>
              <a:t>بهره‌مندی از برکات آسمان و زمین</a:t>
            </a:r>
            <a:endParaRPr lang="fa-IR" sz="2400" b="1" dirty="0">
              <a:solidFill>
                <a:srgbClr val="663300"/>
              </a:solidFill>
              <a:cs typeface="B Titr" pitchFamily="2" charset="-78"/>
            </a:endParaRPr>
          </a:p>
        </p:txBody>
      </p:sp>
      <p:sp>
        <p:nvSpPr>
          <p:cNvPr id="13" name="Rectangle 12"/>
          <p:cNvSpPr/>
          <p:nvPr/>
        </p:nvSpPr>
        <p:spPr>
          <a:xfrm>
            <a:off x="301213" y="1295400"/>
            <a:ext cx="11606455" cy="1867347"/>
          </a:xfrm>
          <a:prstGeom prst="rect">
            <a:avLst/>
          </a:prstGeom>
          <a:solidFill>
            <a:srgbClr val="FEFFEB"/>
          </a:solidFill>
          <a:ln w="444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rtl="1">
              <a:lnSpc>
                <a:spcPct val="180000"/>
              </a:lnSpc>
            </a:pPr>
            <a:r>
              <a:rPr lang="fa-IR" sz="2100" b="1" dirty="0">
                <a:solidFill>
                  <a:srgbClr val="0000FF"/>
                </a:solidFill>
                <a:cs typeface="B Titr" pitchFamily="2" charset="-78"/>
              </a:rPr>
              <a:t>وَ لَوْ أَنَّ أَهْلَ الْقُرى‏ آمَنُوا وَ اتَّقَوْا لَفَتَحْنا عَلَيْهِمْ بَرَكاتٍ‏ مِنَ السَّماءِ وَ الْأَرْضِ وَ لكِنْ كَذَّبُوا فَأَخَذْناهُمْ بِما كانُوا يَكْسِبُون</a:t>
            </a:r>
            <a:r>
              <a:rPr lang="fa-IR" sz="2000" b="1" dirty="0">
                <a:solidFill>
                  <a:srgbClr val="C00000"/>
                </a:solidFill>
                <a:latin typeface="Traditional Arabic" panose="02020603050405020304" pitchFamily="18" charset="-78"/>
                <a:cs typeface="B Nazanin" pitchFamily="2" charset="-78"/>
              </a:rPr>
              <a:t>؛</a:t>
            </a:r>
            <a:r>
              <a:rPr lang="fa-IR" sz="2000" b="1" dirty="0">
                <a:solidFill>
                  <a:srgbClr val="0000FF"/>
                </a:solidFill>
                <a:cs typeface="B Titr" pitchFamily="2" charset="-78"/>
              </a:rPr>
              <a:t> </a:t>
            </a:r>
            <a:r>
              <a:rPr lang="fa-IR" sz="2000" b="1" dirty="0">
                <a:solidFill>
                  <a:srgbClr val="C00000"/>
                </a:solidFill>
                <a:latin typeface="Traditional Arabic" panose="02020603050405020304" pitchFamily="18" charset="-78"/>
                <a:cs typeface="B Nazanin" pitchFamily="2" charset="-78"/>
              </a:rPr>
              <a:t>(اعراف: 96) </a:t>
            </a:r>
          </a:p>
          <a:p>
            <a:pPr algn="ctr" rtl="1">
              <a:lnSpc>
                <a:spcPct val="180000"/>
              </a:lnSpc>
            </a:pPr>
            <a:r>
              <a:rPr lang="fa-IR" b="1" dirty="0" smtClean="0">
                <a:solidFill>
                  <a:schemeClr val="tx1"/>
                </a:solidFill>
                <a:cs typeface="B Titr" pitchFamily="2" charset="-78"/>
              </a:rPr>
              <a:t>و </a:t>
            </a:r>
            <a:r>
              <a:rPr lang="fa-IR" b="1" dirty="0">
                <a:solidFill>
                  <a:schemeClr val="tx1"/>
                </a:solidFill>
                <a:cs typeface="B Titr" pitchFamily="2" charset="-78"/>
              </a:rPr>
              <a:t>اگر اهل شهرها و آبادى‏ها ايمان مى‏آوردند و پرهيزكارى پيشه مى‏كردند ، يقيناً [درهاىِ] بركاتى از آسمان و زمين را بر آنان مى‏گشوديم، ولى [آيات الهى و پيامبران را] تكذيب كردند، ما هم آنان را به كيفر اعمالى كه همواره مرتكب مى‏شدند [ به عذابى سخت] گرفته و گرفتار ساختیم</a:t>
            </a:r>
            <a:endParaRPr lang="fa-IR" b="1" spc="-130" dirty="0">
              <a:solidFill>
                <a:schemeClr val="tx1"/>
              </a:solidFill>
              <a:cs typeface="B Traffic" pitchFamily="2" charset="-78"/>
            </a:endParaRPr>
          </a:p>
        </p:txBody>
      </p:sp>
      <p:sp>
        <p:nvSpPr>
          <p:cNvPr id="15" name="Rectangle 14"/>
          <p:cNvSpPr/>
          <p:nvPr/>
        </p:nvSpPr>
        <p:spPr>
          <a:xfrm>
            <a:off x="279697" y="3486601"/>
            <a:ext cx="11606455" cy="2987141"/>
          </a:xfrm>
          <a:prstGeom prst="rect">
            <a:avLst/>
          </a:prstGeom>
          <a:solidFill>
            <a:srgbClr val="FEFFEB"/>
          </a:solidFill>
          <a:ln w="44450">
            <a:solidFill>
              <a:srgbClr val="36B907"/>
            </a:solid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rtl="1">
              <a:lnSpc>
                <a:spcPct val="200000"/>
              </a:lnSpc>
            </a:pPr>
            <a:r>
              <a:rPr lang="fa-IR" sz="2300" b="1" dirty="0">
                <a:solidFill>
                  <a:schemeClr val="tx1"/>
                </a:solidFill>
                <a:cs typeface="B Titr" pitchFamily="2" charset="-78"/>
              </a:rPr>
              <a:t>علامه </a:t>
            </a:r>
            <a:r>
              <a:rPr lang="fa-IR" sz="2300" b="1" dirty="0" smtClean="0">
                <a:solidFill>
                  <a:schemeClr val="tx1"/>
                </a:solidFill>
                <a:cs typeface="B Titr" pitchFamily="2" charset="-78"/>
              </a:rPr>
              <a:t>طباطبایی رحمت ‌الله‌ علیه  </a:t>
            </a:r>
            <a:r>
              <a:rPr lang="fa-IR" sz="2300" b="1" dirty="0">
                <a:solidFill>
                  <a:schemeClr val="tx1"/>
                </a:solidFill>
                <a:cs typeface="B Titr" pitchFamily="2" charset="-78"/>
              </a:rPr>
              <a:t>برکات را به معناى </a:t>
            </a:r>
            <a:r>
              <a:rPr lang="fa-IR" sz="2300" b="1" dirty="0">
                <a:solidFill>
                  <a:srgbClr val="C00000"/>
                </a:solidFill>
                <a:cs typeface="B Titr" pitchFamily="2" charset="-78"/>
              </a:rPr>
              <a:t>هر چيز كثيرى </a:t>
            </a:r>
            <a:r>
              <a:rPr lang="fa-IR" sz="2300" b="1" dirty="0">
                <a:solidFill>
                  <a:schemeClr val="tx1"/>
                </a:solidFill>
                <a:cs typeface="B Titr" pitchFamily="2" charset="-78"/>
              </a:rPr>
              <a:t>از قبيل امنيت، آسايش، سلامتى، مال و اولاد می‌داند و با اشاره به قسمت ابتدایی آیه «</a:t>
            </a:r>
            <a:r>
              <a:rPr lang="fa-IR" sz="2300" b="1" dirty="0">
                <a:solidFill>
                  <a:srgbClr val="0000CC"/>
                </a:solidFill>
                <a:cs typeface="B Titr" pitchFamily="2" charset="-78"/>
              </a:rPr>
              <a:t>وَ لَوْ أَنَّ أَهْلَ الْقُرى‏ آمَنُوا وَ اتَّقَوْا</a:t>
            </a:r>
            <a:r>
              <a:rPr lang="fa-IR" sz="2300" b="1" dirty="0">
                <a:solidFill>
                  <a:schemeClr val="tx1"/>
                </a:solidFill>
                <a:cs typeface="B Titr" pitchFamily="2" charset="-78"/>
              </a:rPr>
              <a:t>» می فرماید: </a:t>
            </a:r>
            <a:r>
              <a:rPr lang="fa-IR" sz="2300" b="1" dirty="0" smtClean="0">
                <a:solidFill>
                  <a:schemeClr val="tx1"/>
                </a:solidFill>
                <a:cs typeface="B Titr" pitchFamily="2" charset="-78"/>
              </a:rPr>
              <a:t>«این </a:t>
            </a:r>
            <a:r>
              <a:rPr lang="fa-IR" sz="2300" b="1" dirty="0">
                <a:solidFill>
                  <a:schemeClr val="tx1"/>
                </a:solidFill>
                <a:cs typeface="B Titr" pitchFamily="2" charset="-78"/>
              </a:rPr>
              <a:t>دلالت دارد بر اينكه افتتاح ابواب بركت‏ها مسبب از ايمان و تقواى </a:t>
            </a:r>
            <a:r>
              <a:rPr lang="fa-IR" sz="2300" b="1" dirty="0">
                <a:solidFill>
                  <a:srgbClr val="C00000"/>
                </a:solidFill>
                <a:cs typeface="B Titr" pitchFamily="2" charset="-78"/>
              </a:rPr>
              <a:t>جمعيت‏ها </a:t>
            </a:r>
            <a:r>
              <a:rPr lang="fa-IR" sz="2300" b="1" dirty="0">
                <a:solidFill>
                  <a:schemeClr val="tx1"/>
                </a:solidFill>
                <a:cs typeface="B Titr" pitchFamily="2" charset="-78"/>
              </a:rPr>
              <a:t>است، نه ايمان يك نفر و دو نفر از آنها، چون كفر و فسقِ جمعيت، با ايمان و تقواى چند نفر، باز كار خود را مى‏</a:t>
            </a:r>
            <a:r>
              <a:rPr lang="fa-IR" sz="2300" b="1" dirty="0" smtClean="0">
                <a:solidFill>
                  <a:schemeClr val="tx1"/>
                </a:solidFill>
                <a:cs typeface="B Titr" pitchFamily="2" charset="-78"/>
              </a:rPr>
              <a:t>كند». </a:t>
            </a:r>
            <a:endParaRPr lang="fa-IR" sz="2300" b="1" spc="-130" dirty="0">
              <a:solidFill>
                <a:schemeClr val="tx1"/>
              </a:solidFill>
              <a:cs typeface="B Traffic" pitchFamily="2" charset="-78"/>
            </a:endParaRPr>
          </a:p>
        </p:txBody>
      </p:sp>
    </p:spTree>
    <p:extLst>
      <p:ext uri="{BB962C8B-B14F-4D97-AF65-F5344CB8AC3E}">
        <p14:creationId xmlns:p14="http://schemas.microsoft.com/office/powerpoint/2010/main" val="2167433439"/>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1000"/>
                                        <p:tgtEl>
                                          <p:spTgt spid="30"/>
                                        </p:tgtEl>
                                      </p:cBhvr>
                                    </p:animEffect>
                                    <p:anim calcmode="lin" valueType="num">
                                      <p:cBhvr>
                                        <p:cTn id="20" dur="1000" fill="hold"/>
                                        <p:tgtEl>
                                          <p:spTgt spid="30"/>
                                        </p:tgtEl>
                                        <p:attrNameLst>
                                          <p:attrName>ppt_x</p:attrName>
                                        </p:attrNameLst>
                                      </p:cBhvr>
                                      <p:tavLst>
                                        <p:tav tm="0">
                                          <p:val>
                                            <p:strVal val="#ppt_x"/>
                                          </p:val>
                                        </p:tav>
                                        <p:tav tm="100000">
                                          <p:val>
                                            <p:strVal val="#ppt_x"/>
                                          </p:val>
                                        </p:tav>
                                      </p:tavLst>
                                    </p:anim>
                                    <p:anim calcmode="lin" valueType="num">
                                      <p:cBhvr>
                                        <p:cTn id="21"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1000"/>
                                        <p:tgtEl>
                                          <p:spTgt spid="13"/>
                                        </p:tgtEl>
                                      </p:cBhvr>
                                    </p:animEffect>
                                    <p:anim calcmode="lin" valueType="num">
                                      <p:cBhvr>
                                        <p:cTn id="27" dur="1000" fill="hold"/>
                                        <p:tgtEl>
                                          <p:spTgt spid="13"/>
                                        </p:tgtEl>
                                        <p:attrNameLst>
                                          <p:attrName>ppt_x</p:attrName>
                                        </p:attrNameLst>
                                      </p:cBhvr>
                                      <p:tavLst>
                                        <p:tav tm="0">
                                          <p:val>
                                            <p:strVal val="#ppt_x"/>
                                          </p:val>
                                        </p:tav>
                                        <p:tav tm="100000">
                                          <p:val>
                                            <p:strVal val="#ppt_x"/>
                                          </p:val>
                                        </p:tav>
                                      </p:tavLst>
                                    </p:anim>
                                    <p:anim calcmode="lin" valueType="num">
                                      <p:cBhvr>
                                        <p:cTn id="28"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1000"/>
                                        <p:tgtEl>
                                          <p:spTgt spid="15"/>
                                        </p:tgtEl>
                                      </p:cBhvr>
                                    </p:animEffect>
                                    <p:anim calcmode="lin" valueType="num">
                                      <p:cBhvr>
                                        <p:cTn id="34" dur="1000" fill="hold"/>
                                        <p:tgtEl>
                                          <p:spTgt spid="15"/>
                                        </p:tgtEl>
                                        <p:attrNameLst>
                                          <p:attrName>ppt_x</p:attrName>
                                        </p:attrNameLst>
                                      </p:cBhvr>
                                      <p:tavLst>
                                        <p:tav tm="0">
                                          <p:val>
                                            <p:strVal val="#ppt_x"/>
                                          </p:val>
                                        </p:tav>
                                        <p:tav tm="100000">
                                          <p:val>
                                            <p:strVal val="#ppt_x"/>
                                          </p:val>
                                        </p:tav>
                                      </p:tavLst>
                                    </p:anim>
                                    <p:anim calcmode="lin" valueType="num">
                                      <p:cBhvr>
                                        <p:cTn id="35"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10" grpId="0" animBg="1"/>
      <p:bldP spid="7" grpId="0" animBg="1"/>
      <p:bldP spid="13" grpId="0" animBg="1"/>
      <p:bldP spid="15" grpId="0" animBg="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ound Same Side Corner Rectangle 29"/>
          <p:cNvSpPr/>
          <p:nvPr/>
        </p:nvSpPr>
        <p:spPr>
          <a:xfrm>
            <a:off x="139700" y="1077228"/>
            <a:ext cx="11912600" cy="5641072"/>
          </a:xfrm>
          <a:prstGeom prst="round2SameRect">
            <a:avLst>
              <a:gd name="adj1" fmla="val 0"/>
              <a:gd name="adj2" fmla="val 4039"/>
            </a:avLst>
          </a:prstGeom>
          <a:solidFill>
            <a:srgbClr val="140E94"/>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b="1" dirty="0"/>
          </a:p>
        </p:txBody>
      </p:sp>
      <p:sp>
        <p:nvSpPr>
          <p:cNvPr id="10" name="Round Same Side Corner Rectangle 9"/>
          <p:cNvSpPr/>
          <p:nvPr/>
        </p:nvSpPr>
        <p:spPr>
          <a:xfrm rot="10800000">
            <a:off x="139700" y="98186"/>
            <a:ext cx="11912600" cy="897724"/>
          </a:xfrm>
          <a:prstGeom prst="round2SameRect">
            <a:avLst>
              <a:gd name="adj1" fmla="val 0"/>
              <a:gd name="adj2" fmla="val 15616"/>
            </a:avLst>
          </a:prstGeom>
          <a:solidFill>
            <a:srgbClr val="FFC000"/>
          </a:solidFill>
          <a:ln w="3175">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dirty="0"/>
          </a:p>
        </p:txBody>
      </p:sp>
      <p:sp>
        <p:nvSpPr>
          <p:cNvPr id="7" name="Rounded Rectangle 6"/>
          <p:cNvSpPr/>
          <p:nvPr/>
        </p:nvSpPr>
        <p:spPr>
          <a:xfrm>
            <a:off x="2709746" y="205479"/>
            <a:ext cx="6768791" cy="68313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20000"/>
              </a:lnSpc>
            </a:pPr>
            <a:r>
              <a:rPr lang="fa-IR" sz="2800" b="1" dirty="0">
                <a:solidFill>
                  <a:schemeClr val="tx1"/>
                </a:solidFill>
                <a:cs typeface="B Titr" pitchFamily="2" charset="-78"/>
              </a:rPr>
              <a:t>آثار ایمان: </a:t>
            </a:r>
            <a:r>
              <a:rPr lang="fa-IR" sz="2800" b="1" dirty="0" smtClean="0">
                <a:solidFill>
                  <a:srgbClr val="0000CC"/>
                </a:solidFill>
                <a:cs typeface="B Titr" pitchFamily="2" charset="-78"/>
              </a:rPr>
              <a:t>21ـ  </a:t>
            </a:r>
            <a:r>
              <a:rPr lang="fa-IR" sz="2800" b="1" dirty="0">
                <a:solidFill>
                  <a:srgbClr val="0000CC"/>
                </a:solidFill>
                <a:cs typeface="B Titr" pitchFamily="2" charset="-78"/>
              </a:rPr>
              <a:t>بهره‌مندی از حمایت و نصرت الهی</a:t>
            </a:r>
            <a:endParaRPr lang="fa-IR" sz="2400" b="1" dirty="0">
              <a:solidFill>
                <a:srgbClr val="663300"/>
              </a:solidFill>
              <a:cs typeface="B Titr" pitchFamily="2" charset="-78"/>
            </a:endParaRPr>
          </a:p>
        </p:txBody>
      </p:sp>
      <p:sp>
        <p:nvSpPr>
          <p:cNvPr id="13" name="Rectangle 12"/>
          <p:cNvSpPr/>
          <p:nvPr/>
        </p:nvSpPr>
        <p:spPr>
          <a:xfrm>
            <a:off x="301213" y="1295400"/>
            <a:ext cx="7013987" cy="2559820"/>
          </a:xfrm>
          <a:prstGeom prst="rect">
            <a:avLst/>
          </a:prstGeom>
          <a:solidFill>
            <a:srgbClr val="FEFFEB"/>
          </a:solidFill>
          <a:ln w="444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just" rtl="1">
              <a:lnSpc>
                <a:spcPct val="180000"/>
              </a:lnSpc>
            </a:pPr>
            <a:r>
              <a:rPr lang="fa-IR" b="1" dirty="0">
                <a:solidFill>
                  <a:schemeClr val="tx1"/>
                </a:solidFill>
                <a:cs typeface="B Titr" pitchFamily="2" charset="-78"/>
              </a:rPr>
              <a:t>امیرالمؤمنین </a:t>
            </a:r>
            <a:r>
              <a:rPr lang="fa-IR" b="1" dirty="0" smtClean="0">
                <a:solidFill>
                  <a:schemeClr val="tx1"/>
                </a:solidFill>
                <a:cs typeface="B Titr" pitchFamily="2" charset="-78"/>
              </a:rPr>
              <a:t>علیه‌السلام در </a:t>
            </a:r>
            <a:r>
              <a:rPr lang="fa-IR" b="1" dirty="0">
                <a:solidFill>
                  <a:schemeClr val="tx1"/>
                </a:solidFill>
                <a:cs typeface="B Titr" pitchFamily="2" charset="-78"/>
              </a:rPr>
              <a:t>نهج‌البلاغه می فرماید: </a:t>
            </a:r>
            <a:endParaRPr lang="fa-IR" b="1" dirty="0" smtClean="0">
              <a:solidFill>
                <a:schemeClr val="tx1"/>
              </a:solidFill>
              <a:cs typeface="B Titr" pitchFamily="2" charset="-78"/>
            </a:endParaRPr>
          </a:p>
          <a:p>
            <a:pPr algn="just" rtl="1">
              <a:lnSpc>
                <a:spcPct val="180000"/>
              </a:lnSpc>
            </a:pPr>
            <a:r>
              <a:rPr lang="fa-IR" sz="2000" b="1" dirty="0" smtClean="0">
                <a:solidFill>
                  <a:srgbClr val="0000FF"/>
                </a:solidFill>
                <a:cs typeface="B Titr" pitchFamily="2" charset="-78"/>
              </a:rPr>
              <a:t>فَلَمّا </a:t>
            </a:r>
            <a:r>
              <a:rPr lang="fa-IR" sz="2000" b="1" dirty="0">
                <a:solidFill>
                  <a:srgbClr val="0000FF"/>
                </a:solidFill>
                <a:cs typeface="B Titr" pitchFamily="2" charset="-78"/>
              </a:rPr>
              <a:t>رَاَی اللهُ صِدقَنا اَنزَلَ عَلَینَا النَّصرَ وَ اَنزَلَ بِعَدُوِّنَا </a:t>
            </a:r>
            <a:r>
              <a:rPr lang="fa-IR" sz="2000" b="1" dirty="0" smtClean="0">
                <a:solidFill>
                  <a:srgbClr val="0000FF"/>
                </a:solidFill>
                <a:cs typeface="B Titr" pitchFamily="2" charset="-78"/>
              </a:rPr>
              <a:t>الکَبت</a:t>
            </a:r>
          </a:p>
          <a:p>
            <a:pPr algn="just" rtl="1">
              <a:lnSpc>
                <a:spcPct val="180000"/>
              </a:lnSpc>
            </a:pPr>
            <a:r>
              <a:rPr lang="fa-IR" b="1" dirty="0" smtClean="0">
                <a:solidFill>
                  <a:schemeClr val="tx1"/>
                </a:solidFill>
                <a:cs typeface="B Titr" pitchFamily="2" charset="-78"/>
              </a:rPr>
              <a:t>  </a:t>
            </a:r>
            <a:r>
              <a:rPr lang="fa-IR" b="1" dirty="0">
                <a:solidFill>
                  <a:schemeClr val="tx1"/>
                </a:solidFill>
                <a:cs typeface="B Titr" pitchFamily="2" charset="-78"/>
              </a:rPr>
              <a:t>صادقانه وارد میدان بشوید، ایستادگی بکنید، خدای متعال دشمن شما را سرکوب خواهد کرد و به شما نصرت خواهد داد. این قاعده‌ی کلّی و قانون است. این قاعده در انقلاب تحقّق پیدا کرد؛ مردم صادقانه وارد میدان شدند و ایستادگی کردند. </a:t>
            </a:r>
            <a:endParaRPr lang="fa-IR" sz="1400" b="1" spc="-130" dirty="0">
              <a:solidFill>
                <a:schemeClr val="tx1"/>
              </a:solidFill>
              <a:cs typeface="B Traffic" pitchFamily="2" charset="-78"/>
            </a:endParaRPr>
          </a:p>
        </p:txBody>
      </p:sp>
      <p:sp>
        <p:nvSpPr>
          <p:cNvPr id="15" name="Rectangle 14"/>
          <p:cNvSpPr/>
          <p:nvPr/>
        </p:nvSpPr>
        <p:spPr>
          <a:xfrm>
            <a:off x="7539931" y="1267004"/>
            <a:ext cx="4334284" cy="5198735"/>
          </a:xfrm>
          <a:prstGeom prst="rect">
            <a:avLst/>
          </a:prstGeom>
          <a:solidFill>
            <a:srgbClr val="FEFFEB"/>
          </a:solidFill>
          <a:ln w="44450">
            <a:solidFill>
              <a:srgbClr val="36B907"/>
            </a:solid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just" rtl="1">
              <a:lnSpc>
                <a:spcPct val="150000"/>
              </a:lnSpc>
            </a:pPr>
            <a:r>
              <a:rPr lang="fa-IR" sz="2400" b="1" dirty="0">
                <a:solidFill>
                  <a:schemeClr val="tx1"/>
                </a:solidFill>
                <a:cs typeface="B Titr" pitchFamily="2" charset="-78"/>
              </a:rPr>
              <a:t>وَ كانَ حَقًّا عَلَيْنا نَصْرُ الْمُؤْمِنينَ </a:t>
            </a:r>
            <a:endParaRPr lang="fa-IR" sz="2400" b="1" dirty="0" smtClean="0">
              <a:solidFill>
                <a:schemeClr val="tx1"/>
              </a:solidFill>
              <a:cs typeface="B Titr" pitchFamily="2" charset="-78"/>
            </a:endParaRPr>
          </a:p>
          <a:p>
            <a:pPr algn="just" rtl="1">
              <a:lnSpc>
                <a:spcPct val="150000"/>
              </a:lnSpc>
            </a:pPr>
            <a:r>
              <a:rPr lang="fa-IR" sz="2000" b="1" dirty="0" smtClean="0">
                <a:solidFill>
                  <a:srgbClr val="C00000"/>
                </a:solidFill>
                <a:latin typeface="Traditional Arabic" panose="02020603050405020304" pitchFamily="18" charset="-78"/>
                <a:cs typeface="B Nazanin" pitchFamily="2" charset="-78"/>
              </a:rPr>
              <a:t>(</a:t>
            </a:r>
            <a:r>
              <a:rPr lang="fa-IR" sz="2000" b="1" dirty="0">
                <a:solidFill>
                  <a:srgbClr val="C00000"/>
                </a:solidFill>
                <a:latin typeface="Traditional Arabic" panose="02020603050405020304" pitchFamily="18" charset="-78"/>
                <a:cs typeface="B Nazanin" pitchFamily="2" charset="-78"/>
              </a:rPr>
              <a:t>روم: 47</a:t>
            </a:r>
            <a:r>
              <a:rPr lang="fa-IR" sz="2000" b="1" dirty="0" smtClean="0">
                <a:solidFill>
                  <a:srgbClr val="C00000"/>
                </a:solidFill>
                <a:latin typeface="Traditional Arabic" panose="02020603050405020304" pitchFamily="18" charset="-78"/>
                <a:cs typeface="B Nazanin" pitchFamily="2" charset="-78"/>
              </a:rPr>
              <a:t>)</a:t>
            </a:r>
          </a:p>
          <a:p>
            <a:pPr algn="just" rtl="1">
              <a:lnSpc>
                <a:spcPct val="150000"/>
              </a:lnSpc>
            </a:pPr>
            <a:endParaRPr lang="fa-IR" sz="2000" b="1" dirty="0">
              <a:solidFill>
                <a:srgbClr val="C00000"/>
              </a:solidFill>
              <a:latin typeface="Traditional Arabic" panose="02020603050405020304" pitchFamily="18" charset="-78"/>
              <a:cs typeface="B Nazanin" pitchFamily="2" charset="-78"/>
            </a:endParaRPr>
          </a:p>
          <a:p>
            <a:pPr algn="just" rtl="1">
              <a:lnSpc>
                <a:spcPct val="150000"/>
              </a:lnSpc>
            </a:pPr>
            <a:r>
              <a:rPr lang="fa-IR" sz="2400" b="1" dirty="0" smtClean="0">
                <a:solidFill>
                  <a:schemeClr val="tx1"/>
                </a:solidFill>
                <a:cs typeface="B Titr" pitchFamily="2" charset="-78"/>
              </a:rPr>
              <a:t>إِنَّ </a:t>
            </a:r>
            <a:r>
              <a:rPr lang="fa-IR" sz="2400" b="1" dirty="0">
                <a:solidFill>
                  <a:schemeClr val="tx1"/>
                </a:solidFill>
                <a:cs typeface="B Titr" pitchFamily="2" charset="-78"/>
              </a:rPr>
              <a:t>اللَّهَ يُدافِعُ‏ عَنِ الَّذينَ آمَنُوا  </a:t>
            </a:r>
            <a:endParaRPr lang="fa-IR" sz="2400" b="1" dirty="0" smtClean="0">
              <a:solidFill>
                <a:schemeClr val="tx1"/>
              </a:solidFill>
              <a:cs typeface="B Titr" pitchFamily="2" charset="-78"/>
            </a:endParaRPr>
          </a:p>
          <a:p>
            <a:pPr algn="just" rtl="1">
              <a:lnSpc>
                <a:spcPct val="150000"/>
              </a:lnSpc>
            </a:pPr>
            <a:r>
              <a:rPr lang="fa-IR" sz="2000" b="1" dirty="0" smtClean="0">
                <a:solidFill>
                  <a:srgbClr val="C00000"/>
                </a:solidFill>
                <a:latin typeface="Traditional Arabic" panose="02020603050405020304" pitchFamily="18" charset="-78"/>
                <a:cs typeface="B Nazanin" pitchFamily="2" charset="-78"/>
              </a:rPr>
              <a:t>(</a:t>
            </a:r>
            <a:r>
              <a:rPr lang="fa-IR" sz="2000" b="1" dirty="0">
                <a:solidFill>
                  <a:srgbClr val="C00000"/>
                </a:solidFill>
                <a:latin typeface="Traditional Arabic" panose="02020603050405020304" pitchFamily="18" charset="-78"/>
                <a:cs typeface="B Nazanin" pitchFamily="2" charset="-78"/>
              </a:rPr>
              <a:t>حج: 38</a:t>
            </a:r>
            <a:r>
              <a:rPr lang="fa-IR" sz="2000" b="1" dirty="0" smtClean="0">
                <a:solidFill>
                  <a:srgbClr val="C00000"/>
                </a:solidFill>
                <a:latin typeface="Traditional Arabic" panose="02020603050405020304" pitchFamily="18" charset="-78"/>
                <a:cs typeface="B Nazanin" pitchFamily="2" charset="-78"/>
              </a:rPr>
              <a:t>)</a:t>
            </a:r>
          </a:p>
          <a:p>
            <a:pPr algn="just" rtl="1">
              <a:lnSpc>
                <a:spcPct val="150000"/>
              </a:lnSpc>
            </a:pPr>
            <a:endParaRPr lang="fa-IR" sz="2000" b="1" dirty="0">
              <a:solidFill>
                <a:srgbClr val="C00000"/>
              </a:solidFill>
              <a:latin typeface="Traditional Arabic" panose="02020603050405020304" pitchFamily="18" charset="-78"/>
              <a:cs typeface="B Nazanin" pitchFamily="2" charset="-78"/>
            </a:endParaRPr>
          </a:p>
          <a:p>
            <a:pPr algn="just" rtl="1">
              <a:lnSpc>
                <a:spcPct val="150000"/>
              </a:lnSpc>
            </a:pPr>
            <a:r>
              <a:rPr lang="fa-IR" sz="2300" b="1" dirty="0">
                <a:solidFill>
                  <a:schemeClr val="tx1"/>
                </a:solidFill>
                <a:cs typeface="B Titr" pitchFamily="2" charset="-78"/>
              </a:rPr>
              <a:t>يا أَيُّهَا الَّذينَ آمَنُوا إِنْ تَنْصُرُوا اللَّهَ </a:t>
            </a:r>
            <a:r>
              <a:rPr lang="fa-IR" sz="2300" b="1" dirty="0" smtClean="0">
                <a:solidFill>
                  <a:schemeClr val="tx1"/>
                </a:solidFill>
                <a:cs typeface="B Titr" pitchFamily="2" charset="-78"/>
              </a:rPr>
              <a:t>يَنْصُرْكُمْ</a:t>
            </a:r>
          </a:p>
          <a:p>
            <a:pPr algn="just" rtl="1">
              <a:lnSpc>
                <a:spcPct val="150000"/>
              </a:lnSpc>
            </a:pPr>
            <a:r>
              <a:rPr lang="fa-IR" sz="2300" b="1" dirty="0" smtClean="0">
                <a:solidFill>
                  <a:schemeClr val="tx1"/>
                </a:solidFill>
                <a:cs typeface="B Titr" pitchFamily="2" charset="-78"/>
              </a:rPr>
              <a:t>  </a:t>
            </a:r>
            <a:r>
              <a:rPr lang="fa-IR" sz="2000" b="1" dirty="0">
                <a:solidFill>
                  <a:srgbClr val="C00000"/>
                </a:solidFill>
                <a:latin typeface="Traditional Arabic" panose="02020603050405020304" pitchFamily="18" charset="-78"/>
                <a:cs typeface="B Nazanin" pitchFamily="2" charset="-78"/>
              </a:rPr>
              <a:t>(محمد:7 )</a:t>
            </a:r>
          </a:p>
          <a:p>
            <a:pPr algn="just" rtl="1">
              <a:lnSpc>
                <a:spcPct val="150000"/>
              </a:lnSpc>
            </a:pPr>
            <a:r>
              <a:rPr lang="fa-IR" sz="2400" b="1" dirty="0">
                <a:solidFill>
                  <a:schemeClr val="tx1"/>
                </a:solidFill>
                <a:cs typeface="B Titr" pitchFamily="2" charset="-78"/>
              </a:rPr>
              <a:t>وَ لَيَنْصُرَنَّ اللَّهُ مَنْ </a:t>
            </a:r>
            <a:r>
              <a:rPr lang="fa-IR" sz="2400" b="1" dirty="0" smtClean="0">
                <a:solidFill>
                  <a:schemeClr val="tx1"/>
                </a:solidFill>
                <a:cs typeface="B Titr" pitchFamily="2" charset="-78"/>
              </a:rPr>
              <a:t>يَنْصُرُه‏ </a:t>
            </a:r>
          </a:p>
          <a:p>
            <a:pPr algn="just" rtl="1">
              <a:lnSpc>
                <a:spcPct val="150000"/>
              </a:lnSpc>
            </a:pPr>
            <a:r>
              <a:rPr lang="fa-IR" sz="2000" b="1" dirty="0" smtClean="0">
                <a:solidFill>
                  <a:srgbClr val="C00000"/>
                </a:solidFill>
                <a:latin typeface="Traditional Arabic" panose="02020603050405020304" pitchFamily="18" charset="-78"/>
                <a:cs typeface="B Nazanin" pitchFamily="2" charset="-78"/>
              </a:rPr>
              <a:t>(</a:t>
            </a:r>
            <a:r>
              <a:rPr lang="fa-IR" sz="2000" b="1" dirty="0">
                <a:solidFill>
                  <a:srgbClr val="C00000"/>
                </a:solidFill>
                <a:latin typeface="Traditional Arabic" panose="02020603050405020304" pitchFamily="18" charset="-78"/>
                <a:cs typeface="B Nazanin" pitchFamily="2" charset="-78"/>
              </a:rPr>
              <a:t>حج:40)</a:t>
            </a:r>
          </a:p>
        </p:txBody>
      </p:sp>
      <p:sp>
        <p:nvSpPr>
          <p:cNvPr id="9" name="Rectangle 8"/>
          <p:cNvSpPr/>
          <p:nvPr/>
        </p:nvSpPr>
        <p:spPr>
          <a:xfrm>
            <a:off x="301212" y="4034911"/>
            <a:ext cx="7013987" cy="2559820"/>
          </a:xfrm>
          <a:prstGeom prst="rect">
            <a:avLst/>
          </a:prstGeom>
          <a:solidFill>
            <a:srgbClr val="FEFFEB"/>
          </a:solidFill>
          <a:ln w="444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just" rtl="1">
              <a:lnSpc>
                <a:spcPct val="180000"/>
              </a:lnSpc>
            </a:pPr>
            <a:r>
              <a:rPr lang="fa-IR" b="1" dirty="0">
                <a:solidFill>
                  <a:schemeClr val="tx1"/>
                </a:solidFill>
                <a:cs typeface="B Titr" pitchFamily="2" charset="-78"/>
              </a:rPr>
              <a:t>امام صادق </a:t>
            </a:r>
            <a:r>
              <a:rPr lang="fa-IR" b="1" dirty="0" smtClean="0">
                <a:solidFill>
                  <a:schemeClr val="tx1"/>
                </a:solidFill>
                <a:cs typeface="B Titr" pitchFamily="2" charset="-78"/>
              </a:rPr>
              <a:t>علیه‌السلام  </a:t>
            </a:r>
            <a:r>
              <a:rPr lang="fa-IR" b="1" dirty="0">
                <a:solidFill>
                  <a:schemeClr val="tx1"/>
                </a:solidFill>
                <a:cs typeface="B Titr" pitchFamily="2" charset="-78"/>
              </a:rPr>
              <a:t>فرمود: </a:t>
            </a:r>
            <a:endParaRPr lang="fa-IR" b="1" dirty="0" smtClean="0">
              <a:solidFill>
                <a:schemeClr val="tx1"/>
              </a:solidFill>
              <a:cs typeface="B Titr" pitchFamily="2" charset="-78"/>
            </a:endParaRPr>
          </a:p>
          <a:p>
            <a:pPr algn="just" rtl="1">
              <a:lnSpc>
                <a:spcPct val="180000"/>
              </a:lnSpc>
            </a:pPr>
            <a:r>
              <a:rPr lang="fa-IR" b="1" dirty="0">
                <a:solidFill>
                  <a:srgbClr val="0000FF"/>
                </a:solidFill>
                <a:cs typeface="B Titr" pitchFamily="2" charset="-78"/>
              </a:rPr>
              <a:t>يَقُولُ عَزَّ وَ جَلَّ  مَنْ أَهَانَ لِي وَلِيّاً فَقَدْ أَرْصَدَ لِمُحَارَبَتِي وَ أَنَا أَسْرَعُ شَيْ‏ءٍ إِلَى نُصْرَةِ </a:t>
            </a:r>
            <a:r>
              <a:rPr lang="fa-IR" b="1" dirty="0" smtClean="0">
                <a:solidFill>
                  <a:srgbClr val="0000FF"/>
                </a:solidFill>
                <a:cs typeface="B Titr" pitchFamily="2" charset="-78"/>
              </a:rPr>
              <a:t>أَوْلِيَائِي</a:t>
            </a:r>
          </a:p>
          <a:p>
            <a:pPr algn="just" rtl="1">
              <a:lnSpc>
                <a:spcPct val="180000"/>
              </a:lnSpc>
            </a:pPr>
            <a:r>
              <a:rPr lang="fa-IR" b="1" dirty="0" smtClean="0">
                <a:solidFill>
                  <a:schemeClr val="tx1"/>
                </a:solidFill>
                <a:cs typeface="B Titr" pitchFamily="2" charset="-78"/>
              </a:rPr>
              <a:t>خداوند </a:t>
            </a:r>
            <a:r>
              <a:rPr lang="fa-IR" b="1" dirty="0">
                <a:solidFill>
                  <a:schemeClr val="tx1"/>
                </a:solidFill>
                <a:cs typeface="B Titr" pitchFamily="2" charset="-78"/>
              </a:rPr>
              <a:t>عز و جل فرموده: هر کس به ولیّ و دوست من اهانت کند همانا به میدان جنگ با من آمده است، و من شتابان ترین چیزها برای نصرت </a:t>
            </a:r>
            <a:r>
              <a:rPr lang="fa-IR" b="1" dirty="0" smtClean="0">
                <a:solidFill>
                  <a:schemeClr val="tx1"/>
                </a:solidFill>
                <a:cs typeface="B Titr" pitchFamily="2" charset="-78"/>
              </a:rPr>
              <a:t>اولیائم </a:t>
            </a:r>
            <a:r>
              <a:rPr lang="fa-IR" b="1" dirty="0">
                <a:solidFill>
                  <a:schemeClr val="tx1"/>
                </a:solidFill>
                <a:cs typeface="B Titr" pitchFamily="2" charset="-78"/>
              </a:rPr>
              <a:t>هستم. </a:t>
            </a:r>
            <a:endParaRPr lang="fa-IR" sz="1400" b="1" spc="-130" dirty="0">
              <a:solidFill>
                <a:schemeClr val="tx1"/>
              </a:solidFill>
              <a:cs typeface="B Traffic" pitchFamily="2" charset="-78"/>
            </a:endParaRPr>
          </a:p>
        </p:txBody>
      </p:sp>
    </p:spTree>
    <p:extLst>
      <p:ext uri="{BB962C8B-B14F-4D97-AF65-F5344CB8AC3E}">
        <p14:creationId xmlns:p14="http://schemas.microsoft.com/office/powerpoint/2010/main" val="232958279"/>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1000"/>
                                        <p:tgtEl>
                                          <p:spTgt spid="30"/>
                                        </p:tgtEl>
                                      </p:cBhvr>
                                    </p:animEffect>
                                    <p:anim calcmode="lin" valueType="num">
                                      <p:cBhvr>
                                        <p:cTn id="20" dur="1000" fill="hold"/>
                                        <p:tgtEl>
                                          <p:spTgt spid="30"/>
                                        </p:tgtEl>
                                        <p:attrNameLst>
                                          <p:attrName>ppt_x</p:attrName>
                                        </p:attrNameLst>
                                      </p:cBhvr>
                                      <p:tavLst>
                                        <p:tav tm="0">
                                          <p:val>
                                            <p:strVal val="#ppt_x"/>
                                          </p:val>
                                        </p:tav>
                                        <p:tav tm="100000">
                                          <p:val>
                                            <p:strVal val="#ppt_x"/>
                                          </p:val>
                                        </p:tav>
                                      </p:tavLst>
                                    </p:anim>
                                    <p:anim calcmode="lin" valueType="num">
                                      <p:cBhvr>
                                        <p:cTn id="21"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1000"/>
                                        <p:tgtEl>
                                          <p:spTgt spid="15"/>
                                        </p:tgtEl>
                                      </p:cBhvr>
                                    </p:animEffect>
                                    <p:anim calcmode="lin" valueType="num">
                                      <p:cBhvr>
                                        <p:cTn id="27" dur="1000" fill="hold"/>
                                        <p:tgtEl>
                                          <p:spTgt spid="15"/>
                                        </p:tgtEl>
                                        <p:attrNameLst>
                                          <p:attrName>ppt_x</p:attrName>
                                        </p:attrNameLst>
                                      </p:cBhvr>
                                      <p:tavLst>
                                        <p:tav tm="0">
                                          <p:val>
                                            <p:strVal val="#ppt_x"/>
                                          </p:val>
                                        </p:tav>
                                        <p:tav tm="100000">
                                          <p:val>
                                            <p:strVal val="#ppt_x"/>
                                          </p:val>
                                        </p:tav>
                                      </p:tavLst>
                                    </p:anim>
                                    <p:anim calcmode="lin" valueType="num">
                                      <p:cBhvr>
                                        <p:cTn id="28"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1000"/>
                                        <p:tgtEl>
                                          <p:spTgt spid="13"/>
                                        </p:tgtEl>
                                      </p:cBhvr>
                                    </p:animEffect>
                                    <p:anim calcmode="lin" valueType="num">
                                      <p:cBhvr>
                                        <p:cTn id="34" dur="1000" fill="hold"/>
                                        <p:tgtEl>
                                          <p:spTgt spid="13"/>
                                        </p:tgtEl>
                                        <p:attrNameLst>
                                          <p:attrName>ppt_x</p:attrName>
                                        </p:attrNameLst>
                                      </p:cBhvr>
                                      <p:tavLst>
                                        <p:tav tm="0">
                                          <p:val>
                                            <p:strVal val="#ppt_x"/>
                                          </p:val>
                                        </p:tav>
                                        <p:tav tm="100000">
                                          <p:val>
                                            <p:strVal val="#ppt_x"/>
                                          </p:val>
                                        </p:tav>
                                      </p:tavLst>
                                    </p:anim>
                                    <p:anim calcmode="lin" valueType="num">
                                      <p:cBhvr>
                                        <p:cTn id="35"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1000"/>
                                        <p:tgtEl>
                                          <p:spTgt spid="9"/>
                                        </p:tgtEl>
                                      </p:cBhvr>
                                    </p:animEffect>
                                    <p:anim calcmode="lin" valueType="num">
                                      <p:cBhvr>
                                        <p:cTn id="41" dur="1000" fill="hold"/>
                                        <p:tgtEl>
                                          <p:spTgt spid="9"/>
                                        </p:tgtEl>
                                        <p:attrNameLst>
                                          <p:attrName>ppt_x</p:attrName>
                                        </p:attrNameLst>
                                      </p:cBhvr>
                                      <p:tavLst>
                                        <p:tav tm="0">
                                          <p:val>
                                            <p:strVal val="#ppt_x"/>
                                          </p:val>
                                        </p:tav>
                                        <p:tav tm="100000">
                                          <p:val>
                                            <p:strVal val="#ppt_x"/>
                                          </p:val>
                                        </p:tav>
                                      </p:tavLst>
                                    </p:anim>
                                    <p:anim calcmode="lin" valueType="num">
                                      <p:cBhvr>
                                        <p:cTn id="42"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10" grpId="0" animBg="1"/>
      <p:bldP spid="7" grpId="0" animBg="1"/>
      <p:bldP spid="13" grpId="0" animBg="1"/>
      <p:bldP spid="15" grpId="0" animBg="1"/>
      <p:bldP spid="9" grpId="0" animBg="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ound Same Side Corner Rectangle 29"/>
          <p:cNvSpPr/>
          <p:nvPr/>
        </p:nvSpPr>
        <p:spPr>
          <a:xfrm>
            <a:off x="139700" y="1077228"/>
            <a:ext cx="11912600" cy="5641072"/>
          </a:xfrm>
          <a:prstGeom prst="round2SameRect">
            <a:avLst>
              <a:gd name="adj1" fmla="val 0"/>
              <a:gd name="adj2" fmla="val 4039"/>
            </a:avLst>
          </a:prstGeom>
          <a:solidFill>
            <a:srgbClr val="140E94"/>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b="1" dirty="0"/>
          </a:p>
        </p:txBody>
      </p:sp>
      <p:sp>
        <p:nvSpPr>
          <p:cNvPr id="10" name="Round Same Side Corner Rectangle 9"/>
          <p:cNvSpPr/>
          <p:nvPr/>
        </p:nvSpPr>
        <p:spPr>
          <a:xfrm rot="10800000">
            <a:off x="139700" y="98186"/>
            <a:ext cx="11912600" cy="897724"/>
          </a:xfrm>
          <a:prstGeom prst="round2SameRect">
            <a:avLst>
              <a:gd name="adj1" fmla="val 0"/>
              <a:gd name="adj2" fmla="val 15616"/>
            </a:avLst>
          </a:prstGeom>
          <a:solidFill>
            <a:srgbClr val="FFC000"/>
          </a:solidFill>
          <a:ln w="3175">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dirty="0"/>
          </a:p>
        </p:txBody>
      </p:sp>
      <p:sp>
        <p:nvSpPr>
          <p:cNvPr id="7" name="Rounded Rectangle 6"/>
          <p:cNvSpPr/>
          <p:nvPr/>
        </p:nvSpPr>
        <p:spPr>
          <a:xfrm>
            <a:off x="2787804" y="205479"/>
            <a:ext cx="6289289" cy="68313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20000"/>
              </a:lnSpc>
            </a:pPr>
            <a:r>
              <a:rPr lang="fa-IR" sz="2800" b="1" dirty="0">
                <a:solidFill>
                  <a:schemeClr val="tx1"/>
                </a:solidFill>
                <a:cs typeface="B Titr" pitchFamily="2" charset="-78"/>
              </a:rPr>
              <a:t>آثار ایمان: </a:t>
            </a:r>
            <a:r>
              <a:rPr lang="fa-IR" sz="2800" b="1" dirty="0" smtClean="0">
                <a:solidFill>
                  <a:srgbClr val="0000CC"/>
                </a:solidFill>
                <a:cs typeface="B Titr" pitchFamily="2" charset="-78"/>
              </a:rPr>
              <a:t>22ـ  </a:t>
            </a:r>
            <a:r>
              <a:rPr lang="fa-IR" sz="2800" b="1" dirty="0">
                <a:solidFill>
                  <a:srgbClr val="0000CC"/>
                </a:solidFill>
                <a:cs typeface="B Titr" pitchFamily="2" charset="-78"/>
              </a:rPr>
              <a:t>عزت و </a:t>
            </a:r>
            <a:r>
              <a:rPr lang="fa-IR" sz="2800" b="1" dirty="0" smtClean="0">
                <a:solidFill>
                  <a:srgbClr val="0000CC"/>
                </a:solidFill>
                <a:cs typeface="B Titr" pitchFamily="2" charset="-78"/>
              </a:rPr>
              <a:t>سربلندی</a:t>
            </a:r>
            <a:endParaRPr lang="fa-IR" sz="2400" b="1" dirty="0">
              <a:solidFill>
                <a:srgbClr val="663300"/>
              </a:solidFill>
              <a:cs typeface="B Titr" pitchFamily="2" charset="-78"/>
            </a:endParaRPr>
          </a:p>
        </p:txBody>
      </p:sp>
      <p:sp>
        <p:nvSpPr>
          <p:cNvPr id="13" name="Rectangle 12"/>
          <p:cNvSpPr/>
          <p:nvPr/>
        </p:nvSpPr>
        <p:spPr>
          <a:xfrm>
            <a:off x="2234004" y="1210807"/>
            <a:ext cx="7013987" cy="2559820"/>
          </a:xfrm>
          <a:prstGeom prst="rect">
            <a:avLst/>
          </a:prstGeom>
          <a:solidFill>
            <a:srgbClr val="FEFFEB"/>
          </a:solidFill>
          <a:ln w="444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just" rtl="1">
              <a:lnSpc>
                <a:spcPct val="180000"/>
              </a:lnSpc>
            </a:pPr>
            <a:r>
              <a:rPr lang="fa-IR" b="1" dirty="0">
                <a:solidFill>
                  <a:schemeClr val="tx1"/>
                </a:solidFill>
                <a:cs typeface="B Titr" pitchFamily="2" charset="-78"/>
              </a:rPr>
              <a:t>امام صادق </a:t>
            </a:r>
            <a:r>
              <a:rPr lang="fa-IR" b="1" dirty="0" smtClean="0">
                <a:solidFill>
                  <a:schemeClr val="tx1"/>
                </a:solidFill>
                <a:cs typeface="B Titr" pitchFamily="2" charset="-78"/>
              </a:rPr>
              <a:t>علیه‌السلام  با </a:t>
            </a:r>
            <a:r>
              <a:rPr lang="fa-IR" b="1" dirty="0">
                <a:solidFill>
                  <a:schemeClr val="tx1"/>
                </a:solidFill>
                <a:cs typeface="B Titr" pitchFamily="2" charset="-78"/>
              </a:rPr>
              <a:t>اشاره به آیه فوق، عزت را شایسته مومنان دانسته و منشا عزت آن را هم ایمان و اسلام می داند: </a:t>
            </a:r>
          </a:p>
          <a:p>
            <a:pPr algn="just" rtl="1">
              <a:lnSpc>
                <a:spcPct val="180000"/>
              </a:lnSpc>
            </a:pPr>
            <a:r>
              <a:rPr lang="fa-IR" b="1" dirty="0" smtClean="0">
                <a:solidFill>
                  <a:schemeClr val="tx1"/>
                </a:solidFill>
                <a:cs typeface="B Titr" pitchFamily="2" charset="-78"/>
              </a:rPr>
              <a:t>«خداوند </a:t>
            </a:r>
            <a:r>
              <a:rPr lang="fa-IR" b="1" dirty="0">
                <a:solidFill>
                  <a:schemeClr val="tx1"/>
                </a:solidFill>
                <a:cs typeface="B Titr" pitchFamily="2" charset="-78"/>
              </a:rPr>
              <a:t>عزّ و جلّ‌ تمامى كارهاى مؤمن را به خودش سپرده است، ولى اين اجازه را به او نداده است كه خود را خوار و ذليل كند؛ مگر نشنيده‌اى كه خداوند عزّ و جلّ‌ مى‌فرمايد:«عزّت، تنها براى خدا و رسولش و مؤمنان است». </a:t>
            </a:r>
          </a:p>
        </p:txBody>
      </p:sp>
      <p:sp>
        <p:nvSpPr>
          <p:cNvPr id="15" name="Rectangle 14"/>
          <p:cNvSpPr/>
          <p:nvPr/>
        </p:nvSpPr>
        <p:spPr>
          <a:xfrm>
            <a:off x="10338099" y="1255853"/>
            <a:ext cx="1569568" cy="5263281"/>
          </a:xfrm>
          <a:prstGeom prst="rect">
            <a:avLst/>
          </a:prstGeom>
          <a:solidFill>
            <a:srgbClr val="FEFFEB"/>
          </a:solidFill>
          <a:ln w="44450">
            <a:solidFill>
              <a:srgbClr val="36B907"/>
            </a:solid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rtl="1">
              <a:lnSpc>
                <a:spcPct val="150000"/>
              </a:lnSpc>
            </a:pPr>
            <a:r>
              <a:rPr lang="fa-IR" sz="3600" b="1" dirty="0">
                <a:solidFill>
                  <a:srgbClr val="0000CC"/>
                </a:solidFill>
                <a:cs typeface="B Badr" pitchFamily="2" charset="-78"/>
              </a:rPr>
              <a:t>وَ لِلَّهِ </a:t>
            </a:r>
            <a:endParaRPr lang="fa-IR" sz="3600" b="1" dirty="0" smtClean="0">
              <a:solidFill>
                <a:srgbClr val="0000CC"/>
              </a:solidFill>
              <a:cs typeface="B Badr" pitchFamily="2" charset="-78"/>
            </a:endParaRPr>
          </a:p>
          <a:p>
            <a:pPr algn="ctr" rtl="1">
              <a:lnSpc>
                <a:spcPct val="150000"/>
              </a:lnSpc>
            </a:pPr>
            <a:r>
              <a:rPr lang="fa-IR" sz="3600" b="1" dirty="0" smtClean="0">
                <a:solidFill>
                  <a:srgbClr val="0000CC"/>
                </a:solidFill>
                <a:cs typeface="B Badr" pitchFamily="2" charset="-78"/>
              </a:rPr>
              <a:t>الْعِزَّةُ </a:t>
            </a:r>
          </a:p>
          <a:p>
            <a:pPr algn="ctr" rtl="1">
              <a:lnSpc>
                <a:spcPct val="150000"/>
              </a:lnSpc>
            </a:pPr>
            <a:r>
              <a:rPr lang="fa-IR" sz="3600" b="1" dirty="0" smtClean="0">
                <a:solidFill>
                  <a:srgbClr val="0000CC"/>
                </a:solidFill>
                <a:cs typeface="B Badr" pitchFamily="2" charset="-78"/>
              </a:rPr>
              <a:t>وَ </a:t>
            </a:r>
            <a:r>
              <a:rPr lang="fa-IR" sz="3600" b="1" dirty="0">
                <a:solidFill>
                  <a:srgbClr val="0000CC"/>
                </a:solidFill>
                <a:cs typeface="B Badr" pitchFamily="2" charset="-78"/>
              </a:rPr>
              <a:t>لِرَسُولِهِ </a:t>
            </a:r>
            <a:r>
              <a:rPr lang="fa-IR" sz="3600" b="1" dirty="0" smtClean="0">
                <a:solidFill>
                  <a:srgbClr val="0000CC"/>
                </a:solidFill>
                <a:cs typeface="B Badr" pitchFamily="2" charset="-78"/>
              </a:rPr>
              <a:t>وَ</a:t>
            </a:r>
          </a:p>
          <a:p>
            <a:pPr algn="ctr" rtl="1">
              <a:lnSpc>
                <a:spcPct val="150000"/>
              </a:lnSpc>
            </a:pPr>
            <a:r>
              <a:rPr lang="fa-IR" sz="3600" b="1" dirty="0" smtClean="0">
                <a:solidFill>
                  <a:srgbClr val="0000CC"/>
                </a:solidFill>
                <a:cs typeface="B Badr" pitchFamily="2" charset="-78"/>
              </a:rPr>
              <a:t>لِلْمُؤْمِنينَ</a:t>
            </a:r>
            <a:r>
              <a:rPr lang="fa-IR" sz="2800" b="1" dirty="0">
                <a:solidFill>
                  <a:srgbClr val="0000CC"/>
                </a:solidFill>
                <a:cs typeface="B Titr" pitchFamily="2" charset="-78"/>
              </a:rPr>
              <a:t>‏ </a:t>
            </a:r>
          </a:p>
          <a:p>
            <a:pPr algn="ctr" rtl="1">
              <a:lnSpc>
                <a:spcPct val="150000"/>
              </a:lnSpc>
            </a:pPr>
            <a:r>
              <a:rPr lang="fa-IR" sz="2000" b="1" dirty="0">
                <a:solidFill>
                  <a:srgbClr val="C00000"/>
                </a:solidFill>
                <a:latin typeface="Traditional Arabic" panose="02020603050405020304" pitchFamily="18" charset="-78"/>
                <a:cs typeface="B Nazanin" pitchFamily="2" charset="-78"/>
              </a:rPr>
              <a:t>(منافقون: 8</a:t>
            </a:r>
            <a:r>
              <a:rPr lang="fa-IR" sz="2000" b="1" dirty="0" smtClean="0">
                <a:solidFill>
                  <a:srgbClr val="C00000"/>
                </a:solidFill>
                <a:latin typeface="Traditional Arabic" panose="02020603050405020304" pitchFamily="18" charset="-78"/>
                <a:cs typeface="B Nazanin" pitchFamily="2" charset="-78"/>
              </a:rPr>
              <a:t>) </a:t>
            </a:r>
          </a:p>
        </p:txBody>
      </p:sp>
      <p:sp>
        <p:nvSpPr>
          <p:cNvPr id="9" name="Rectangle 8"/>
          <p:cNvSpPr/>
          <p:nvPr/>
        </p:nvSpPr>
        <p:spPr>
          <a:xfrm>
            <a:off x="3040841" y="4120975"/>
            <a:ext cx="7013987" cy="2290585"/>
          </a:xfrm>
          <a:prstGeom prst="rect">
            <a:avLst/>
          </a:prstGeom>
          <a:solidFill>
            <a:srgbClr val="FEFFEB"/>
          </a:solidFill>
          <a:ln w="444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rtl="1">
              <a:lnSpc>
                <a:spcPct val="180000"/>
              </a:lnSpc>
            </a:pPr>
            <a:r>
              <a:rPr lang="fa-IR" sz="2000" b="1" dirty="0">
                <a:solidFill>
                  <a:schemeClr val="tx1"/>
                </a:solidFill>
                <a:cs typeface="B Titr" pitchFamily="2" charset="-78"/>
              </a:rPr>
              <a:t>قرآن کریم در جای دیگر تأکید می کند که سُست نشوید و </a:t>
            </a:r>
            <a:r>
              <a:rPr lang="fa-IR" sz="2000" b="1" dirty="0" smtClean="0">
                <a:solidFill>
                  <a:schemeClr val="tx1"/>
                </a:solidFill>
                <a:cs typeface="B Titr" pitchFamily="2" charset="-78"/>
              </a:rPr>
              <a:t>بدانید:</a:t>
            </a:r>
          </a:p>
          <a:p>
            <a:pPr algn="ctr" rtl="1">
              <a:lnSpc>
                <a:spcPct val="180000"/>
              </a:lnSpc>
            </a:pPr>
            <a:r>
              <a:rPr lang="fa-IR" sz="2400" b="1" dirty="0" smtClean="0">
                <a:solidFill>
                  <a:srgbClr val="660066"/>
                </a:solidFill>
                <a:cs typeface="B Titr" pitchFamily="2" charset="-78"/>
              </a:rPr>
              <a:t> </a:t>
            </a:r>
            <a:r>
              <a:rPr lang="fa-IR" sz="2400" b="1" dirty="0">
                <a:solidFill>
                  <a:srgbClr val="660066"/>
                </a:solidFill>
                <a:cs typeface="B Titr" pitchFamily="2" charset="-78"/>
              </a:rPr>
              <a:t>اگر ایمان داشته و بر آن پایدار باشید از همه برتر و بالاتر هستید. </a:t>
            </a:r>
            <a:endParaRPr lang="fa-IR" sz="2400" b="1" spc="-130" dirty="0">
              <a:solidFill>
                <a:srgbClr val="660066"/>
              </a:solidFill>
              <a:cs typeface="B Traffic" pitchFamily="2" charset="-78"/>
            </a:endParaRPr>
          </a:p>
        </p:txBody>
      </p:sp>
      <p:sp>
        <p:nvSpPr>
          <p:cNvPr id="8" name="Rectangle 7"/>
          <p:cNvSpPr/>
          <p:nvPr/>
        </p:nvSpPr>
        <p:spPr>
          <a:xfrm>
            <a:off x="271257" y="1195567"/>
            <a:ext cx="1729664" cy="5409632"/>
          </a:xfrm>
          <a:prstGeom prst="rect">
            <a:avLst/>
          </a:prstGeom>
          <a:solidFill>
            <a:srgbClr val="FEFFEB"/>
          </a:solidFill>
          <a:ln w="44450">
            <a:solidFill>
              <a:srgbClr val="36B907"/>
            </a:solid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rtl="1">
              <a:lnSpc>
                <a:spcPct val="150000"/>
              </a:lnSpc>
            </a:pPr>
            <a:r>
              <a:rPr lang="fa-IR" sz="3200" b="1" dirty="0">
                <a:solidFill>
                  <a:srgbClr val="0000CC"/>
                </a:solidFill>
                <a:cs typeface="B Badr" pitchFamily="2" charset="-78"/>
              </a:rPr>
              <a:t>وَ لا تَهِنُوا وَ لا تَحْزَنُوا وَ أَنْتُمُ الْأَعْلَوْنَ‏ إِنْ كُنْتُمْ </a:t>
            </a:r>
            <a:r>
              <a:rPr lang="fa-IR" sz="3200" b="1" dirty="0" smtClean="0">
                <a:solidFill>
                  <a:srgbClr val="0000CC"/>
                </a:solidFill>
                <a:cs typeface="B Badr" pitchFamily="2" charset="-78"/>
              </a:rPr>
              <a:t>مُؤْمِنين</a:t>
            </a:r>
          </a:p>
          <a:p>
            <a:pPr algn="ctr" rtl="1">
              <a:lnSpc>
                <a:spcPct val="150000"/>
              </a:lnSpc>
            </a:pPr>
            <a:r>
              <a:rPr lang="fa-IR" sz="2000" b="1" dirty="0">
                <a:solidFill>
                  <a:srgbClr val="C00000"/>
                </a:solidFill>
                <a:latin typeface="Traditional Arabic" panose="02020603050405020304" pitchFamily="18" charset="-78"/>
                <a:cs typeface="B Nazanin" pitchFamily="2" charset="-78"/>
              </a:rPr>
              <a:t>(آل عمران: 139)</a:t>
            </a:r>
            <a:endParaRPr lang="fa-IR" sz="1600" b="1" dirty="0" smtClean="0">
              <a:solidFill>
                <a:srgbClr val="C00000"/>
              </a:solidFill>
              <a:latin typeface="Traditional Arabic" panose="02020603050405020304" pitchFamily="18" charset="-78"/>
              <a:cs typeface="B Nazanin" pitchFamily="2" charset="-78"/>
            </a:endParaRPr>
          </a:p>
        </p:txBody>
      </p:sp>
      <p:sp>
        <p:nvSpPr>
          <p:cNvPr id="4" name="Left Arrow 3"/>
          <p:cNvSpPr/>
          <p:nvPr/>
        </p:nvSpPr>
        <p:spPr>
          <a:xfrm>
            <a:off x="9326048" y="2408664"/>
            <a:ext cx="921922" cy="256477"/>
          </a:xfrm>
          <a:prstGeom prst="lef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fa-IR" dirty="0"/>
          </a:p>
        </p:txBody>
      </p:sp>
      <p:sp>
        <p:nvSpPr>
          <p:cNvPr id="5" name="Right Arrow 4"/>
          <p:cNvSpPr/>
          <p:nvPr/>
        </p:nvSpPr>
        <p:spPr>
          <a:xfrm>
            <a:off x="2132478" y="4984595"/>
            <a:ext cx="808004" cy="245327"/>
          </a:xfrm>
          <a:prstGeom prs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fa-IR" dirty="0"/>
          </a:p>
        </p:txBody>
      </p:sp>
    </p:spTree>
    <p:extLst>
      <p:ext uri="{BB962C8B-B14F-4D97-AF65-F5344CB8AC3E}">
        <p14:creationId xmlns:p14="http://schemas.microsoft.com/office/powerpoint/2010/main" val="1768115544"/>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1000"/>
                                        <p:tgtEl>
                                          <p:spTgt spid="30"/>
                                        </p:tgtEl>
                                      </p:cBhvr>
                                    </p:animEffect>
                                    <p:anim calcmode="lin" valueType="num">
                                      <p:cBhvr>
                                        <p:cTn id="20" dur="1000" fill="hold"/>
                                        <p:tgtEl>
                                          <p:spTgt spid="30"/>
                                        </p:tgtEl>
                                        <p:attrNameLst>
                                          <p:attrName>ppt_x</p:attrName>
                                        </p:attrNameLst>
                                      </p:cBhvr>
                                      <p:tavLst>
                                        <p:tav tm="0">
                                          <p:val>
                                            <p:strVal val="#ppt_x"/>
                                          </p:val>
                                        </p:tav>
                                        <p:tav tm="100000">
                                          <p:val>
                                            <p:strVal val="#ppt_x"/>
                                          </p:val>
                                        </p:tav>
                                      </p:tavLst>
                                    </p:anim>
                                    <p:anim calcmode="lin" valueType="num">
                                      <p:cBhvr>
                                        <p:cTn id="21"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1000"/>
                                        <p:tgtEl>
                                          <p:spTgt spid="15"/>
                                        </p:tgtEl>
                                      </p:cBhvr>
                                    </p:animEffect>
                                    <p:anim calcmode="lin" valueType="num">
                                      <p:cBhvr>
                                        <p:cTn id="27" dur="1000" fill="hold"/>
                                        <p:tgtEl>
                                          <p:spTgt spid="15"/>
                                        </p:tgtEl>
                                        <p:attrNameLst>
                                          <p:attrName>ppt_x</p:attrName>
                                        </p:attrNameLst>
                                      </p:cBhvr>
                                      <p:tavLst>
                                        <p:tav tm="0">
                                          <p:val>
                                            <p:strVal val="#ppt_x"/>
                                          </p:val>
                                        </p:tav>
                                        <p:tav tm="100000">
                                          <p:val>
                                            <p:strVal val="#ppt_x"/>
                                          </p:val>
                                        </p:tav>
                                      </p:tavLst>
                                    </p:anim>
                                    <p:anim calcmode="lin" valueType="num">
                                      <p:cBhvr>
                                        <p:cTn id="28"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fade">
                                      <p:cBhvr>
                                        <p:cTn id="33" dur="1000"/>
                                        <p:tgtEl>
                                          <p:spTgt spid="4"/>
                                        </p:tgtEl>
                                      </p:cBhvr>
                                    </p:animEffect>
                                    <p:anim calcmode="lin" valueType="num">
                                      <p:cBhvr>
                                        <p:cTn id="34" dur="1000" fill="hold"/>
                                        <p:tgtEl>
                                          <p:spTgt spid="4"/>
                                        </p:tgtEl>
                                        <p:attrNameLst>
                                          <p:attrName>ppt_x</p:attrName>
                                        </p:attrNameLst>
                                      </p:cBhvr>
                                      <p:tavLst>
                                        <p:tav tm="0">
                                          <p:val>
                                            <p:strVal val="#ppt_x"/>
                                          </p:val>
                                        </p:tav>
                                        <p:tav tm="100000">
                                          <p:val>
                                            <p:strVal val="#ppt_x"/>
                                          </p:val>
                                        </p:tav>
                                      </p:tavLst>
                                    </p:anim>
                                    <p:anim calcmode="lin" valueType="num">
                                      <p:cBhvr>
                                        <p:cTn id="3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fade">
                                      <p:cBhvr>
                                        <p:cTn id="40" dur="1000"/>
                                        <p:tgtEl>
                                          <p:spTgt spid="13"/>
                                        </p:tgtEl>
                                      </p:cBhvr>
                                    </p:animEffect>
                                    <p:anim calcmode="lin" valueType="num">
                                      <p:cBhvr>
                                        <p:cTn id="41" dur="1000" fill="hold"/>
                                        <p:tgtEl>
                                          <p:spTgt spid="13"/>
                                        </p:tgtEl>
                                        <p:attrNameLst>
                                          <p:attrName>ppt_x</p:attrName>
                                        </p:attrNameLst>
                                      </p:cBhvr>
                                      <p:tavLst>
                                        <p:tav tm="0">
                                          <p:val>
                                            <p:strVal val="#ppt_x"/>
                                          </p:val>
                                        </p:tav>
                                        <p:tav tm="100000">
                                          <p:val>
                                            <p:strVal val="#ppt_x"/>
                                          </p:val>
                                        </p:tav>
                                      </p:tavLst>
                                    </p:anim>
                                    <p:anim calcmode="lin" valueType="num">
                                      <p:cBhvr>
                                        <p:cTn id="42"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fade">
                                      <p:cBhvr>
                                        <p:cTn id="47" dur="1000"/>
                                        <p:tgtEl>
                                          <p:spTgt spid="8"/>
                                        </p:tgtEl>
                                      </p:cBhvr>
                                    </p:animEffect>
                                    <p:anim calcmode="lin" valueType="num">
                                      <p:cBhvr>
                                        <p:cTn id="48" dur="1000" fill="hold"/>
                                        <p:tgtEl>
                                          <p:spTgt spid="8"/>
                                        </p:tgtEl>
                                        <p:attrNameLst>
                                          <p:attrName>ppt_x</p:attrName>
                                        </p:attrNameLst>
                                      </p:cBhvr>
                                      <p:tavLst>
                                        <p:tav tm="0">
                                          <p:val>
                                            <p:strVal val="#ppt_x"/>
                                          </p:val>
                                        </p:tav>
                                        <p:tav tm="100000">
                                          <p:val>
                                            <p:strVal val="#ppt_x"/>
                                          </p:val>
                                        </p:tav>
                                      </p:tavLst>
                                    </p:anim>
                                    <p:anim calcmode="lin" valueType="num">
                                      <p:cBhvr>
                                        <p:cTn id="4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grpId="0" nodeType="clickEffect">
                                  <p:stCondLst>
                                    <p:cond delay="0"/>
                                  </p:stCondLst>
                                  <p:childTnLst>
                                    <p:set>
                                      <p:cBhvr>
                                        <p:cTn id="53" dur="1" fill="hold">
                                          <p:stCondLst>
                                            <p:cond delay="0"/>
                                          </p:stCondLst>
                                        </p:cTn>
                                        <p:tgtEl>
                                          <p:spTgt spid="5"/>
                                        </p:tgtEl>
                                        <p:attrNameLst>
                                          <p:attrName>style.visibility</p:attrName>
                                        </p:attrNameLst>
                                      </p:cBhvr>
                                      <p:to>
                                        <p:strVal val="visible"/>
                                      </p:to>
                                    </p:set>
                                    <p:animEffect transition="in" filter="fade">
                                      <p:cBhvr>
                                        <p:cTn id="54" dur="1000"/>
                                        <p:tgtEl>
                                          <p:spTgt spid="5"/>
                                        </p:tgtEl>
                                      </p:cBhvr>
                                    </p:animEffect>
                                    <p:anim calcmode="lin" valueType="num">
                                      <p:cBhvr>
                                        <p:cTn id="55" dur="1000" fill="hold"/>
                                        <p:tgtEl>
                                          <p:spTgt spid="5"/>
                                        </p:tgtEl>
                                        <p:attrNameLst>
                                          <p:attrName>ppt_x</p:attrName>
                                        </p:attrNameLst>
                                      </p:cBhvr>
                                      <p:tavLst>
                                        <p:tav tm="0">
                                          <p:val>
                                            <p:strVal val="#ppt_x"/>
                                          </p:val>
                                        </p:tav>
                                        <p:tav tm="100000">
                                          <p:val>
                                            <p:strVal val="#ppt_x"/>
                                          </p:val>
                                        </p:tav>
                                      </p:tavLst>
                                    </p:anim>
                                    <p:anim calcmode="lin" valueType="num">
                                      <p:cBhvr>
                                        <p:cTn id="5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42" presetClass="entr" presetSubtype="0" fill="hold" grpId="0" nodeType="clickEffect">
                                  <p:stCondLst>
                                    <p:cond delay="0"/>
                                  </p:stCondLst>
                                  <p:childTnLst>
                                    <p:set>
                                      <p:cBhvr>
                                        <p:cTn id="60" dur="1" fill="hold">
                                          <p:stCondLst>
                                            <p:cond delay="0"/>
                                          </p:stCondLst>
                                        </p:cTn>
                                        <p:tgtEl>
                                          <p:spTgt spid="9"/>
                                        </p:tgtEl>
                                        <p:attrNameLst>
                                          <p:attrName>style.visibility</p:attrName>
                                        </p:attrNameLst>
                                      </p:cBhvr>
                                      <p:to>
                                        <p:strVal val="visible"/>
                                      </p:to>
                                    </p:set>
                                    <p:animEffect transition="in" filter="fade">
                                      <p:cBhvr>
                                        <p:cTn id="61" dur="1000"/>
                                        <p:tgtEl>
                                          <p:spTgt spid="9"/>
                                        </p:tgtEl>
                                      </p:cBhvr>
                                    </p:animEffect>
                                    <p:anim calcmode="lin" valueType="num">
                                      <p:cBhvr>
                                        <p:cTn id="62" dur="1000" fill="hold"/>
                                        <p:tgtEl>
                                          <p:spTgt spid="9"/>
                                        </p:tgtEl>
                                        <p:attrNameLst>
                                          <p:attrName>ppt_x</p:attrName>
                                        </p:attrNameLst>
                                      </p:cBhvr>
                                      <p:tavLst>
                                        <p:tav tm="0">
                                          <p:val>
                                            <p:strVal val="#ppt_x"/>
                                          </p:val>
                                        </p:tav>
                                        <p:tav tm="100000">
                                          <p:val>
                                            <p:strVal val="#ppt_x"/>
                                          </p:val>
                                        </p:tav>
                                      </p:tavLst>
                                    </p:anim>
                                    <p:anim calcmode="lin" valueType="num">
                                      <p:cBhvr>
                                        <p:cTn id="6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10" grpId="0" animBg="1"/>
      <p:bldP spid="7" grpId="0" animBg="1"/>
      <p:bldP spid="13" grpId="0" animBg="1"/>
      <p:bldP spid="15" grpId="0" animBg="1"/>
      <p:bldP spid="9" grpId="0" animBg="1"/>
      <p:bldP spid="8" grpId="0" animBg="1"/>
      <p:bldP spid="4" grpId="0" animBg="1"/>
      <p:bldP spid="5" grpId="0" animBg="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ound Same Side Corner Rectangle 29"/>
          <p:cNvSpPr/>
          <p:nvPr/>
        </p:nvSpPr>
        <p:spPr>
          <a:xfrm>
            <a:off x="139700" y="1077228"/>
            <a:ext cx="11912600" cy="5641072"/>
          </a:xfrm>
          <a:prstGeom prst="round2SameRect">
            <a:avLst>
              <a:gd name="adj1" fmla="val 0"/>
              <a:gd name="adj2" fmla="val 4039"/>
            </a:avLst>
          </a:prstGeom>
          <a:solidFill>
            <a:srgbClr val="140E94"/>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b="1" dirty="0"/>
          </a:p>
        </p:txBody>
      </p:sp>
      <p:sp>
        <p:nvSpPr>
          <p:cNvPr id="10" name="Round Same Side Corner Rectangle 9"/>
          <p:cNvSpPr/>
          <p:nvPr/>
        </p:nvSpPr>
        <p:spPr>
          <a:xfrm rot="10800000">
            <a:off x="139700" y="98186"/>
            <a:ext cx="11912600" cy="897724"/>
          </a:xfrm>
          <a:prstGeom prst="round2SameRect">
            <a:avLst>
              <a:gd name="adj1" fmla="val 0"/>
              <a:gd name="adj2" fmla="val 15616"/>
            </a:avLst>
          </a:prstGeom>
          <a:solidFill>
            <a:srgbClr val="FFC000"/>
          </a:solidFill>
          <a:ln w="3175">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dirty="0"/>
          </a:p>
        </p:txBody>
      </p:sp>
      <p:sp>
        <p:nvSpPr>
          <p:cNvPr id="7" name="Rounded Rectangle 6"/>
          <p:cNvSpPr/>
          <p:nvPr/>
        </p:nvSpPr>
        <p:spPr>
          <a:xfrm>
            <a:off x="2266278" y="205479"/>
            <a:ext cx="7256863" cy="68313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20000"/>
              </a:lnSpc>
            </a:pPr>
            <a:r>
              <a:rPr lang="fa-IR" sz="2800" b="1" dirty="0">
                <a:solidFill>
                  <a:schemeClr val="tx1"/>
                </a:solidFill>
                <a:cs typeface="B Titr" pitchFamily="2" charset="-78"/>
              </a:rPr>
              <a:t>آثار ایمان: </a:t>
            </a:r>
            <a:r>
              <a:rPr lang="fa-IR" sz="2800" b="1" dirty="0" smtClean="0">
                <a:solidFill>
                  <a:srgbClr val="0000CC"/>
                </a:solidFill>
                <a:cs typeface="B Titr" pitchFamily="2" charset="-78"/>
              </a:rPr>
              <a:t>23ـ  موقعیت </a:t>
            </a:r>
            <a:r>
              <a:rPr lang="fa-IR" sz="2800" b="1" dirty="0">
                <a:solidFill>
                  <a:srgbClr val="0000CC"/>
                </a:solidFill>
                <a:cs typeface="B Titr" pitchFamily="2" charset="-78"/>
              </a:rPr>
              <a:t>برتر اجتماعی و جهانی</a:t>
            </a:r>
            <a:endParaRPr lang="fa-IR" sz="2400" b="1" dirty="0">
              <a:solidFill>
                <a:srgbClr val="663300"/>
              </a:solidFill>
              <a:cs typeface="B Titr" pitchFamily="2" charset="-78"/>
            </a:endParaRPr>
          </a:p>
        </p:txBody>
      </p:sp>
      <p:sp>
        <p:nvSpPr>
          <p:cNvPr id="13" name="Rectangle 12"/>
          <p:cNvSpPr/>
          <p:nvPr/>
        </p:nvSpPr>
        <p:spPr>
          <a:xfrm>
            <a:off x="2266279" y="1210807"/>
            <a:ext cx="5984838" cy="1758304"/>
          </a:xfrm>
          <a:prstGeom prst="rect">
            <a:avLst/>
          </a:prstGeom>
          <a:solidFill>
            <a:srgbClr val="FEFFEB"/>
          </a:solidFill>
          <a:ln w="444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just" rtl="1">
              <a:lnSpc>
                <a:spcPct val="180000"/>
              </a:lnSpc>
            </a:pPr>
            <a:r>
              <a:rPr lang="fa-IR" sz="2100" b="1" dirty="0" smtClean="0">
                <a:solidFill>
                  <a:schemeClr val="tx1"/>
                </a:solidFill>
                <a:cs typeface="B Titr" pitchFamily="2" charset="-78"/>
              </a:rPr>
              <a:t>قرآن امت </a:t>
            </a:r>
            <a:r>
              <a:rPr lang="fa-IR" sz="2100" b="1" dirty="0">
                <a:solidFill>
                  <a:schemeClr val="tx1"/>
                </a:solidFill>
                <a:cs typeface="B Titr" pitchFamily="2" charset="-78"/>
              </a:rPr>
              <a:t>اسلامی را که بر پایه </a:t>
            </a:r>
            <a:r>
              <a:rPr lang="fa-IR" sz="2100" b="1" dirty="0">
                <a:solidFill>
                  <a:srgbClr val="FF0000"/>
                </a:solidFill>
                <a:cs typeface="B Titr" pitchFamily="2" charset="-78"/>
              </a:rPr>
              <a:t>ایمان</a:t>
            </a:r>
            <a:r>
              <a:rPr lang="fa-IR" sz="2100" b="1" dirty="0">
                <a:solidFill>
                  <a:schemeClr val="tx1"/>
                </a:solidFill>
                <a:cs typeface="B Titr" pitchFamily="2" charset="-78"/>
              </a:rPr>
              <a:t>، ارشاد و خیرخواهی افراد به همدیگر شکل می‌گیرد را برترین امت‌ها دانسته </a:t>
            </a:r>
            <a:r>
              <a:rPr lang="fa-IR" sz="2100" b="1" dirty="0" smtClean="0">
                <a:solidFill>
                  <a:schemeClr val="tx1"/>
                </a:solidFill>
                <a:cs typeface="B Titr" pitchFamily="2" charset="-78"/>
              </a:rPr>
              <a:t>است.</a:t>
            </a:r>
            <a:endParaRPr lang="fa-IR" sz="2100" b="1" dirty="0">
              <a:solidFill>
                <a:schemeClr val="tx1"/>
              </a:solidFill>
              <a:cs typeface="B Titr" pitchFamily="2" charset="-78"/>
            </a:endParaRPr>
          </a:p>
        </p:txBody>
      </p:sp>
      <p:sp>
        <p:nvSpPr>
          <p:cNvPr id="15" name="Rectangle 14"/>
          <p:cNvSpPr/>
          <p:nvPr/>
        </p:nvSpPr>
        <p:spPr>
          <a:xfrm>
            <a:off x="8971878" y="1255853"/>
            <a:ext cx="2935789" cy="5263281"/>
          </a:xfrm>
          <a:prstGeom prst="rect">
            <a:avLst/>
          </a:prstGeom>
          <a:solidFill>
            <a:srgbClr val="FEFFEB"/>
          </a:solidFill>
          <a:ln w="44450">
            <a:solidFill>
              <a:srgbClr val="36B907"/>
            </a:solid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rtl="1">
              <a:lnSpc>
                <a:spcPct val="150000"/>
              </a:lnSpc>
            </a:pPr>
            <a:r>
              <a:rPr lang="fa-IR" sz="3600" b="1" dirty="0">
                <a:solidFill>
                  <a:srgbClr val="0000CC"/>
                </a:solidFill>
                <a:cs typeface="B Badr" pitchFamily="2" charset="-78"/>
              </a:rPr>
              <a:t>كُنْتُمْ خَيْرَ أُمَّةٍ </a:t>
            </a:r>
            <a:endParaRPr lang="fa-IR" sz="3600" b="1" dirty="0" smtClean="0">
              <a:solidFill>
                <a:srgbClr val="0000CC"/>
              </a:solidFill>
              <a:cs typeface="B Badr" pitchFamily="2" charset="-78"/>
            </a:endParaRPr>
          </a:p>
          <a:p>
            <a:pPr algn="ctr" rtl="1">
              <a:lnSpc>
                <a:spcPct val="150000"/>
              </a:lnSpc>
            </a:pPr>
            <a:r>
              <a:rPr lang="fa-IR" sz="3600" b="1" dirty="0" smtClean="0">
                <a:solidFill>
                  <a:srgbClr val="0000CC"/>
                </a:solidFill>
                <a:cs typeface="B Badr" pitchFamily="2" charset="-78"/>
              </a:rPr>
              <a:t>أُخْرِجَتْ لِلنَّاسِ</a:t>
            </a:r>
          </a:p>
          <a:p>
            <a:pPr algn="ctr" rtl="1">
              <a:lnSpc>
                <a:spcPct val="150000"/>
              </a:lnSpc>
            </a:pPr>
            <a:r>
              <a:rPr lang="fa-IR" sz="3600" b="1" dirty="0" smtClean="0">
                <a:solidFill>
                  <a:srgbClr val="0000CC"/>
                </a:solidFill>
                <a:cs typeface="B Badr" pitchFamily="2" charset="-78"/>
              </a:rPr>
              <a:t>تَأْمُرُونَ </a:t>
            </a:r>
            <a:r>
              <a:rPr lang="fa-IR" sz="3600" b="1" dirty="0">
                <a:solidFill>
                  <a:srgbClr val="0000CC"/>
                </a:solidFill>
                <a:cs typeface="B Badr" pitchFamily="2" charset="-78"/>
              </a:rPr>
              <a:t>بِالْمَعْرُوفِ وَ تَنْهَوْنَ عَنِ الْمُنْكَرِ </a:t>
            </a:r>
            <a:endParaRPr lang="fa-IR" sz="3600" b="1" dirty="0" smtClean="0">
              <a:solidFill>
                <a:srgbClr val="0000CC"/>
              </a:solidFill>
              <a:cs typeface="B Badr" pitchFamily="2" charset="-78"/>
            </a:endParaRPr>
          </a:p>
          <a:p>
            <a:pPr algn="ctr" rtl="1">
              <a:lnSpc>
                <a:spcPct val="150000"/>
              </a:lnSpc>
            </a:pPr>
            <a:r>
              <a:rPr lang="fa-IR" sz="3600" b="1" dirty="0" smtClean="0">
                <a:solidFill>
                  <a:srgbClr val="0000CC"/>
                </a:solidFill>
                <a:cs typeface="B Badr" pitchFamily="2" charset="-78"/>
              </a:rPr>
              <a:t>وَ </a:t>
            </a:r>
            <a:r>
              <a:rPr lang="fa-IR" sz="3600" b="1" dirty="0">
                <a:solidFill>
                  <a:srgbClr val="0000CC"/>
                </a:solidFill>
                <a:cs typeface="B Badr" pitchFamily="2" charset="-78"/>
              </a:rPr>
              <a:t>تُؤْمِنُونَ بِاللَّهِ </a:t>
            </a:r>
          </a:p>
          <a:p>
            <a:pPr algn="ctr" rtl="1">
              <a:lnSpc>
                <a:spcPct val="150000"/>
              </a:lnSpc>
            </a:pPr>
            <a:r>
              <a:rPr lang="fa-IR" sz="2000" b="1" dirty="0">
                <a:solidFill>
                  <a:srgbClr val="C00000"/>
                </a:solidFill>
                <a:latin typeface="Traditional Arabic" panose="02020603050405020304" pitchFamily="18" charset="-78"/>
                <a:cs typeface="B Nazanin" pitchFamily="2" charset="-78"/>
              </a:rPr>
              <a:t>(آل عمران: 110</a:t>
            </a:r>
            <a:r>
              <a:rPr lang="fa-IR" sz="2000" b="1" dirty="0" smtClean="0">
                <a:solidFill>
                  <a:srgbClr val="C00000"/>
                </a:solidFill>
                <a:latin typeface="Traditional Arabic" panose="02020603050405020304" pitchFamily="18" charset="-78"/>
                <a:cs typeface="B Nazanin" pitchFamily="2" charset="-78"/>
              </a:rPr>
              <a:t>)</a:t>
            </a:r>
            <a:endParaRPr lang="fa-IR" sz="2000" b="1" dirty="0">
              <a:solidFill>
                <a:srgbClr val="C00000"/>
              </a:solidFill>
              <a:latin typeface="Traditional Arabic" panose="02020603050405020304" pitchFamily="18" charset="-78"/>
              <a:cs typeface="B Nazanin" pitchFamily="2" charset="-78"/>
            </a:endParaRPr>
          </a:p>
        </p:txBody>
      </p:sp>
      <p:sp>
        <p:nvSpPr>
          <p:cNvPr id="9" name="Rectangle 8"/>
          <p:cNvSpPr/>
          <p:nvPr/>
        </p:nvSpPr>
        <p:spPr>
          <a:xfrm>
            <a:off x="3040842" y="3808993"/>
            <a:ext cx="5285578" cy="2559820"/>
          </a:xfrm>
          <a:prstGeom prst="rect">
            <a:avLst/>
          </a:prstGeom>
          <a:solidFill>
            <a:srgbClr val="FEFFEB"/>
          </a:solidFill>
          <a:ln w="444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just" rtl="1">
              <a:lnSpc>
                <a:spcPct val="180000"/>
              </a:lnSpc>
            </a:pPr>
            <a:r>
              <a:rPr lang="fa-IR" b="1" dirty="0">
                <a:solidFill>
                  <a:schemeClr val="tx1"/>
                </a:solidFill>
                <a:cs typeface="B Titr" pitchFamily="2" charset="-78"/>
              </a:rPr>
              <a:t>در روایات متعددی از معصومین </a:t>
            </a:r>
            <a:r>
              <a:rPr lang="fa-IR" b="1" dirty="0" smtClean="0">
                <a:solidFill>
                  <a:schemeClr val="tx1"/>
                </a:solidFill>
                <a:cs typeface="B Titr" pitchFamily="2" charset="-78"/>
              </a:rPr>
              <a:t>علیهم السلام </a:t>
            </a:r>
            <a:r>
              <a:rPr lang="fa-IR" b="1" dirty="0">
                <a:solidFill>
                  <a:schemeClr val="tx1"/>
                </a:solidFill>
                <a:cs typeface="B Titr" pitchFamily="2" charset="-78"/>
              </a:rPr>
              <a:t>وارد شده است که مصداق « </a:t>
            </a:r>
            <a:r>
              <a:rPr lang="fa-IR" b="1" dirty="0">
                <a:solidFill>
                  <a:srgbClr val="0000CC"/>
                </a:solidFill>
                <a:cs typeface="B Titr" pitchFamily="2" charset="-78"/>
              </a:rPr>
              <a:t>خَيْرُ الْبَرِيَّةِ</a:t>
            </a:r>
            <a:r>
              <a:rPr lang="fa-IR" b="1" dirty="0">
                <a:solidFill>
                  <a:schemeClr val="tx1"/>
                </a:solidFill>
                <a:cs typeface="B Titr" pitchFamily="2" charset="-78"/>
              </a:rPr>
              <a:t>» را حضرت علی </a:t>
            </a:r>
            <a:r>
              <a:rPr lang="fa-IR" b="1" dirty="0" smtClean="0">
                <a:solidFill>
                  <a:schemeClr val="tx1"/>
                </a:solidFill>
                <a:cs typeface="B Titr" pitchFamily="2" charset="-78"/>
              </a:rPr>
              <a:t>علیه ‌السلام و </a:t>
            </a:r>
            <a:r>
              <a:rPr lang="fa-IR" b="1" dirty="0">
                <a:solidFill>
                  <a:schemeClr val="tx1"/>
                </a:solidFill>
                <a:cs typeface="B Titr" pitchFamily="2" charset="-78"/>
              </a:rPr>
              <a:t>شیعیانش برشمرده اند. برای نمونه امام باقر </a:t>
            </a:r>
            <a:r>
              <a:rPr lang="fa-IR" b="1" dirty="0" smtClean="0">
                <a:solidFill>
                  <a:schemeClr val="tx1"/>
                </a:solidFill>
                <a:cs typeface="B Titr" pitchFamily="2" charset="-78"/>
              </a:rPr>
              <a:t>علیه‌رالسلام  </a:t>
            </a:r>
            <a:r>
              <a:rPr lang="fa-IR" b="1" dirty="0">
                <a:solidFill>
                  <a:schemeClr val="tx1"/>
                </a:solidFill>
                <a:cs typeface="B Titr" pitchFamily="2" charset="-78"/>
              </a:rPr>
              <a:t>از </a:t>
            </a:r>
            <a:r>
              <a:rPr lang="fa-IR" b="1" dirty="0" smtClean="0">
                <a:solidFill>
                  <a:schemeClr val="tx1"/>
                </a:solidFill>
                <a:cs typeface="B Titr" pitchFamily="2" charset="-78"/>
              </a:rPr>
              <a:t>رسول خدا </a:t>
            </a:r>
            <a:r>
              <a:rPr lang="fa-IR" b="1" dirty="0">
                <a:solidFill>
                  <a:schemeClr val="tx1"/>
                </a:solidFill>
                <a:cs typeface="B Titr" pitchFamily="2" charset="-78"/>
              </a:rPr>
              <a:t>الله </a:t>
            </a:r>
            <a:r>
              <a:rPr lang="fa-IR" b="1" dirty="0" smtClean="0">
                <a:solidFill>
                  <a:schemeClr val="tx1"/>
                </a:solidFill>
                <a:cs typeface="B Titr" pitchFamily="2" charset="-78"/>
              </a:rPr>
              <a:t>صلی ‌الله‌ علیه ‌وآله ‌وسلم  </a:t>
            </a:r>
            <a:r>
              <a:rPr lang="fa-IR" b="1" dirty="0">
                <a:solidFill>
                  <a:schemeClr val="tx1"/>
                </a:solidFill>
                <a:cs typeface="B Titr" pitchFamily="2" charset="-78"/>
              </a:rPr>
              <a:t>نقل می فرماید </a:t>
            </a:r>
            <a:r>
              <a:rPr lang="fa-IR" b="1" dirty="0" smtClean="0">
                <a:solidFill>
                  <a:schemeClr val="tx1"/>
                </a:solidFill>
                <a:cs typeface="B Titr" pitchFamily="2" charset="-78"/>
              </a:rPr>
              <a:t>که: </a:t>
            </a:r>
          </a:p>
          <a:p>
            <a:pPr algn="ctr" rtl="1">
              <a:lnSpc>
                <a:spcPct val="180000"/>
              </a:lnSpc>
            </a:pPr>
            <a:r>
              <a:rPr lang="fa-IR" sz="2400" b="1" dirty="0" smtClean="0">
                <a:solidFill>
                  <a:srgbClr val="0000CC"/>
                </a:solidFill>
                <a:cs typeface="B Titr" pitchFamily="2" charset="-78"/>
              </a:rPr>
              <a:t>«</a:t>
            </a:r>
            <a:r>
              <a:rPr lang="fa-IR" sz="2400" b="1" dirty="0">
                <a:solidFill>
                  <a:srgbClr val="0000CC"/>
                </a:solidFill>
                <a:cs typeface="B Titr" pitchFamily="2" charset="-78"/>
              </a:rPr>
              <a:t>أُولئِكَ هُمْ خَيْرُ الْبَرِيَّةِ» أَنْتَ وَ شِيعَتُكَ يَا </a:t>
            </a:r>
            <a:r>
              <a:rPr lang="fa-IR" sz="2400" b="1" dirty="0" smtClean="0">
                <a:solidFill>
                  <a:srgbClr val="0000CC"/>
                </a:solidFill>
                <a:cs typeface="B Titr" pitchFamily="2" charset="-78"/>
              </a:rPr>
              <a:t>عَلِيُّ</a:t>
            </a:r>
            <a:endParaRPr lang="fa-IR" b="1" spc="-130" dirty="0">
              <a:solidFill>
                <a:srgbClr val="0000CC"/>
              </a:solidFill>
              <a:cs typeface="B Traffic" pitchFamily="2" charset="-78"/>
            </a:endParaRPr>
          </a:p>
        </p:txBody>
      </p:sp>
      <p:sp>
        <p:nvSpPr>
          <p:cNvPr id="8" name="Rectangle 7"/>
          <p:cNvSpPr/>
          <p:nvPr/>
        </p:nvSpPr>
        <p:spPr>
          <a:xfrm>
            <a:off x="311950" y="1182677"/>
            <a:ext cx="1729664" cy="5409632"/>
          </a:xfrm>
          <a:prstGeom prst="rect">
            <a:avLst/>
          </a:prstGeom>
          <a:solidFill>
            <a:srgbClr val="FEFFEB"/>
          </a:solidFill>
          <a:ln w="44450">
            <a:solidFill>
              <a:srgbClr val="36B907"/>
            </a:solid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rtl="1">
              <a:lnSpc>
                <a:spcPct val="150000"/>
              </a:lnSpc>
            </a:pPr>
            <a:r>
              <a:rPr lang="fa-IR" sz="3200" b="1" dirty="0">
                <a:solidFill>
                  <a:srgbClr val="0000CC"/>
                </a:solidFill>
                <a:cs typeface="B Badr" pitchFamily="2" charset="-78"/>
              </a:rPr>
              <a:t>إِنَّ الَّذينَ آمَنُوا وَ عَمِلُوا الصَّالِحاتِ أُولئِكَ هُمْ خَيْرُ </a:t>
            </a:r>
            <a:r>
              <a:rPr lang="fa-IR" sz="3200" b="1" dirty="0" smtClean="0">
                <a:solidFill>
                  <a:srgbClr val="0000CC"/>
                </a:solidFill>
                <a:cs typeface="B Badr" pitchFamily="2" charset="-78"/>
              </a:rPr>
              <a:t>الْبَرِيَّةِ</a:t>
            </a:r>
          </a:p>
          <a:p>
            <a:pPr algn="ctr" rtl="1">
              <a:lnSpc>
                <a:spcPct val="150000"/>
              </a:lnSpc>
            </a:pPr>
            <a:r>
              <a:rPr lang="fa-IR" sz="2000" b="1" dirty="0">
                <a:solidFill>
                  <a:srgbClr val="C00000"/>
                </a:solidFill>
                <a:latin typeface="Traditional Arabic" panose="02020603050405020304" pitchFamily="18" charset="-78"/>
                <a:cs typeface="B Nazanin" pitchFamily="2" charset="-78"/>
              </a:rPr>
              <a:t>(بینه: 7)</a:t>
            </a:r>
            <a:endParaRPr lang="fa-IR" sz="1600" b="1" dirty="0" smtClean="0">
              <a:solidFill>
                <a:srgbClr val="C00000"/>
              </a:solidFill>
              <a:latin typeface="Traditional Arabic" panose="02020603050405020304" pitchFamily="18" charset="-78"/>
              <a:cs typeface="B Nazanin" pitchFamily="2" charset="-78"/>
            </a:endParaRPr>
          </a:p>
        </p:txBody>
      </p:sp>
      <p:sp>
        <p:nvSpPr>
          <p:cNvPr id="11" name="Left Arrow 10"/>
          <p:cNvSpPr/>
          <p:nvPr/>
        </p:nvSpPr>
        <p:spPr>
          <a:xfrm>
            <a:off x="8326420" y="1984920"/>
            <a:ext cx="527651" cy="412595"/>
          </a:xfrm>
          <a:prstGeom prst="lef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fa-IR" dirty="0"/>
          </a:p>
        </p:txBody>
      </p:sp>
      <p:sp>
        <p:nvSpPr>
          <p:cNvPr id="12" name="Right Arrow 11"/>
          <p:cNvSpPr/>
          <p:nvPr/>
        </p:nvSpPr>
        <p:spPr>
          <a:xfrm>
            <a:off x="2240071" y="4772722"/>
            <a:ext cx="656138" cy="468351"/>
          </a:xfrm>
          <a:prstGeom prs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fa-IR" dirty="0"/>
          </a:p>
        </p:txBody>
      </p:sp>
    </p:spTree>
    <p:extLst>
      <p:ext uri="{BB962C8B-B14F-4D97-AF65-F5344CB8AC3E}">
        <p14:creationId xmlns:p14="http://schemas.microsoft.com/office/powerpoint/2010/main" val="1416766842"/>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1000"/>
                                        <p:tgtEl>
                                          <p:spTgt spid="30"/>
                                        </p:tgtEl>
                                      </p:cBhvr>
                                    </p:animEffect>
                                    <p:anim calcmode="lin" valueType="num">
                                      <p:cBhvr>
                                        <p:cTn id="20" dur="1000" fill="hold"/>
                                        <p:tgtEl>
                                          <p:spTgt spid="30"/>
                                        </p:tgtEl>
                                        <p:attrNameLst>
                                          <p:attrName>ppt_x</p:attrName>
                                        </p:attrNameLst>
                                      </p:cBhvr>
                                      <p:tavLst>
                                        <p:tav tm="0">
                                          <p:val>
                                            <p:strVal val="#ppt_x"/>
                                          </p:val>
                                        </p:tav>
                                        <p:tav tm="100000">
                                          <p:val>
                                            <p:strVal val="#ppt_x"/>
                                          </p:val>
                                        </p:tav>
                                      </p:tavLst>
                                    </p:anim>
                                    <p:anim calcmode="lin" valueType="num">
                                      <p:cBhvr>
                                        <p:cTn id="21"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1000"/>
                                        <p:tgtEl>
                                          <p:spTgt spid="15"/>
                                        </p:tgtEl>
                                      </p:cBhvr>
                                    </p:animEffect>
                                    <p:anim calcmode="lin" valueType="num">
                                      <p:cBhvr>
                                        <p:cTn id="27" dur="1000" fill="hold"/>
                                        <p:tgtEl>
                                          <p:spTgt spid="15"/>
                                        </p:tgtEl>
                                        <p:attrNameLst>
                                          <p:attrName>ppt_x</p:attrName>
                                        </p:attrNameLst>
                                      </p:cBhvr>
                                      <p:tavLst>
                                        <p:tav tm="0">
                                          <p:val>
                                            <p:strVal val="#ppt_x"/>
                                          </p:val>
                                        </p:tav>
                                        <p:tav tm="100000">
                                          <p:val>
                                            <p:strVal val="#ppt_x"/>
                                          </p:val>
                                        </p:tav>
                                      </p:tavLst>
                                    </p:anim>
                                    <p:anim calcmode="lin" valueType="num">
                                      <p:cBhvr>
                                        <p:cTn id="28"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1000"/>
                                        <p:tgtEl>
                                          <p:spTgt spid="11"/>
                                        </p:tgtEl>
                                      </p:cBhvr>
                                    </p:animEffect>
                                    <p:anim calcmode="lin" valueType="num">
                                      <p:cBhvr>
                                        <p:cTn id="34" dur="1000" fill="hold"/>
                                        <p:tgtEl>
                                          <p:spTgt spid="11"/>
                                        </p:tgtEl>
                                        <p:attrNameLst>
                                          <p:attrName>ppt_x</p:attrName>
                                        </p:attrNameLst>
                                      </p:cBhvr>
                                      <p:tavLst>
                                        <p:tav tm="0">
                                          <p:val>
                                            <p:strVal val="#ppt_x"/>
                                          </p:val>
                                        </p:tav>
                                        <p:tav tm="100000">
                                          <p:val>
                                            <p:strVal val="#ppt_x"/>
                                          </p:val>
                                        </p:tav>
                                      </p:tavLst>
                                    </p:anim>
                                    <p:anim calcmode="lin" valueType="num">
                                      <p:cBhvr>
                                        <p:cTn id="3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fade">
                                      <p:cBhvr>
                                        <p:cTn id="40" dur="1000"/>
                                        <p:tgtEl>
                                          <p:spTgt spid="13"/>
                                        </p:tgtEl>
                                      </p:cBhvr>
                                    </p:animEffect>
                                    <p:anim calcmode="lin" valueType="num">
                                      <p:cBhvr>
                                        <p:cTn id="41" dur="1000" fill="hold"/>
                                        <p:tgtEl>
                                          <p:spTgt spid="13"/>
                                        </p:tgtEl>
                                        <p:attrNameLst>
                                          <p:attrName>ppt_x</p:attrName>
                                        </p:attrNameLst>
                                      </p:cBhvr>
                                      <p:tavLst>
                                        <p:tav tm="0">
                                          <p:val>
                                            <p:strVal val="#ppt_x"/>
                                          </p:val>
                                        </p:tav>
                                        <p:tav tm="100000">
                                          <p:val>
                                            <p:strVal val="#ppt_x"/>
                                          </p:val>
                                        </p:tav>
                                      </p:tavLst>
                                    </p:anim>
                                    <p:anim calcmode="lin" valueType="num">
                                      <p:cBhvr>
                                        <p:cTn id="42"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fade">
                                      <p:cBhvr>
                                        <p:cTn id="47" dur="1000"/>
                                        <p:tgtEl>
                                          <p:spTgt spid="8"/>
                                        </p:tgtEl>
                                      </p:cBhvr>
                                    </p:animEffect>
                                    <p:anim calcmode="lin" valueType="num">
                                      <p:cBhvr>
                                        <p:cTn id="48" dur="1000" fill="hold"/>
                                        <p:tgtEl>
                                          <p:spTgt spid="8"/>
                                        </p:tgtEl>
                                        <p:attrNameLst>
                                          <p:attrName>ppt_x</p:attrName>
                                        </p:attrNameLst>
                                      </p:cBhvr>
                                      <p:tavLst>
                                        <p:tav tm="0">
                                          <p:val>
                                            <p:strVal val="#ppt_x"/>
                                          </p:val>
                                        </p:tav>
                                        <p:tav tm="100000">
                                          <p:val>
                                            <p:strVal val="#ppt_x"/>
                                          </p:val>
                                        </p:tav>
                                      </p:tavLst>
                                    </p:anim>
                                    <p:anim calcmode="lin" valueType="num">
                                      <p:cBhvr>
                                        <p:cTn id="4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grpId="0" nodeType="click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fade">
                                      <p:cBhvr>
                                        <p:cTn id="54" dur="1000"/>
                                        <p:tgtEl>
                                          <p:spTgt spid="12"/>
                                        </p:tgtEl>
                                      </p:cBhvr>
                                    </p:animEffect>
                                    <p:anim calcmode="lin" valueType="num">
                                      <p:cBhvr>
                                        <p:cTn id="55" dur="1000" fill="hold"/>
                                        <p:tgtEl>
                                          <p:spTgt spid="12"/>
                                        </p:tgtEl>
                                        <p:attrNameLst>
                                          <p:attrName>ppt_x</p:attrName>
                                        </p:attrNameLst>
                                      </p:cBhvr>
                                      <p:tavLst>
                                        <p:tav tm="0">
                                          <p:val>
                                            <p:strVal val="#ppt_x"/>
                                          </p:val>
                                        </p:tav>
                                        <p:tav tm="100000">
                                          <p:val>
                                            <p:strVal val="#ppt_x"/>
                                          </p:val>
                                        </p:tav>
                                      </p:tavLst>
                                    </p:anim>
                                    <p:anim calcmode="lin" valueType="num">
                                      <p:cBhvr>
                                        <p:cTn id="5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42" presetClass="entr" presetSubtype="0" fill="hold" grpId="0" nodeType="clickEffect">
                                  <p:stCondLst>
                                    <p:cond delay="0"/>
                                  </p:stCondLst>
                                  <p:childTnLst>
                                    <p:set>
                                      <p:cBhvr>
                                        <p:cTn id="60" dur="1" fill="hold">
                                          <p:stCondLst>
                                            <p:cond delay="0"/>
                                          </p:stCondLst>
                                        </p:cTn>
                                        <p:tgtEl>
                                          <p:spTgt spid="9"/>
                                        </p:tgtEl>
                                        <p:attrNameLst>
                                          <p:attrName>style.visibility</p:attrName>
                                        </p:attrNameLst>
                                      </p:cBhvr>
                                      <p:to>
                                        <p:strVal val="visible"/>
                                      </p:to>
                                    </p:set>
                                    <p:animEffect transition="in" filter="fade">
                                      <p:cBhvr>
                                        <p:cTn id="61" dur="1000"/>
                                        <p:tgtEl>
                                          <p:spTgt spid="9"/>
                                        </p:tgtEl>
                                      </p:cBhvr>
                                    </p:animEffect>
                                    <p:anim calcmode="lin" valueType="num">
                                      <p:cBhvr>
                                        <p:cTn id="62" dur="1000" fill="hold"/>
                                        <p:tgtEl>
                                          <p:spTgt spid="9"/>
                                        </p:tgtEl>
                                        <p:attrNameLst>
                                          <p:attrName>ppt_x</p:attrName>
                                        </p:attrNameLst>
                                      </p:cBhvr>
                                      <p:tavLst>
                                        <p:tav tm="0">
                                          <p:val>
                                            <p:strVal val="#ppt_x"/>
                                          </p:val>
                                        </p:tav>
                                        <p:tav tm="100000">
                                          <p:val>
                                            <p:strVal val="#ppt_x"/>
                                          </p:val>
                                        </p:tav>
                                      </p:tavLst>
                                    </p:anim>
                                    <p:anim calcmode="lin" valueType="num">
                                      <p:cBhvr>
                                        <p:cTn id="6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10" grpId="0" animBg="1"/>
      <p:bldP spid="7" grpId="0" animBg="1"/>
      <p:bldP spid="13" grpId="0" animBg="1"/>
      <p:bldP spid="15" grpId="0" animBg="1"/>
      <p:bldP spid="9" grpId="0" animBg="1"/>
      <p:bldP spid="8" grpId="0" animBg="1"/>
      <p:bldP spid="11" grpId="0" animBg="1"/>
      <p:bldP spid="12" grpId="0" animBg="1"/>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ound Same Side Corner Rectangle 29"/>
          <p:cNvSpPr/>
          <p:nvPr/>
        </p:nvSpPr>
        <p:spPr>
          <a:xfrm>
            <a:off x="139700" y="1077228"/>
            <a:ext cx="11912600" cy="5641072"/>
          </a:xfrm>
          <a:prstGeom prst="round2SameRect">
            <a:avLst>
              <a:gd name="adj1" fmla="val 0"/>
              <a:gd name="adj2" fmla="val 4039"/>
            </a:avLst>
          </a:prstGeom>
          <a:solidFill>
            <a:srgbClr val="140E94"/>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b="1" dirty="0"/>
          </a:p>
        </p:txBody>
      </p:sp>
      <p:sp>
        <p:nvSpPr>
          <p:cNvPr id="10" name="Round Same Side Corner Rectangle 9"/>
          <p:cNvSpPr/>
          <p:nvPr/>
        </p:nvSpPr>
        <p:spPr>
          <a:xfrm rot="10800000">
            <a:off x="139700" y="98186"/>
            <a:ext cx="11912600" cy="897724"/>
          </a:xfrm>
          <a:prstGeom prst="round2SameRect">
            <a:avLst>
              <a:gd name="adj1" fmla="val 0"/>
              <a:gd name="adj2" fmla="val 15616"/>
            </a:avLst>
          </a:prstGeom>
          <a:solidFill>
            <a:srgbClr val="FFC000"/>
          </a:solidFill>
          <a:ln w="3175">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dirty="0"/>
          </a:p>
        </p:txBody>
      </p:sp>
      <p:sp>
        <p:nvSpPr>
          <p:cNvPr id="7" name="Rounded Rectangle 6"/>
          <p:cNvSpPr/>
          <p:nvPr/>
        </p:nvSpPr>
        <p:spPr>
          <a:xfrm>
            <a:off x="1650380" y="205479"/>
            <a:ext cx="8697952" cy="68313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20000"/>
              </a:lnSpc>
            </a:pPr>
            <a:r>
              <a:rPr lang="fa-IR" sz="2800" b="1" dirty="0">
                <a:solidFill>
                  <a:schemeClr val="tx1"/>
                </a:solidFill>
                <a:cs typeface="B Titr" pitchFamily="2" charset="-78"/>
              </a:rPr>
              <a:t>آثار ایمان: </a:t>
            </a:r>
            <a:r>
              <a:rPr lang="fa-IR" sz="2800" b="1" dirty="0" smtClean="0">
                <a:solidFill>
                  <a:srgbClr val="0000CC"/>
                </a:solidFill>
                <a:cs typeface="B Titr" pitchFamily="2" charset="-78"/>
              </a:rPr>
              <a:t>24ـ  </a:t>
            </a:r>
            <a:r>
              <a:rPr lang="fa-IR" sz="2800" b="1" dirty="0">
                <a:solidFill>
                  <a:srgbClr val="0000CC"/>
                </a:solidFill>
                <a:cs typeface="B Titr" pitchFamily="2" charset="-78"/>
              </a:rPr>
              <a:t>استخلاف الهی و حاکمیت یافتن مؤمنین در زمین</a:t>
            </a:r>
            <a:endParaRPr lang="fa-IR" sz="2400" b="1" dirty="0">
              <a:solidFill>
                <a:srgbClr val="663300"/>
              </a:solidFill>
              <a:cs typeface="B Titr" pitchFamily="2" charset="-78"/>
            </a:endParaRPr>
          </a:p>
        </p:txBody>
      </p:sp>
      <p:sp>
        <p:nvSpPr>
          <p:cNvPr id="13" name="Rectangle 12"/>
          <p:cNvSpPr/>
          <p:nvPr/>
        </p:nvSpPr>
        <p:spPr>
          <a:xfrm>
            <a:off x="301213" y="1295400"/>
            <a:ext cx="7013987" cy="1749014"/>
          </a:xfrm>
          <a:prstGeom prst="rect">
            <a:avLst/>
          </a:prstGeom>
          <a:solidFill>
            <a:srgbClr val="FEFFEB"/>
          </a:solidFill>
          <a:ln w="444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just" rtl="1">
              <a:lnSpc>
                <a:spcPct val="180000"/>
              </a:lnSpc>
            </a:pPr>
            <a:r>
              <a:rPr lang="fa-IR" sz="2000" b="1" dirty="0">
                <a:solidFill>
                  <a:schemeClr val="tx1"/>
                </a:solidFill>
                <a:cs typeface="B Titr" pitchFamily="2" charset="-78"/>
              </a:rPr>
              <a:t>در ذیل آیه از امام موسی بن جعفر (</a:t>
            </a:r>
            <a:r>
              <a:rPr lang="fa-IR" sz="2000" b="1" dirty="0" smtClean="0">
                <a:solidFill>
                  <a:schemeClr val="tx1"/>
                </a:solidFill>
                <a:cs typeface="B Titr" pitchFamily="2" charset="-78"/>
              </a:rPr>
              <a:t>علیه السلام) </a:t>
            </a:r>
            <a:r>
              <a:rPr lang="fa-IR" sz="2000" b="1" dirty="0">
                <a:solidFill>
                  <a:schemeClr val="tx1"/>
                </a:solidFill>
                <a:cs typeface="B Titr" pitchFamily="2" charset="-78"/>
              </a:rPr>
              <a:t>نقل شده: منظور از عباد صالح خدا، آل محمد علیهم السلام و کسانی (مؤمنینی) که بر منهاج آنان بوده و از آنها تبعیت می کنند، می باشد. </a:t>
            </a:r>
            <a:endParaRPr lang="fa-IR" sz="1600" b="1" spc="-130" dirty="0">
              <a:solidFill>
                <a:schemeClr val="tx1"/>
              </a:solidFill>
              <a:cs typeface="B Traffic" pitchFamily="2" charset="-78"/>
            </a:endParaRPr>
          </a:p>
        </p:txBody>
      </p:sp>
      <p:sp>
        <p:nvSpPr>
          <p:cNvPr id="15" name="Rectangle 14"/>
          <p:cNvSpPr/>
          <p:nvPr/>
        </p:nvSpPr>
        <p:spPr>
          <a:xfrm>
            <a:off x="7573384" y="1255853"/>
            <a:ext cx="4334284" cy="5198735"/>
          </a:xfrm>
          <a:prstGeom prst="rect">
            <a:avLst/>
          </a:prstGeom>
          <a:solidFill>
            <a:srgbClr val="FEFFEB"/>
          </a:solidFill>
          <a:ln w="44450">
            <a:solidFill>
              <a:srgbClr val="36B907"/>
            </a:solid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just" rtl="1">
              <a:lnSpc>
                <a:spcPct val="150000"/>
              </a:lnSpc>
            </a:pPr>
            <a:r>
              <a:rPr lang="fa-IR" sz="1850" b="1" dirty="0">
                <a:solidFill>
                  <a:srgbClr val="0000CC"/>
                </a:solidFill>
                <a:cs typeface="B Titr" pitchFamily="2" charset="-78"/>
              </a:rPr>
              <a:t>وَعَدَ اللَّهُ الَّذينَ آمَنُوا مِنْكُمْ وَ عَمِلُوا الصَّالِحاتِ </a:t>
            </a:r>
            <a:r>
              <a:rPr lang="fa-IR" sz="1850" b="1" dirty="0">
                <a:solidFill>
                  <a:srgbClr val="FF0000"/>
                </a:solidFill>
                <a:cs typeface="B Titr" pitchFamily="2" charset="-78"/>
              </a:rPr>
              <a:t>لَيَسْتَخْلِفَنَّهُمْ</a:t>
            </a:r>
            <a:r>
              <a:rPr lang="fa-IR" sz="1850" b="1" dirty="0">
                <a:solidFill>
                  <a:srgbClr val="0000CC"/>
                </a:solidFill>
                <a:cs typeface="B Titr" pitchFamily="2" charset="-78"/>
              </a:rPr>
              <a:t> فِي الْأَرْضِ كَمَا اسْتَخْلَفَ الَّذينَ مِنْ قَبْلِهِمْ وَ لَيُمَكِّنَنَّ لَهُمْ دينَهُمُ الَّذِي ارْتَضى‏ لَهُمْ وَ لَيُبَدِّلَنَّهُمْ مِنْ بَعْدِ خَوْفِهِمْ أَمْناً يَعْبُدُونَني‏ لا يُشْرِكُونَ بي‏ شَيْئاً وَ مَنْ كَفَرَ بَعْدَ ذلِكَ فَأُولئِكَ هُمُ الْفاسِقُونَ </a:t>
            </a:r>
            <a:r>
              <a:rPr lang="fa-IR" b="1" dirty="0">
                <a:solidFill>
                  <a:srgbClr val="C00000"/>
                </a:solidFill>
                <a:latin typeface="Traditional Arabic" panose="02020603050405020304" pitchFamily="18" charset="-78"/>
                <a:cs typeface="B Nazanin" pitchFamily="2" charset="-78"/>
              </a:rPr>
              <a:t>(نور: 55)؛ </a:t>
            </a:r>
            <a:endParaRPr lang="fa-IR" sz="2000" b="1" dirty="0" smtClean="0">
              <a:solidFill>
                <a:srgbClr val="C00000"/>
              </a:solidFill>
              <a:latin typeface="Traditional Arabic" panose="02020603050405020304" pitchFamily="18" charset="-78"/>
              <a:cs typeface="B Nazanin" pitchFamily="2" charset="-78"/>
            </a:endParaRPr>
          </a:p>
          <a:p>
            <a:pPr algn="just" rtl="1">
              <a:lnSpc>
                <a:spcPct val="150000"/>
              </a:lnSpc>
            </a:pPr>
            <a:r>
              <a:rPr lang="fa-IR" sz="1600" b="1" dirty="0" smtClean="0">
                <a:solidFill>
                  <a:schemeClr val="tx1"/>
                </a:solidFill>
                <a:cs typeface="B Titr" pitchFamily="2" charset="-78"/>
              </a:rPr>
              <a:t>خدا </a:t>
            </a:r>
            <a:r>
              <a:rPr lang="fa-IR" sz="1600" b="1" dirty="0">
                <a:solidFill>
                  <a:schemeClr val="tx1"/>
                </a:solidFill>
                <a:cs typeface="B Titr" pitchFamily="2" charset="-78"/>
              </a:rPr>
              <a:t>به كسانى از شما كه ايمان آورده و كارهاى شايسته كرده‏اند، وعده داده است كه حتماً آنان را در اين سرزمين جانشين [خود] قرار دهد؛ همان گونه كه كسانى را كه پيش از آنان بودند جانشين [خود] قرار داد، و آن دينى را كه برايشان پسنديده است به سودشان مستقر كند، و بيمشان را به ايمنى مبدل گرداند، [تا] مرا عبادت كنند و چيزى را با من شريك نگردانند، و هر كس پس از آن به كفر گرايد؛ آنانند كه نافرمانند.</a:t>
            </a:r>
            <a:endParaRPr lang="fa-IR" sz="1400" b="1" dirty="0">
              <a:solidFill>
                <a:srgbClr val="C00000"/>
              </a:solidFill>
              <a:latin typeface="Traditional Arabic" panose="02020603050405020304" pitchFamily="18" charset="-78"/>
              <a:cs typeface="B Nazanin" pitchFamily="2" charset="-78"/>
            </a:endParaRPr>
          </a:p>
        </p:txBody>
      </p:sp>
      <p:sp>
        <p:nvSpPr>
          <p:cNvPr id="9" name="Rectangle 8"/>
          <p:cNvSpPr/>
          <p:nvPr/>
        </p:nvSpPr>
        <p:spPr>
          <a:xfrm>
            <a:off x="301212" y="3281082"/>
            <a:ext cx="7013987" cy="3313649"/>
          </a:xfrm>
          <a:prstGeom prst="rect">
            <a:avLst/>
          </a:prstGeom>
          <a:solidFill>
            <a:srgbClr val="FEFFEB"/>
          </a:solidFill>
          <a:ln w="444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just" rtl="1">
              <a:lnSpc>
                <a:spcPct val="180000"/>
              </a:lnSpc>
            </a:pPr>
            <a:r>
              <a:rPr lang="fa-IR" sz="1600" b="1" spc="-50" dirty="0">
                <a:solidFill>
                  <a:schemeClr val="tx1"/>
                </a:solidFill>
                <a:cs typeface="B Titr" pitchFamily="2" charset="-78"/>
              </a:rPr>
              <a:t>آیات فوق صراحت دارد که از آثار ایمان و عمل صالح حاکمیت یافتن مؤمنین بر زمین و بهره‌مندی از برکات آن است. عمومیت آیات دلالت بر این دارد که وراثت اختصاص به عصر خاص و شخص معینی ندارد؛ هر کجا شرط محقق شود، مشروط هم محقق می‌شود. البته عصر پیامبر (</a:t>
            </a:r>
            <a:r>
              <a:rPr lang="fa-IR" sz="1600" b="1" spc="-50" dirty="0" smtClean="0">
                <a:solidFill>
                  <a:schemeClr val="tx1"/>
                </a:solidFill>
                <a:cs typeface="B Titr" pitchFamily="2" charset="-78"/>
              </a:rPr>
              <a:t>صلی الله  علیه و آله و سلم) </a:t>
            </a:r>
            <a:r>
              <a:rPr lang="fa-IR" sz="1600" b="1" spc="-50" dirty="0">
                <a:solidFill>
                  <a:schemeClr val="tx1"/>
                </a:solidFill>
                <a:cs typeface="B Titr" pitchFamily="2" charset="-78"/>
              </a:rPr>
              <a:t>یا عصر ظهور قائم «عج» می تواند از مصادیق برتر تحقق آیه باشد. </a:t>
            </a:r>
          </a:p>
          <a:p>
            <a:pPr algn="just" rtl="1">
              <a:lnSpc>
                <a:spcPct val="180000"/>
              </a:lnSpc>
            </a:pPr>
            <a:r>
              <a:rPr lang="fa-IR" b="1" dirty="0">
                <a:solidFill>
                  <a:srgbClr val="7030A0"/>
                </a:solidFill>
                <a:cs typeface="B Titr" pitchFamily="2" charset="-78"/>
              </a:rPr>
              <a:t>امروز نظام مقدس جمهوری اسلامی درحد خود و به میزانی که برآمده از ایمان و  عمل صالح باشد، تحقق همان وعده الهی است. </a:t>
            </a:r>
            <a:endParaRPr lang="fa-IR" sz="1400" b="1" spc="-130" dirty="0">
              <a:solidFill>
                <a:srgbClr val="7030A0"/>
              </a:solidFill>
              <a:cs typeface="B Traffic" pitchFamily="2" charset="-78"/>
            </a:endParaRPr>
          </a:p>
        </p:txBody>
      </p:sp>
    </p:spTree>
    <p:extLst>
      <p:ext uri="{BB962C8B-B14F-4D97-AF65-F5344CB8AC3E}">
        <p14:creationId xmlns:p14="http://schemas.microsoft.com/office/powerpoint/2010/main" val="335438160"/>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1000"/>
                                        <p:tgtEl>
                                          <p:spTgt spid="30"/>
                                        </p:tgtEl>
                                      </p:cBhvr>
                                    </p:animEffect>
                                    <p:anim calcmode="lin" valueType="num">
                                      <p:cBhvr>
                                        <p:cTn id="20" dur="1000" fill="hold"/>
                                        <p:tgtEl>
                                          <p:spTgt spid="30"/>
                                        </p:tgtEl>
                                        <p:attrNameLst>
                                          <p:attrName>ppt_x</p:attrName>
                                        </p:attrNameLst>
                                      </p:cBhvr>
                                      <p:tavLst>
                                        <p:tav tm="0">
                                          <p:val>
                                            <p:strVal val="#ppt_x"/>
                                          </p:val>
                                        </p:tav>
                                        <p:tav tm="100000">
                                          <p:val>
                                            <p:strVal val="#ppt_x"/>
                                          </p:val>
                                        </p:tav>
                                      </p:tavLst>
                                    </p:anim>
                                    <p:anim calcmode="lin" valueType="num">
                                      <p:cBhvr>
                                        <p:cTn id="21"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1000"/>
                                        <p:tgtEl>
                                          <p:spTgt spid="15"/>
                                        </p:tgtEl>
                                      </p:cBhvr>
                                    </p:animEffect>
                                    <p:anim calcmode="lin" valueType="num">
                                      <p:cBhvr>
                                        <p:cTn id="27" dur="1000" fill="hold"/>
                                        <p:tgtEl>
                                          <p:spTgt spid="15"/>
                                        </p:tgtEl>
                                        <p:attrNameLst>
                                          <p:attrName>ppt_x</p:attrName>
                                        </p:attrNameLst>
                                      </p:cBhvr>
                                      <p:tavLst>
                                        <p:tav tm="0">
                                          <p:val>
                                            <p:strVal val="#ppt_x"/>
                                          </p:val>
                                        </p:tav>
                                        <p:tav tm="100000">
                                          <p:val>
                                            <p:strVal val="#ppt_x"/>
                                          </p:val>
                                        </p:tav>
                                      </p:tavLst>
                                    </p:anim>
                                    <p:anim calcmode="lin" valueType="num">
                                      <p:cBhvr>
                                        <p:cTn id="28"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1000"/>
                                        <p:tgtEl>
                                          <p:spTgt spid="13"/>
                                        </p:tgtEl>
                                      </p:cBhvr>
                                    </p:animEffect>
                                    <p:anim calcmode="lin" valueType="num">
                                      <p:cBhvr>
                                        <p:cTn id="34" dur="1000" fill="hold"/>
                                        <p:tgtEl>
                                          <p:spTgt spid="13"/>
                                        </p:tgtEl>
                                        <p:attrNameLst>
                                          <p:attrName>ppt_x</p:attrName>
                                        </p:attrNameLst>
                                      </p:cBhvr>
                                      <p:tavLst>
                                        <p:tav tm="0">
                                          <p:val>
                                            <p:strVal val="#ppt_x"/>
                                          </p:val>
                                        </p:tav>
                                        <p:tav tm="100000">
                                          <p:val>
                                            <p:strVal val="#ppt_x"/>
                                          </p:val>
                                        </p:tav>
                                      </p:tavLst>
                                    </p:anim>
                                    <p:anim calcmode="lin" valueType="num">
                                      <p:cBhvr>
                                        <p:cTn id="35"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1000"/>
                                        <p:tgtEl>
                                          <p:spTgt spid="9"/>
                                        </p:tgtEl>
                                      </p:cBhvr>
                                    </p:animEffect>
                                    <p:anim calcmode="lin" valueType="num">
                                      <p:cBhvr>
                                        <p:cTn id="41" dur="1000" fill="hold"/>
                                        <p:tgtEl>
                                          <p:spTgt spid="9"/>
                                        </p:tgtEl>
                                        <p:attrNameLst>
                                          <p:attrName>ppt_x</p:attrName>
                                        </p:attrNameLst>
                                      </p:cBhvr>
                                      <p:tavLst>
                                        <p:tav tm="0">
                                          <p:val>
                                            <p:strVal val="#ppt_x"/>
                                          </p:val>
                                        </p:tav>
                                        <p:tav tm="100000">
                                          <p:val>
                                            <p:strVal val="#ppt_x"/>
                                          </p:val>
                                        </p:tav>
                                      </p:tavLst>
                                    </p:anim>
                                    <p:anim calcmode="lin" valueType="num">
                                      <p:cBhvr>
                                        <p:cTn id="42"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10" grpId="0" animBg="1"/>
      <p:bldP spid="7" grpId="0" animBg="1"/>
      <p:bldP spid="13" grpId="0" animBg="1"/>
      <p:bldP spid="15" grpId="0" animBg="1"/>
      <p:bldP spid="9" grpId="0" animBg="1"/>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ound Same Side Corner Rectangle 29"/>
          <p:cNvSpPr/>
          <p:nvPr/>
        </p:nvSpPr>
        <p:spPr>
          <a:xfrm>
            <a:off x="139700" y="1077228"/>
            <a:ext cx="11912600" cy="5641072"/>
          </a:xfrm>
          <a:prstGeom prst="round2SameRect">
            <a:avLst>
              <a:gd name="adj1" fmla="val 0"/>
              <a:gd name="adj2" fmla="val 4039"/>
            </a:avLst>
          </a:prstGeom>
          <a:solidFill>
            <a:srgbClr val="140E94"/>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b="1" dirty="0"/>
          </a:p>
        </p:txBody>
      </p:sp>
      <p:sp>
        <p:nvSpPr>
          <p:cNvPr id="10" name="Round Same Side Corner Rectangle 9"/>
          <p:cNvSpPr/>
          <p:nvPr/>
        </p:nvSpPr>
        <p:spPr>
          <a:xfrm rot="10800000">
            <a:off x="139700" y="98186"/>
            <a:ext cx="11912600" cy="897724"/>
          </a:xfrm>
          <a:prstGeom prst="round2SameRect">
            <a:avLst>
              <a:gd name="adj1" fmla="val 0"/>
              <a:gd name="adj2" fmla="val 15616"/>
            </a:avLst>
          </a:prstGeom>
          <a:solidFill>
            <a:srgbClr val="FFC000"/>
          </a:solidFill>
          <a:ln w="3175">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dirty="0"/>
          </a:p>
        </p:txBody>
      </p:sp>
      <p:sp>
        <p:nvSpPr>
          <p:cNvPr id="7" name="Rounded Rectangle 6"/>
          <p:cNvSpPr/>
          <p:nvPr/>
        </p:nvSpPr>
        <p:spPr>
          <a:xfrm>
            <a:off x="2386361" y="205479"/>
            <a:ext cx="8040030" cy="68313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20000"/>
              </a:lnSpc>
            </a:pPr>
            <a:r>
              <a:rPr lang="fa-IR" sz="2800" b="1" dirty="0">
                <a:solidFill>
                  <a:schemeClr val="tx1"/>
                </a:solidFill>
                <a:cs typeface="B Titr" pitchFamily="2" charset="-78"/>
              </a:rPr>
              <a:t>آثار ایمان: </a:t>
            </a:r>
            <a:r>
              <a:rPr lang="fa-IR" sz="2800" b="1" dirty="0" smtClean="0">
                <a:solidFill>
                  <a:srgbClr val="0000CC"/>
                </a:solidFill>
                <a:cs typeface="B Titr" pitchFamily="2" charset="-78"/>
              </a:rPr>
              <a:t>25 ـ  </a:t>
            </a:r>
            <a:r>
              <a:rPr lang="fa-IR" sz="2800" b="1" dirty="0">
                <a:solidFill>
                  <a:srgbClr val="0000CC"/>
                </a:solidFill>
                <a:cs typeface="B Titr" pitchFamily="2" charset="-78"/>
              </a:rPr>
              <a:t>اخوت ایمانی، وحدت و پیوستگی اجتماعی</a:t>
            </a:r>
            <a:endParaRPr lang="fa-IR" sz="2400" b="1" dirty="0">
              <a:solidFill>
                <a:srgbClr val="663300"/>
              </a:solidFill>
              <a:cs typeface="B Titr" pitchFamily="2" charset="-78"/>
            </a:endParaRPr>
          </a:p>
        </p:txBody>
      </p:sp>
      <p:sp>
        <p:nvSpPr>
          <p:cNvPr id="13" name="Rectangle 12"/>
          <p:cNvSpPr/>
          <p:nvPr/>
        </p:nvSpPr>
        <p:spPr>
          <a:xfrm>
            <a:off x="301211" y="5045330"/>
            <a:ext cx="11499928" cy="1527591"/>
          </a:xfrm>
          <a:prstGeom prst="rect">
            <a:avLst/>
          </a:prstGeom>
          <a:solidFill>
            <a:srgbClr val="FEFFEB"/>
          </a:solidFill>
          <a:ln w="444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just" rtl="1">
              <a:lnSpc>
                <a:spcPct val="180000"/>
              </a:lnSpc>
            </a:pPr>
            <a:r>
              <a:rPr lang="fa-IR" b="1" dirty="0">
                <a:solidFill>
                  <a:schemeClr val="tx1"/>
                </a:solidFill>
                <a:cs typeface="B Titr" pitchFamily="2" charset="-78"/>
              </a:rPr>
              <a:t>امام خامنه ای </a:t>
            </a:r>
            <a:r>
              <a:rPr lang="fa-IR" b="1" dirty="0" smtClean="0">
                <a:solidFill>
                  <a:schemeClr val="tx1"/>
                </a:solidFill>
                <a:cs typeface="B Titr" pitchFamily="2" charset="-78"/>
              </a:rPr>
              <a:t>مدظله‌العالی با </a:t>
            </a:r>
            <a:r>
              <a:rPr lang="fa-IR" b="1" dirty="0">
                <a:solidFill>
                  <a:schemeClr val="tx1"/>
                </a:solidFill>
                <a:cs typeface="B Titr" pitchFamily="2" charset="-78"/>
              </a:rPr>
              <a:t>برشمردن </a:t>
            </a:r>
            <a:r>
              <a:rPr lang="fa-IR" b="1" dirty="0">
                <a:solidFill>
                  <a:srgbClr val="7030A0"/>
                </a:solidFill>
                <a:cs typeface="B Titr" pitchFamily="2" charset="-78"/>
              </a:rPr>
              <a:t>وحدت مسلمین و اخوت اسلامی به عنوان یکی از اصول اسلام</a:t>
            </a:r>
            <a:r>
              <a:rPr lang="fa-IR" b="1" dirty="0">
                <a:solidFill>
                  <a:schemeClr val="tx1"/>
                </a:solidFill>
                <a:cs typeface="B Titr" pitchFamily="2" charset="-78"/>
              </a:rPr>
              <a:t>،  برادری، احساس همگامی و همدلی را، نعمت بزرگ دانسته  و می فرماید: </a:t>
            </a:r>
            <a:endParaRPr lang="fa-IR" b="1" dirty="0" smtClean="0">
              <a:solidFill>
                <a:schemeClr val="tx1"/>
              </a:solidFill>
              <a:cs typeface="B Titr" pitchFamily="2" charset="-78"/>
            </a:endParaRPr>
          </a:p>
          <a:p>
            <a:pPr algn="ctr" rtl="1">
              <a:lnSpc>
                <a:spcPct val="180000"/>
              </a:lnSpc>
            </a:pPr>
            <a:r>
              <a:rPr lang="fa-IR" sz="2000" b="1" dirty="0" smtClean="0">
                <a:solidFill>
                  <a:schemeClr val="tx1"/>
                </a:solidFill>
                <a:cs typeface="B Titr" pitchFamily="2" charset="-78"/>
              </a:rPr>
              <a:t>«نظام </a:t>
            </a:r>
            <a:r>
              <a:rPr lang="fa-IR" sz="2000" b="1" dirty="0">
                <a:solidFill>
                  <a:schemeClr val="tx1"/>
                </a:solidFill>
                <a:cs typeface="B Titr" pitchFamily="2" charset="-78"/>
              </a:rPr>
              <a:t>اسلامی، نظام اخوت و برادری و پیوندهای قلبی آحاد ملت است؛ هر نوع تفرقه‌افكنی محكوم </a:t>
            </a:r>
            <a:r>
              <a:rPr lang="fa-IR" sz="2000" b="1" dirty="0" smtClean="0">
                <a:solidFill>
                  <a:schemeClr val="tx1"/>
                </a:solidFill>
                <a:cs typeface="B Titr" pitchFamily="2" charset="-78"/>
              </a:rPr>
              <a:t>است». </a:t>
            </a:r>
            <a:endParaRPr lang="fa-IR" sz="1600" b="1" spc="-130" dirty="0">
              <a:solidFill>
                <a:schemeClr val="tx1"/>
              </a:solidFill>
              <a:cs typeface="B Traffic" pitchFamily="2" charset="-78"/>
            </a:endParaRPr>
          </a:p>
        </p:txBody>
      </p:sp>
      <p:sp>
        <p:nvSpPr>
          <p:cNvPr id="15" name="Rectangle 14"/>
          <p:cNvSpPr/>
          <p:nvPr/>
        </p:nvSpPr>
        <p:spPr>
          <a:xfrm>
            <a:off x="8664497" y="1976640"/>
            <a:ext cx="3276623" cy="1906894"/>
          </a:xfrm>
          <a:prstGeom prst="rect">
            <a:avLst/>
          </a:prstGeom>
          <a:solidFill>
            <a:srgbClr val="FEFFEB"/>
          </a:solidFill>
          <a:ln w="44450">
            <a:solidFill>
              <a:srgbClr val="36B907"/>
            </a:solid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rtl="1">
              <a:lnSpc>
                <a:spcPct val="150000"/>
              </a:lnSpc>
            </a:pPr>
            <a:r>
              <a:rPr lang="fa-IR" sz="4400" b="1" dirty="0">
                <a:solidFill>
                  <a:srgbClr val="0000CC"/>
                </a:solidFill>
                <a:cs typeface="B Badr" pitchFamily="2" charset="-78"/>
              </a:rPr>
              <a:t>إِنَّمَا الْمُؤْمِنُونَ إِخْوَةٌ </a:t>
            </a:r>
            <a:endParaRPr lang="fa-IR" sz="4400" b="1" dirty="0" smtClean="0">
              <a:solidFill>
                <a:srgbClr val="0000CC"/>
              </a:solidFill>
              <a:cs typeface="B Badr" pitchFamily="2" charset="-78"/>
            </a:endParaRPr>
          </a:p>
          <a:p>
            <a:pPr algn="ctr" rtl="1">
              <a:lnSpc>
                <a:spcPct val="150000"/>
              </a:lnSpc>
            </a:pPr>
            <a:r>
              <a:rPr lang="fa-IR" b="1" dirty="0" smtClean="0">
                <a:solidFill>
                  <a:srgbClr val="C00000"/>
                </a:solidFill>
                <a:latin typeface="Traditional Arabic" panose="02020603050405020304" pitchFamily="18" charset="-78"/>
                <a:cs typeface="B Nazanin" pitchFamily="2" charset="-78"/>
              </a:rPr>
              <a:t>(</a:t>
            </a:r>
            <a:r>
              <a:rPr lang="fa-IR" b="1" dirty="0">
                <a:solidFill>
                  <a:srgbClr val="C00000"/>
                </a:solidFill>
                <a:latin typeface="Traditional Arabic" panose="02020603050405020304" pitchFamily="18" charset="-78"/>
                <a:cs typeface="B Nazanin" pitchFamily="2" charset="-78"/>
              </a:rPr>
              <a:t>حجرات: 10</a:t>
            </a:r>
            <a:r>
              <a:rPr lang="fa-IR" b="1" dirty="0" smtClean="0">
                <a:solidFill>
                  <a:srgbClr val="C00000"/>
                </a:solidFill>
                <a:latin typeface="Traditional Arabic" panose="02020603050405020304" pitchFamily="18" charset="-78"/>
                <a:cs typeface="B Nazanin" pitchFamily="2" charset="-78"/>
              </a:rPr>
              <a:t>) </a:t>
            </a:r>
            <a:endParaRPr lang="fa-IR" sz="1400" b="1" dirty="0">
              <a:solidFill>
                <a:schemeClr val="tx1"/>
              </a:solidFill>
              <a:latin typeface="Traditional Arabic" panose="02020603050405020304" pitchFamily="18" charset="-78"/>
              <a:cs typeface="B Nazanin" pitchFamily="2" charset="-78"/>
            </a:endParaRPr>
          </a:p>
        </p:txBody>
      </p:sp>
      <p:sp>
        <p:nvSpPr>
          <p:cNvPr id="9" name="Rectangle 8"/>
          <p:cNvSpPr/>
          <p:nvPr/>
        </p:nvSpPr>
        <p:spPr>
          <a:xfrm>
            <a:off x="301211" y="1230560"/>
            <a:ext cx="7831570" cy="3653411"/>
          </a:xfrm>
          <a:prstGeom prst="rect">
            <a:avLst/>
          </a:prstGeom>
          <a:solidFill>
            <a:srgbClr val="FEFFEB"/>
          </a:solidFill>
          <a:ln w="444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just" rtl="1">
              <a:lnSpc>
                <a:spcPct val="180000"/>
              </a:lnSpc>
            </a:pPr>
            <a:r>
              <a:rPr lang="fa-IR" b="1" spc="-50" dirty="0">
                <a:solidFill>
                  <a:schemeClr val="tx1"/>
                </a:solidFill>
                <a:cs typeface="B Titr" pitchFamily="2" charset="-78"/>
              </a:rPr>
              <a:t>این برادری و گره خوردن قلب ها به یکدیگر محصول ایمان و نعمت الهی است </a:t>
            </a:r>
            <a:r>
              <a:rPr lang="fa-IR" b="1" spc="-50" dirty="0" smtClean="0">
                <a:solidFill>
                  <a:schemeClr val="tx1"/>
                </a:solidFill>
                <a:cs typeface="B Titr" pitchFamily="2" charset="-78"/>
              </a:rPr>
              <a:t>:</a:t>
            </a:r>
          </a:p>
          <a:p>
            <a:pPr algn="just" rtl="1">
              <a:lnSpc>
                <a:spcPct val="180000"/>
              </a:lnSpc>
            </a:pPr>
            <a:r>
              <a:rPr lang="fa-IR" sz="2200" b="1" spc="-50" dirty="0" smtClean="0">
                <a:solidFill>
                  <a:srgbClr val="0000CC"/>
                </a:solidFill>
                <a:cs typeface="B Titr" pitchFamily="2" charset="-78"/>
              </a:rPr>
              <a:t>وَ </a:t>
            </a:r>
            <a:r>
              <a:rPr lang="fa-IR" sz="2200" b="1" spc="-50" dirty="0">
                <a:solidFill>
                  <a:srgbClr val="0000CC"/>
                </a:solidFill>
                <a:cs typeface="B Titr" pitchFamily="2" charset="-78"/>
              </a:rPr>
              <a:t>اعْتَصِمُوا بِحَبْلِ اللَّهِ جَميعاً وَ لا تَفَرَّقُوا وَ اذْكُرُوا نِعْمَتَ اللَّهِ عَلَيْكُمْ إِذْ كُنْتُمْ أَعْداءً فَأَلَّفَ بَيْنَ قُلُوبِكُمْ فَأَصْبَحْتُمْ بِنِعْمَتِهِ إِخْواناً وَ كُنْتُمْ عَلى‏ شَفا حُفْرَةٍ مِنَ النَّارِ فَأَنْقَذَكُمْ مِنْها كَذلِكَ يُبَيِّنُ اللَّهُ لَكُمْ آياتِهِ لَعَلَّكُمْ تَهْتَدُونَ </a:t>
            </a:r>
            <a:r>
              <a:rPr lang="fa-IR" b="1" dirty="0">
                <a:solidFill>
                  <a:srgbClr val="C00000"/>
                </a:solidFill>
                <a:latin typeface="Traditional Arabic" panose="02020603050405020304" pitchFamily="18" charset="-78"/>
                <a:cs typeface="B Nazanin" pitchFamily="2" charset="-78"/>
              </a:rPr>
              <a:t>(آل عمران: 103</a:t>
            </a:r>
            <a:r>
              <a:rPr lang="fa-IR" b="1" dirty="0" smtClean="0">
                <a:solidFill>
                  <a:srgbClr val="C00000"/>
                </a:solidFill>
                <a:latin typeface="Traditional Arabic" panose="02020603050405020304" pitchFamily="18" charset="-78"/>
                <a:cs typeface="B Nazanin" pitchFamily="2" charset="-78"/>
              </a:rPr>
              <a:t>) </a:t>
            </a:r>
          </a:p>
          <a:p>
            <a:pPr algn="just" rtl="1">
              <a:lnSpc>
                <a:spcPct val="180000"/>
              </a:lnSpc>
            </a:pPr>
            <a:r>
              <a:rPr lang="fa-IR" sz="1700" b="1" spc="-50" dirty="0" smtClean="0">
                <a:solidFill>
                  <a:schemeClr val="tx1"/>
                </a:solidFill>
                <a:cs typeface="B Titr" pitchFamily="2" charset="-78"/>
              </a:rPr>
              <a:t>و </a:t>
            </a:r>
            <a:r>
              <a:rPr lang="fa-IR" sz="1700" b="1" spc="-50" dirty="0">
                <a:solidFill>
                  <a:schemeClr val="tx1"/>
                </a:solidFill>
                <a:cs typeface="B Titr" pitchFamily="2" charset="-78"/>
              </a:rPr>
              <a:t>همگى به ريسمان خدا چنگ زنيد، و پراكنده نشويد؛ و نعمت خدا را بر خود ياد كنيد: آنگاه كه دشمنان [يكديگر] بوديد، پس ميان دلهاى شما الفت انداخت، تا به لطف او برادران هم شديد؛ و بر كنار پرتگاه آتش بوديد كه شما را از آن رهانيد. اين گونه، خداوند نشانه‏هاى خود را براى شما روشن مى‏كند، باشد كه شما راه يابيد.</a:t>
            </a:r>
            <a:endParaRPr lang="fa-IR" sz="1700" b="1" spc="-130" dirty="0">
              <a:solidFill>
                <a:srgbClr val="7030A0"/>
              </a:solidFill>
              <a:cs typeface="B Traffic" pitchFamily="2" charset="-78"/>
            </a:endParaRPr>
          </a:p>
        </p:txBody>
      </p:sp>
      <p:sp>
        <p:nvSpPr>
          <p:cNvPr id="12" name="Left Arrow 11"/>
          <p:cNvSpPr/>
          <p:nvPr/>
        </p:nvSpPr>
        <p:spPr>
          <a:xfrm>
            <a:off x="8182777" y="2665142"/>
            <a:ext cx="370539" cy="401441"/>
          </a:xfrm>
          <a:prstGeom prst="lef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fa-IR" dirty="0"/>
          </a:p>
        </p:txBody>
      </p:sp>
      <p:sp>
        <p:nvSpPr>
          <p:cNvPr id="3" name="Down Arrow 2"/>
          <p:cNvSpPr/>
          <p:nvPr/>
        </p:nvSpPr>
        <p:spPr>
          <a:xfrm>
            <a:off x="10047247" y="4044894"/>
            <a:ext cx="557561" cy="839078"/>
          </a:xfrm>
          <a:prstGeom prst="down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fa-IR" dirty="0"/>
          </a:p>
        </p:txBody>
      </p:sp>
    </p:spTree>
    <p:extLst>
      <p:ext uri="{BB962C8B-B14F-4D97-AF65-F5344CB8AC3E}">
        <p14:creationId xmlns:p14="http://schemas.microsoft.com/office/powerpoint/2010/main" val="1871510884"/>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1000"/>
                                        <p:tgtEl>
                                          <p:spTgt spid="30"/>
                                        </p:tgtEl>
                                      </p:cBhvr>
                                    </p:animEffect>
                                    <p:anim calcmode="lin" valueType="num">
                                      <p:cBhvr>
                                        <p:cTn id="20" dur="1000" fill="hold"/>
                                        <p:tgtEl>
                                          <p:spTgt spid="30"/>
                                        </p:tgtEl>
                                        <p:attrNameLst>
                                          <p:attrName>ppt_x</p:attrName>
                                        </p:attrNameLst>
                                      </p:cBhvr>
                                      <p:tavLst>
                                        <p:tav tm="0">
                                          <p:val>
                                            <p:strVal val="#ppt_x"/>
                                          </p:val>
                                        </p:tav>
                                        <p:tav tm="100000">
                                          <p:val>
                                            <p:strVal val="#ppt_x"/>
                                          </p:val>
                                        </p:tav>
                                      </p:tavLst>
                                    </p:anim>
                                    <p:anim calcmode="lin" valueType="num">
                                      <p:cBhvr>
                                        <p:cTn id="21"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1000"/>
                                        <p:tgtEl>
                                          <p:spTgt spid="15"/>
                                        </p:tgtEl>
                                      </p:cBhvr>
                                    </p:animEffect>
                                    <p:anim calcmode="lin" valueType="num">
                                      <p:cBhvr>
                                        <p:cTn id="27" dur="1000" fill="hold"/>
                                        <p:tgtEl>
                                          <p:spTgt spid="15"/>
                                        </p:tgtEl>
                                        <p:attrNameLst>
                                          <p:attrName>ppt_x</p:attrName>
                                        </p:attrNameLst>
                                      </p:cBhvr>
                                      <p:tavLst>
                                        <p:tav tm="0">
                                          <p:val>
                                            <p:strVal val="#ppt_x"/>
                                          </p:val>
                                        </p:tav>
                                        <p:tav tm="100000">
                                          <p:val>
                                            <p:strVal val="#ppt_x"/>
                                          </p:val>
                                        </p:tav>
                                      </p:tavLst>
                                    </p:anim>
                                    <p:anim calcmode="lin" valueType="num">
                                      <p:cBhvr>
                                        <p:cTn id="28"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1000"/>
                                        <p:tgtEl>
                                          <p:spTgt spid="12"/>
                                        </p:tgtEl>
                                      </p:cBhvr>
                                    </p:animEffect>
                                    <p:anim calcmode="lin" valueType="num">
                                      <p:cBhvr>
                                        <p:cTn id="34" dur="1000" fill="hold"/>
                                        <p:tgtEl>
                                          <p:spTgt spid="12"/>
                                        </p:tgtEl>
                                        <p:attrNameLst>
                                          <p:attrName>ppt_x</p:attrName>
                                        </p:attrNameLst>
                                      </p:cBhvr>
                                      <p:tavLst>
                                        <p:tav tm="0">
                                          <p:val>
                                            <p:strVal val="#ppt_x"/>
                                          </p:val>
                                        </p:tav>
                                        <p:tav tm="100000">
                                          <p:val>
                                            <p:strVal val="#ppt_x"/>
                                          </p:val>
                                        </p:tav>
                                      </p:tavLst>
                                    </p:anim>
                                    <p:anim calcmode="lin" valueType="num">
                                      <p:cBhvr>
                                        <p:cTn id="3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1000"/>
                                        <p:tgtEl>
                                          <p:spTgt spid="9"/>
                                        </p:tgtEl>
                                      </p:cBhvr>
                                    </p:animEffect>
                                    <p:anim calcmode="lin" valueType="num">
                                      <p:cBhvr>
                                        <p:cTn id="41" dur="1000" fill="hold"/>
                                        <p:tgtEl>
                                          <p:spTgt spid="9"/>
                                        </p:tgtEl>
                                        <p:attrNameLst>
                                          <p:attrName>ppt_x</p:attrName>
                                        </p:attrNameLst>
                                      </p:cBhvr>
                                      <p:tavLst>
                                        <p:tav tm="0">
                                          <p:val>
                                            <p:strVal val="#ppt_x"/>
                                          </p:val>
                                        </p:tav>
                                        <p:tav tm="100000">
                                          <p:val>
                                            <p:strVal val="#ppt_x"/>
                                          </p:val>
                                        </p:tav>
                                      </p:tavLst>
                                    </p:anim>
                                    <p:anim calcmode="lin" valueType="num">
                                      <p:cBhvr>
                                        <p:cTn id="42"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3"/>
                                        </p:tgtEl>
                                        <p:attrNameLst>
                                          <p:attrName>style.visibility</p:attrName>
                                        </p:attrNameLst>
                                      </p:cBhvr>
                                      <p:to>
                                        <p:strVal val="visible"/>
                                      </p:to>
                                    </p:set>
                                    <p:animEffect transition="in" filter="fade">
                                      <p:cBhvr>
                                        <p:cTn id="47" dur="1000"/>
                                        <p:tgtEl>
                                          <p:spTgt spid="3"/>
                                        </p:tgtEl>
                                      </p:cBhvr>
                                    </p:animEffect>
                                    <p:anim calcmode="lin" valueType="num">
                                      <p:cBhvr>
                                        <p:cTn id="48" dur="1000" fill="hold"/>
                                        <p:tgtEl>
                                          <p:spTgt spid="3"/>
                                        </p:tgtEl>
                                        <p:attrNameLst>
                                          <p:attrName>ppt_x</p:attrName>
                                        </p:attrNameLst>
                                      </p:cBhvr>
                                      <p:tavLst>
                                        <p:tav tm="0">
                                          <p:val>
                                            <p:strVal val="#ppt_x"/>
                                          </p:val>
                                        </p:tav>
                                        <p:tav tm="100000">
                                          <p:val>
                                            <p:strVal val="#ppt_x"/>
                                          </p:val>
                                        </p:tav>
                                      </p:tavLst>
                                    </p:anim>
                                    <p:anim calcmode="lin" valueType="num">
                                      <p:cBhvr>
                                        <p:cTn id="4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grpId="0" nodeType="click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1000"/>
                                        <p:tgtEl>
                                          <p:spTgt spid="13"/>
                                        </p:tgtEl>
                                      </p:cBhvr>
                                    </p:animEffect>
                                    <p:anim calcmode="lin" valueType="num">
                                      <p:cBhvr>
                                        <p:cTn id="55" dur="1000" fill="hold"/>
                                        <p:tgtEl>
                                          <p:spTgt spid="13"/>
                                        </p:tgtEl>
                                        <p:attrNameLst>
                                          <p:attrName>ppt_x</p:attrName>
                                        </p:attrNameLst>
                                      </p:cBhvr>
                                      <p:tavLst>
                                        <p:tav tm="0">
                                          <p:val>
                                            <p:strVal val="#ppt_x"/>
                                          </p:val>
                                        </p:tav>
                                        <p:tav tm="100000">
                                          <p:val>
                                            <p:strVal val="#ppt_x"/>
                                          </p:val>
                                        </p:tav>
                                      </p:tavLst>
                                    </p:anim>
                                    <p:anim calcmode="lin" valueType="num">
                                      <p:cBhvr>
                                        <p:cTn id="5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10" grpId="0" animBg="1"/>
      <p:bldP spid="7" grpId="0" animBg="1"/>
      <p:bldP spid="13" grpId="0" animBg="1"/>
      <p:bldP spid="15" grpId="0" animBg="1"/>
      <p:bldP spid="9" grpId="0" animBg="1"/>
      <p:bldP spid="12" grpId="0" animBg="1"/>
      <p:bldP spid="3" grpId="0" animBg="1"/>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ound Same Side Corner Rectangle 29"/>
          <p:cNvSpPr/>
          <p:nvPr/>
        </p:nvSpPr>
        <p:spPr>
          <a:xfrm>
            <a:off x="139700" y="1077228"/>
            <a:ext cx="11912600" cy="5641072"/>
          </a:xfrm>
          <a:prstGeom prst="round2SameRect">
            <a:avLst>
              <a:gd name="adj1" fmla="val 0"/>
              <a:gd name="adj2" fmla="val 4039"/>
            </a:avLst>
          </a:prstGeom>
          <a:solidFill>
            <a:srgbClr val="140E94"/>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b="1" dirty="0"/>
          </a:p>
        </p:txBody>
      </p:sp>
      <p:sp>
        <p:nvSpPr>
          <p:cNvPr id="10" name="Round Same Side Corner Rectangle 9"/>
          <p:cNvSpPr/>
          <p:nvPr/>
        </p:nvSpPr>
        <p:spPr>
          <a:xfrm rot="10800000">
            <a:off x="139700" y="98186"/>
            <a:ext cx="11912600" cy="897724"/>
          </a:xfrm>
          <a:prstGeom prst="round2SameRect">
            <a:avLst>
              <a:gd name="adj1" fmla="val 0"/>
              <a:gd name="adj2" fmla="val 15616"/>
            </a:avLst>
          </a:prstGeom>
          <a:solidFill>
            <a:srgbClr val="FFC000"/>
          </a:solidFill>
          <a:ln w="3175">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dirty="0"/>
          </a:p>
        </p:txBody>
      </p:sp>
      <p:sp>
        <p:nvSpPr>
          <p:cNvPr id="7" name="Rounded Rectangle 6"/>
          <p:cNvSpPr/>
          <p:nvPr/>
        </p:nvSpPr>
        <p:spPr>
          <a:xfrm>
            <a:off x="1594624" y="205479"/>
            <a:ext cx="9065942" cy="68313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20000"/>
              </a:lnSpc>
            </a:pPr>
            <a:r>
              <a:rPr lang="fa-IR" sz="2800" b="1" dirty="0">
                <a:solidFill>
                  <a:schemeClr val="tx1"/>
                </a:solidFill>
                <a:cs typeface="B Titr" pitchFamily="2" charset="-78"/>
              </a:rPr>
              <a:t>آثار ایمان: </a:t>
            </a:r>
            <a:r>
              <a:rPr lang="fa-IR" sz="2800" b="1" dirty="0" smtClean="0">
                <a:solidFill>
                  <a:srgbClr val="0000CC"/>
                </a:solidFill>
                <a:cs typeface="B Titr" pitchFamily="2" charset="-78"/>
              </a:rPr>
              <a:t>26ـ  </a:t>
            </a:r>
            <a:r>
              <a:rPr lang="fa-IR" sz="2800" b="1" dirty="0">
                <a:solidFill>
                  <a:srgbClr val="0000CC"/>
                </a:solidFill>
                <a:cs typeface="B Titr" pitchFamily="2" charset="-78"/>
              </a:rPr>
              <a:t>نجات از عذاب و کیفرهای دنیوی نازل شده بر دیگران</a:t>
            </a:r>
            <a:endParaRPr lang="fa-IR" sz="2400" b="1" dirty="0">
              <a:solidFill>
                <a:srgbClr val="663300"/>
              </a:solidFill>
              <a:cs typeface="B Titr" pitchFamily="2" charset="-78"/>
            </a:endParaRPr>
          </a:p>
        </p:txBody>
      </p:sp>
      <p:sp>
        <p:nvSpPr>
          <p:cNvPr id="13" name="Rectangle 12"/>
          <p:cNvSpPr/>
          <p:nvPr/>
        </p:nvSpPr>
        <p:spPr>
          <a:xfrm>
            <a:off x="301211" y="1299883"/>
            <a:ext cx="9316125" cy="883919"/>
          </a:xfrm>
          <a:prstGeom prst="rect">
            <a:avLst/>
          </a:prstGeom>
          <a:solidFill>
            <a:srgbClr val="FEFFEB"/>
          </a:solidFill>
          <a:ln w="444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just" rtl="1">
              <a:lnSpc>
                <a:spcPct val="180000"/>
              </a:lnSpc>
            </a:pPr>
            <a:r>
              <a:rPr lang="fa-IR" sz="2000" b="1" dirty="0" smtClean="0">
                <a:solidFill>
                  <a:srgbClr val="C00000"/>
                </a:solidFill>
                <a:cs typeface="B Titr" pitchFamily="2" charset="-78"/>
              </a:rPr>
              <a:t>1. </a:t>
            </a:r>
            <a:r>
              <a:rPr lang="fa-IR" sz="2000" b="1" dirty="0">
                <a:solidFill>
                  <a:schemeClr val="tx1"/>
                </a:solidFill>
                <a:cs typeface="B Titr" pitchFamily="2" charset="-78"/>
              </a:rPr>
              <a:t>فَلَمَّا جاءَ أَمْرُنا نَجَّيْنا هُوداً وَ الَّذينَ آمَنُوا مَعَهُ بِرَحْمَةٍ مِنَّا وَ نَجَّيْناهُمْ مِنْ عَذابٍ غَليظٍ </a:t>
            </a:r>
            <a:r>
              <a:rPr lang="fa-IR" b="1" dirty="0" smtClean="0">
                <a:solidFill>
                  <a:srgbClr val="C00000"/>
                </a:solidFill>
                <a:latin typeface="Traditional Arabic" panose="02020603050405020304" pitchFamily="18" charset="-78"/>
                <a:cs typeface="B Nazanin" pitchFamily="2" charset="-78"/>
              </a:rPr>
              <a:t>(58</a:t>
            </a:r>
            <a:r>
              <a:rPr lang="fa-IR" b="1" dirty="0">
                <a:solidFill>
                  <a:srgbClr val="C00000"/>
                </a:solidFill>
                <a:latin typeface="Traditional Arabic" panose="02020603050405020304" pitchFamily="18" charset="-78"/>
                <a:cs typeface="B Nazanin" pitchFamily="2" charset="-78"/>
              </a:rPr>
              <a:t>)</a:t>
            </a:r>
          </a:p>
        </p:txBody>
      </p:sp>
      <p:sp>
        <p:nvSpPr>
          <p:cNvPr id="15" name="Rectangle 14"/>
          <p:cNvSpPr/>
          <p:nvPr/>
        </p:nvSpPr>
        <p:spPr>
          <a:xfrm>
            <a:off x="9810974" y="1255853"/>
            <a:ext cx="2096692" cy="5338878"/>
          </a:xfrm>
          <a:prstGeom prst="rect">
            <a:avLst/>
          </a:prstGeom>
          <a:solidFill>
            <a:srgbClr val="FEFFEB"/>
          </a:solidFill>
          <a:ln w="44450">
            <a:solidFill>
              <a:srgbClr val="36B907"/>
            </a:solid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just" rtl="1">
              <a:lnSpc>
                <a:spcPct val="130000"/>
              </a:lnSpc>
            </a:pPr>
            <a:r>
              <a:rPr lang="fa-IR" sz="2000" b="1" dirty="0">
                <a:solidFill>
                  <a:schemeClr val="tx1"/>
                </a:solidFill>
                <a:cs typeface="B Titr" pitchFamily="2" charset="-78"/>
              </a:rPr>
              <a:t>قرآن کریم در سوره هود در بیان سرنوشت قوم پیامبرانی چون هود و صالح و شعیب، که هر کدام به سبب کفران نعمت الهی دچار عذاب شدند، اما عده ای از مومنان که همراه پیامبرشان بودند را به سبب ایمانشان از عذاب الهی در امان نگه داشت:</a:t>
            </a:r>
            <a:endParaRPr lang="fa-IR" sz="1200" b="1" dirty="0">
              <a:solidFill>
                <a:schemeClr val="tx1"/>
              </a:solidFill>
              <a:latin typeface="Traditional Arabic" panose="02020603050405020304" pitchFamily="18" charset="-78"/>
              <a:cs typeface="B Nazanin" pitchFamily="2" charset="-78"/>
            </a:endParaRPr>
          </a:p>
        </p:txBody>
      </p:sp>
      <p:sp>
        <p:nvSpPr>
          <p:cNvPr id="8" name="Rectangle 7"/>
          <p:cNvSpPr/>
          <p:nvPr/>
        </p:nvSpPr>
        <p:spPr>
          <a:xfrm>
            <a:off x="301211" y="2389992"/>
            <a:ext cx="9316125" cy="883919"/>
          </a:xfrm>
          <a:prstGeom prst="rect">
            <a:avLst/>
          </a:prstGeom>
          <a:solidFill>
            <a:srgbClr val="FEFFEB"/>
          </a:solidFill>
          <a:ln w="444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just" rtl="1">
              <a:lnSpc>
                <a:spcPct val="180000"/>
              </a:lnSpc>
            </a:pPr>
            <a:r>
              <a:rPr lang="fa-IR" sz="2000" b="1" dirty="0">
                <a:solidFill>
                  <a:srgbClr val="C00000"/>
                </a:solidFill>
                <a:cs typeface="B Titr" pitchFamily="2" charset="-78"/>
              </a:rPr>
              <a:t>2. </a:t>
            </a:r>
            <a:r>
              <a:rPr lang="fa-IR" sz="2000" b="1" spc="-50" dirty="0">
                <a:solidFill>
                  <a:schemeClr val="tx1"/>
                </a:solidFill>
                <a:cs typeface="B Titr" pitchFamily="2" charset="-78"/>
              </a:rPr>
              <a:t>فَلَمَّا جاءَ أَمْرُنا نَجَّيْنا صالِحاً وَ الَّذينَ آمَنُوا مَعَهُ بِرَحْمَةٍ مِنَّا وَ مِنْ خِزْيِ يَوْمِئِذٍ إِنَّ رَبَّكَ هُوَ الْقَوِيُّ الْعَزيزُ </a:t>
            </a:r>
            <a:r>
              <a:rPr lang="fa-IR" b="1" dirty="0" smtClean="0">
                <a:solidFill>
                  <a:srgbClr val="C00000"/>
                </a:solidFill>
                <a:latin typeface="Traditional Arabic" panose="02020603050405020304" pitchFamily="18" charset="-78"/>
                <a:cs typeface="B Nazanin" pitchFamily="2" charset="-78"/>
              </a:rPr>
              <a:t>(66</a:t>
            </a:r>
            <a:r>
              <a:rPr lang="fa-IR" b="1" dirty="0">
                <a:solidFill>
                  <a:srgbClr val="C00000"/>
                </a:solidFill>
                <a:latin typeface="Traditional Arabic" panose="02020603050405020304" pitchFamily="18" charset="-78"/>
                <a:cs typeface="B Nazanin" pitchFamily="2" charset="-78"/>
              </a:rPr>
              <a:t>)</a:t>
            </a:r>
          </a:p>
        </p:txBody>
      </p:sp>
      <p:sp>
        <p:nvSpPr>
          <p:cNvPr id="11" name="Rectangle 10"/>
          <p:cNvSpPr/>
          <p:nvPr/>
        </p:nvSpPr>
        <p:spPr>
          <a:xfrm>
            <a:off x="301210" y="3466562"/>
            <a:ext cx="9316126" cy="883919"/>
          </a:xfrm>
          <a:prstGeom prst="rect">
            <a:avLst/>
          </a:prstGeom>
          <a:solidFill>
            <a:srgbClr val="FEFFEB"/>
          </a:solidFill>
          <a:ln w="444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just" rtl="1">
              <a:lnSpc>
                <a:spcPct val="180000"/>
              </a:lnSpc>
            </a:pPr>
            <a:r>
              <a:rPr lang="fa-IR" sz="2000" b="1" dirty="0" smtClean="0">
                <a:solidFill>
                  <a:srgbClr val="C00000"/>
                </a:solidFill>
                <a:cs typeface="B Titr" pitchFamily="2" charset="-78"/>
              </a:rPr>
              <a:t>3. </a:t>
            </a:r>
            <a:r>
              <a:rPr lang="fa-IR" sz="1900" b="1" spc="-140" dirty="0" smtClean="0">
                <a:solidFill>
                  <a:schemeClr val="tx1"/>
                </a:solidFill>
                <a:cs typeface="B Titr" pitchFamily="2" charset="-78"/>
              </a:rPr>
              <a:t>وَ </a:t>
            </a:r>
            <a:r>
              <a:rPr lang="fa-IR" sz="1900" b="1" spc="-140" dirty="0">
                <a:solidFill>
                  <a:schemeClr val="tx1"/>
                </a:solidFill>
                <a:cs typeface="B Titr" pitchFamily="2" charset="-78"/>
              </a:rPr>
              <a:t>لَمَّا جاءَ أَمْرُنا نَجَّيْنا شُعَيْباً وَ الَّذينَ آمَنُوا مَعَهُ بِرَحْمَةٍ مِنَّا وَ أَخَذَتِ الَّذينَ ظَلَمُوا الصَّيْحَةُ فَأَصْبَحُوا في‏ دِيارِهِمْ جاثِمينَ </a:t>
            </a:r>
            <a:r>
              <a:rPr lang="fa-IR" b="1" dirty="0" smtClean="0">
                <a:solidFill>
                  <a:srgbClr val="C00000"/>
                </a:solidFill>
                <a:latin typeface="Traditional Arabic" panose="02020603050405020304" pitchFamily="18" charset="-78"/>
                <a:cs typeface="B Nazanin" pitchFamily="2" charset="-78"/>
              </a:rPr>
              <a:t>(94</a:t>
            </a:r>
            <a:r>
              <a:rPr lang="fa-IR" b="1" dirty="0">
                <a:solidFill>
                  <a:srgbClr val="C00000"/>
                </a:solidFill>
                <a:latin typeface="Traditional Arabic" panose="02020603050405020304" pitchFamily="18" charset="-78"/>
                <a:cs typeface="B Nazanin" pitchFamily="2" charset="-78"/>
              </a:rPr>
              <a:t>)</a:t>
            </a:r>
          </a:p>
        </p:txBody>
      </p:sp>
      <p:sp>
        <p:nvSpPr>
          <p:cNvPr id="12" name="Rectangle 11"/>
          <p:cNvSpPr/>
          <p:nvPr/>
        </p:nvSpPr>
        <p:spPr>
          <a:xfrm>
            <a:off x="301210" y="4561242"/>
            <a:ext cx="9316126" cy="1957893"/>
          </a:xfrm>
          <a:prstGeom prst="rect">
            <a:avLst/>
          </a:prstGeom>
          <a:solidFill>
            <a:srgbClr val="FEFFEB"/>
          </a:solidFill>
          <a:ln w="444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just" rtl="1">
              <a:lnSpc>
                <a:spcPct val="150000"/>
              </a:lnSpc>
            </a:pPr>
            <a:r>
              <a:rPr lang="fa-IR" sz="2000" b="1" dirty="0">
                <a:solidFill>
                  <a:schemeClr val="tx1"/>
                </a:solidFill>
                <a:cs typeface="B Titr" pitchFamily="2" charset="-78"/>
              </a:rPr>
              <a:t>در یک </a:t>
            </a:r>
            <a:r>
              <a:rPr lang="fa-IR" sz="2000" b="1" dirty="0" smtClean="0">
                <a:solidFill>
                  <a:schemeClr val="tx1"/>
                </a:solidFill>
                <a:cs typeface="B Titr" pitchFamily="2" charset="-78"/>
              </a:rPr>
              <a:t>آیه</a:t>
            </a:r>
            <a:r>
              <a:rPr lang="fa-IR" sz="2000" b="1" dirty="0">
                <a:solidFill>
                  <a:schemeClr val="tx1"/>
                </a:solidFill>
                <a:cs typeface="B Titr" pitchFamily="2" charset="-78"/>
              </a:rPr>
              <a:t>،</a:t>
            </a:r>
            <a:r>
              <a:rPr lang="fa-IR" sz="2000" b="1" dirty="0" smtClean="0">
                <a:solidFill>
                  <a:schemeClr val="tx1"/>
                </a:solidFill>
                <a:cs typeface="B Titr" pitchFamily="2" charset="-78"/>
              </a:rPr>
              <a:t> </a:t>
            </a:r>
            <a:r>
              <a:rPr lang="fa-IR" sz="2000" b="1" dirty="0">
                <a:solidFill>
                  <a:schemeClr val="tx1"/>
                </a:solidFill>
                <a:cs typeface="B Titr" pitchFamily="2" charset="-78"/>
              </a:rPr>
              <a:t>یک جا امر را برای تمامی انبیا و پیروان مؤمن آنان بیان و به نجات آنان از عذاب و کیفرهای دنیوی از میان دیگران تصریح می کند</a:t>
            </a:r>
            <a:r>
              <a:rPr lang="fa-IR" sz="2000" b="1">
                <a:solidFill>
                  <a:schemeClr val="tx1"/>
                </a:solidFill>
                <a:cs typeface="B Titr" pitchFamily="2" charset="-78"/>
              </a:rPr>
              <a:t>. </a:t>
            </a:r>
            <a:endParaRPr lang="fa-IR" sz="2000" b="1" smtClean="0">
              <a:solidFill>
                <a:schemeClr val="tx1"/>
              </a:solidFill>
              <a:cs typeface="B Titr" pitchFamily="2" charset="-78"/>
            </a:endParaRPr>
          </a:p>
          <a:p>
            <a:pPr algn="just" rtl="1">
              <a:lnSpc>
                <a:spcPct val="150000"/>
              </a:lnSpc>
            </a:pPr>
            <a:r>
              <a:rPr lang="fa-IR" sz="2000" b="1" smtClean="0">
                <a:solidFill>
                  <a:srgbClr val="0000CC"/>
                </a:solidFill>
                <a:cs typeface="B Titr" pitchFamily="2" charset="-78"/>
              </a:rPr>
              <a:t>ثُمَّ </a:t>
            </a:r>
            <a:r>
              <a:rPr lang="fa-IR" sz="2000" b="1" dirty="0">
                <a:solidFill>
                  <a:srgbClr val="0000CC"/>
                </a:solidFill>
                <a:cs typeface="B Titr" pitchFamily="2" charset="-78"/>
              </a:rPr>
              <a:t>نُنَجِّي رُسُلَنا وَ الَّذينَ آمَنُوا كَذلِكَ حَقًّا عَلَيْنا نُنْجِ‏ الْمُؤْمِنينَ </a:t>
            </a:r>
            <a:r>
              <a:rPr lang="fa-IR" b="1" dirty="0">
                <a:solidFill>
                  <a:srgbClr val="C00000"/>
                </a:solidFill>
                <a:latin typeface="Traditional Arabic" panose="02020603050405020304" pitchFamily="18" charset="-78"/>
                <a:cs typeface="B Nazanin" pitchFamily="2" charset="-78"/>
              </a:rPr>
              <a:t>(103)؛ </a:t>
            </a:r>
            <a:r>
              <a:rPr lang="fa-IR" sz="2000" b="1" dirty="0">
                <a:solidFill>
                  <a:schemeClr val="tx1"/>
                </a:solidFill>
                <a:cs typeface="B Titr" pitchFamily="2" charset="-78"/>
              </a:rPr>
              <a:t>آن گاه پيامبران خود و كسانى كه ايمان آورده‏اند [را در روز نزول عذاب] نجات مى‏بخشيم، و همين‏گونه بر ما لازم است كه مؤمنان را نجات </a:t>
            </a:r>
            <a:r>
              <a:rPr lang="fa-IR" sz="2000" b="1" dirty="0" smtClean="0">
                <a:solidFill>
                  <a:schemeClr val="tx1"/>
                </a:solidFill>
                <a:cs typeface="B Titr" pitchFamily="2" charset="-78"/>
              </a:rPr>
              <a:t>دهيم</a:t>
            </a:r>
            <a:r>
              <a:rPr lang="en-US" sz="2000" b="1" dirty="0" smtClean="0">
                <a:solidFill>
                  <a:schemeClr val="tx1"/>
                </a:solidFill>
                <a:cs typeface="B Titr" pitchFamily="2" charset="-78"/>
              </a:rPr>
              <a:t>.</a:t>
            </a:r>
            <a:endParaRPr lang="fa-IR" b="1" dirty="0">
              <a:solidFill>
                <a:schemeClr val="tx1"/>
              </a:solidFill>
              <a:latin typeface="Traditional Arabic" panose="02020603050405020304" pitchFamily="18" charset="-78"/>
              <a:cs typeface="B Nazanin" pitchFamily="2" charset="-78"/>
            </a:endParaRPr>
          </a:p>
        </p:txBody>
      </p:sp>
    </p:spTree>
    <p:extLst>
      <p:ext uri="{BB962C8B-B14F-4D97-AF65-F5344CB8AC3E}">
        <p14:creationId xmlns:p14="http://schemas.microsoft.com/office/powerpoint/2010/main" val="4003742888"/>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1000"/>
                                        <p:tgtEl>
                                          <p:spTgt spid="30"/>
                                        </p:tgtEl>
                                      </p:cBhvr>
                                    </p:animEffect>
                                    <p:anim calcmode="lin" valueType="num">
                                      <p:cBhvr>
                                        <p:cTn id="20" dur="1000" fill="hold"/>
                                        <p:tgtEl>
                                          <p:spTgt spid="30"/>
                                        </p:tgtEl>
                                        <p:attrNameLst>
                                          <p:attrName>ppt_x</p:attrName>
                                        </p:attrNameLst>
                                      </p:cBhvr>
                                      <p:tavLst>
                                        <p:tav tm="0">
                                          <p:val>
                                            <p:strVal val="#ppt_x"/>
                                          </p:val>
                                        </p:tav>
                                        <p:tav tm="100000">
                                          <p:val>
                                            <p:strVal val="#ppt_x"/>
                                          </p:val>
                                        </p:tav>
                                      </p:tavLst>
                                    </p:anim>
                                    <p:anim calcmode="lin" valueType="num">
                                      <p:cBhvr>
                                        <p:cTn id="21"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1000"/>
                                        <p:tgtEl>
                                          <p:spTgt spid="15"/>
                                        </p:tgtEl>
                                      </p:cBhvr>
                                    </p:animEffect>
                                    <p:anim calcmode="lin" valueType="num">
                                      <p:cBhvr>
                                        <p:cTn id="27" dur="1000" fill="hold"/>
                                        <p:tgtEl>
                                          <p:spTgt spid="15"/>
                                        </p:tgtEl>
                                        <p:attrNameLst>
                                          <p:attrName>ppt_x</p:attrName>
                                        </p:attrNameLst>
                                      </p:cBhvr>
                                      <p:tavLst>
                                        <p:tav tm="0">
                                          <p:val>
                                            <p:strVal val="#ppt_x"/>
                                          </p:val>
                                        </p:tav>
                                        <p:tav tm="100000">
                                          <p:val>
                                            <p:strVal val="#ppt_x"/>
                                          </p:val>
                                        </p:tav>
                                      </p:tavLst>
                                    </p:anim>
                                    <p:anim calcmode="lin" valueType="num">
                                      <p:cBhvr>
                                        <p:cTn id="28"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1000"/>
                                        <p:tgtEl>
                                          <p:spTgt spid="13"/>
                                        </p:tgtEl>
                                      </p:cBhvr>
                                    </p:animEffect>
                                    <p:anim calcmode="lin" valueType="num">
                                      <p:cBhvr>
                                        <p:cTn id="34" dur="1000" fill="hold"/>
                                        <p:tgtEl>
                                          <p:spTgt spid="13"/>
                                        </p:tgtEl>
                                        <p:attrNameLst>
                                          <p:attrName>ppt_x</p:attrName>
                                        </p:attrNameLst>
                                      </p:cBhvr>
                                      <p:tavLst>
                                        <p:tav tm="0">
                                          <p:val>
                                            <p:strVal val="#ppt_x"/>
                                          </p:val>
                                        </p:tav>
                                        <p:tav tm="100000">
                                          <p:val>
                                            <p:strVal val="#ppt_x"/>
                                          </p:val>
                                        </p:tav>
                                      </p:tavLst>
                                    </p:anim>
                                    <p:anim calcmode="lin" valueType="num">
                                      <p:cBhvr>
                                        <p:cTn id="35"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fade">
                                      <p:cBhvr>
                                        <p:cTn id="40" dur="1000"/>
                                        <p:tgtEl>
                                          <p:spTgt spid="8"/>
                                        </p:tgtEl>
                                      </p:cBhvr>
                                    </p:animEffect>
                                    <p:anim calcmode="lin" valueType="num">
                                      <p:cBhvr>
                                        <p:cTn id="41" dur="1000" fill="hold"/>
                                        <p:tgtEl>
                                          <p:spTgt spid="8"/>
                                        </p:tgtEl>
                                        <p:attrNameLst>
                                          <p:attrName>ppt_x</p:attrName>
                                        </p:attrNameLst>
                                      </p:cBhvr>
                                      <p:tavLst>
                                        <p:tav tm="0">
                                          <p:val>
                                            <p:strVal val="#ppt_x"/>
                                          </p:val>
                                        </p:tav>
                                        <p:tav tm="100000">
                                          <p:val>
                                            <p:strVal val="#ppt_x"/>
                                          </p:val>
                                        </p:tav>
                                      </p:tavLst>
                                    </p:anim>
                                    <p:anim calcmode="lin" valueType="num">
                                      <p:cBhvr>
                                        <p:cTn id="42"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1000"/>
                                        <p:tgtEl>
                                          <p:spTgt spid="11"/>
                                        </p:tgtEl>
                                      </p:cBhvr>
                                    </p:animEffect>
                                    <p:anim calcmode="lin" valueType="num">
                                      <p:cBhvr>
                                        <p:cTn id="48" dur="1000" fill="hold"/>
                                        <p:tgtEl>
                                          <p:spTgt spid="11"/>
                                        </p:tgtEl>
                                        <p:attrNameLst>
                                          <p:attrName>ppt_x</p:attrName>
                                        </p:attrNameLst>
                                      </p:cBhvr>
                                      <p:tavLst>
                                        <p:tav tm="0">
                                          <p:val>
                                            <p:strVal val="#ppt_x"/>
                                          </p:val>
                                        </p:tav>
                                        <p:tav tm="100000">
                                          <p:val>
                                            <p:strVal val="#ppt_x"/>
                                          </p:val>
                                        </p:tav>
                                      </p:tavLst>
                                    </p:anim>
                                    <p:anim calcmode="lin" valueType="num">
                                      <p:cBhvr>
                                        <p:cTn id="4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grpId="0" nodeType="click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fade">
                                      <p:cBhvr>
                                        <p:cTn id="54" dur="1000"/>
                                        <p:tgtEl>
                                          <p:spTgt spid="12"/>
                                        </p:tgtEl>
                                      </p:cBhvr>
                                    </p:animEffect>
                                    <p:anim calcmode="lin" valueType="num">
                                      <p:cBhvr>
                                        <p:cTn id="55" dur="1000" fill="hold"/>
                                        <p:tgtEl>
                                          <p:spTgt spid="12"/>
                                        </p:tgtEl>
                                        <p:attrNameLst>
                                          <p:attrName>ppt_x</p:attrName>
                                        </p:attrNameLst>
                                      </p:cBhvr>
                                      <p:tavLst>
                                        <p:tav tm="0">
                                          <p:val>
                                            <p:strVal val="#ppt_x"/>
                                          </p:val>
                                        </p:tav>
                                        <p:tav tm="100000">
                                          <p:val>
                                            <p:strVal val="#ppt_x"/>
                                          </p:val>
                                        </p:tav>
                                      </p:tavLst>
                                    </p:anim>
                                    <p:anim calcmode="lin" valueType="num">
                                      <p:cBhvr>
                                        <p:cTn id="5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10" grpId="0" animBg="1"/>
      <p:bldP spid="7" grpId="0" animBg="1"/>
      <p:bldP spid="13" grpId="0" animBg="1"/>
      <p:bldP spid="15" grpId="0" animBg="1"/>
      <p:bldP spid="8" grpId="0" animBg="1"/>
      <p:bldP spid="11" grpId="0" animBg="1"/>
      <p:bldP spid="12" grpId="0" animBg="1"/>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951" y="0"/>
            <a:ext cx="12221902" cy="6858000"/>
          </a:xfrm>
          <a:prstGeom prst="rect">
            <a:avLst/>
          </a:prstGeom>
        </p:spPr>
      </p:pic>
      <p:sp>
        <p:nvSpPr>
          <p:cNvPr id="3" name="Round Single Corner Rectangle 2"/>
          <p:cNvSpPr/>
          <p:nvPr/>
        </p:nvSpPr>
        <p:spPr>
          <a:xfrm>
            <a:off x="-14951" y="6578461"/>
            <a:ext cx="722811" cy="279539"/>
          </a:xfrm>
          <a:prstGeom prst="round1Rect">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fa-IR" smtClean="0"/>
              <a:t>21</a:t>
            </a:r>
            <a:endParaRPr lang="en-US" dirty="0"/>
          </a:p>
        </p:txBody>
      </p:sp>
    </p:spTree>
    <p:extLst>
      <p:ext uri="{BB962C8B-B14F-4D97-AF65-F5344CB8AC3E}">
        <p14:creationId xmlns:p14="http://schemas.microsoft.com/office/powerpoint/2010/main" val="285372480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ound Same Side Corner Rectangle 29"/>
          <p:cNvSpPr/>
          <p:nvPr/>
        </p:nvSpPr>
        <p:spPr>
          <a:xfrm>
            <a:off x="259307" y="1296537"/>
            <a:ext cx="11682484" cy="5374942"/>
          </a:xfrm>
          <a:prstGeom prst="round2SameRect">
            <a:avLst>
              <a:gd name="adj1" fmla="val 0"/>
              <a:gd name="adj2" fmla="val 9117"/>
            </a:avLst>
          </a:prstGeom>
          <a:solidFill>
            <a:srgbClr val="F8FEBE"/>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dirty="0"/>
          </a:p>
        </p:txBody>
      </p:sp>
      <p:sp>
        <p:nvSpPr>
          <p:cNvPr id="10" name="Round Same Side Corner Rectangle 9"/>
          <p:cNvSpPr/>
          <p:nvPr/>
        </p:nvSpPr>
        <p:spPr>
          <a:xfrm rot="10800000">
            <a:off x="259307" y="180453"/>
            <a:ext cx="11682484" cy="952312"/>
          </a:xfrm>
          <a:prstGeom prst="round2SameRect">
            <a:avLst>
              <a:gd name="adj1" fmla="val 0"/>
              <a:gd name="adj2" fmla="val 41080"/>
            </a:avLst>
          </a:prstGeom>
          <a:solidFill>
            <a:srgbClr val="DDF9FF"/>
          </a:solidFill>
          <a:ln w="3175">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lIns="91440" rtlCol="0" anchor="ctr">
            <a:noAutofit/>
          </a:bodyPr>
          <a:lstStyle/>
          <a:p>
            <a:pPr algn="ctr"/>
            <a:endParaRPr lang="en-US" dirty="0"/>
          </a:p>
        </p:txBody>
      </p:sp>
      <p:sp>
        <p:nvSpPr>
          <p:cNvPr id="7" name="Rounded Rectangle 6"/>
          <p:cNvSpPr/>
          <p:nvPr/>
        </p:nvSpPr>
        <p:spPr>
          <a:xfrm>
            <a:off x="3521135" y="244910"/>
            <a:ext cx="5366276" cy="798285"/>
          </a:xfrm>
          <a:prstGeom prst="round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20000"/>
              </a:lnSpc>
            </a:pPr>
            <a:r>
              <a:rPr lang="fa-IR" sz="2000" b="1" dirty="0">
                <a:solidFill>
                  <a:schemeClr val="tx1"/>
                </a:solidFill>
                <a:cs typeface="B Titr" pitchFamily="2" charset="-78"/>
              </a:rPr>
              <a:t>شیوه رسیدن به طرح مباحث مربوط به تدبر در </a:t>
            </a:r>
            <a:r>
              <a:rPr lang="fa-IR" sz="2000" b="1" dirty="0" smtClean="0">
                <a:solidFill>
                  <a:schemeClr val="tx1"/>
                </a:solidFill>
                <a:cs typeface="B Titr" pitchFamily="2" charset="-78"/>
              </a:rPr>
              <a:t>قرآن ـ 1</a:t>
            </a:r>
          </a:p>
        </p:txBody>
      </p:sp>
      <p:sp>
        <p:nvSpPr>
          <p:cNvPr id="14" name="Rectangle 13"/>
          <p:cNvSpPr/>
          <p:nvPr/>
        </p:nvSpPr>
        <p:spPr>
          <a:xfrm>
            <a:off x="382137" y="1368259"/>
            <a:ext cx="11432437" cy="5189113"/>
          </a:xfrm>
          <a:prstGeom prst="rect">
            <a:avLst/>
          </a:prstGeom>
          <a:solidFill>
            <a:srgbClr val="FCFFE1"/>
          </a:solidFill>
          <a:ln w="44450">
            <a:solidFill>
              <a:srgbClr val="008000"/>
            </a:solidFill>
          </a:ln>
        </p:spPr>
        <p:txBody>
          <a:bodyPr wrap="square">
            <a:spAutoFit/>
          </a:bodyPr>
          <a:lstStyle/>
          <a:p>
            <a:pPr algn="ctr" rtl="1">
              <a:lnSpc>
                <a:spcPct val="120000"/>
              </a:lnSpc>
            </a:pPr>
            <a:r>
              <a:rPr lang="fa-IR" sz="2000" b="1" dirty="0">
                <a:solidFill>
                  <a:srgbClr val="C00000"/>
                </a:solidFill>
                <a:latin typeface="Traditional Arabic" panose="02020603050405020304" pitchFamily="18" charset="-78"/>
                <a:cs typeface="B Titr" panose="00000700000000000000" pitchFamily="2" charset="-78"/>
              </a:rPr>
              <a:t>1. سخت افزاری(قالبی و </a:t>
            </a:r>
            <a:r>
              <a:rPr lang="fa-IR" sz="2000" b="1" dirty="0" smtClean="0">
                <a:solidFill>
                  <a:srgbClr val="C00000"/>
                </a:solidFill>
                <a:latin typeface="Traditional Arabic" panose="02020603050405020304" pitchFamily="18" charset="-78"/>
                <a:cs typeface="B Titr" panose="00000700000000000000" pitchFamily="2" charset="-78"/>
              </a:rPr>
              <a:t>شکلی) ـ </a:t>
            </a:r>
            <a:r>
              <a:rPr lang="fa-IR" sz="2000" b="1" dirty="0">
                <a:solidFill>
                  <a:srgbClr val="C00000"/>
                </a:solidFill>
                <a:latin typeface="Traditional Arabic" panose="02020603050405020304" pitchFamily="18" charset="-78"/>
                <a:cs typeface="B Titr" panose="00000700000000000000" pitchFamily="2" charset="-78"/>
              </a:rPr>
              <a:t>بیرونی و شکلی </a:t>
            </a:r>
          </a:p>
          <a:p>
            <a:pPr algn="just" rtl="1">
              <a:lnSpc>
                <a:spcPct val="160000"/>
              </a:lnSpc>
            </a:pPr>
            <a:r>
              <a:rPr lang="fa-IR" sz="2400" dirty="0" smtClean="0">
                <a:solidFill>
                  <a:srgbClr val="0000CC"/>
                </a:solidFill>
                <a:latin typeface="Times New Roman"/>
                <a:ea typeface="Times New Roman"/>
                <a:cs typeface="B Titr" pitchFamily="2" charset="-78"/>
              </a:rPr>
              <a:t>الف- </a:t>
            </a:r>
            <a:r>
              <a:rPr lang="fa-IR" sz="2400" dirty="0">
                <a:solidFill>
                  <a:srgbClr val="0000CC"/>
                </a:solidFill>
                <a:latin typeface="Times New Roman"/>
                <a:ea typeface="Times New Roman"/>
                <a:cs typeface="B Titr" pitchFamily="2" charset="-78"/>
              </a:rPr>
              <a:t>علوم قرآنی </a:t>
            </a:r>
          </a:p>
          <a:p>
            <a:pPr algn="just" rtl="1">
              <a:lnSpc>
                <a:spcPct val="160000"/>
              </a:lnSpc>
            </a:pPr>
            <a:r>
              <a:rPr lang="fa-IR" sz="2400" dirty="0">
                <a:latin typeface="Times New Roman"/>
                <a:ea typeface="Times New Roman"/>
                <a:cs typeface="B Titr" pitchFamily="2" charset="-78"/>
              </a:rPr>
              <a:t>علوم قرآنی به مجموعه‌ای از علوم (مانند: تفسیر، تجوید، دانش قرائات قرآنی، شان نزول آیات قرآن، دانش بلاغت آیات قرآن، تاریخ‌ قرآن و ... )  اطلاق می‌گردد که برای فهم و درک قرآن مجید به عنوان مقدمه فراگرفته می‌شود. </a:t>
            </a:r>
          </a:p>
          <a:p>
            <a:pPr algn="just" rtl="1">
              <a:lnSpc>
                <a:spcPct val="160000"/>
              </a:lnSpc>
            </a:pPr>
            <a:r>
              <a:rPr lang="fa-IR" sz="2400" dirty="0">
                <a:solidFill>
                  <a:srgbClr val="0000CC"/>
                </a:solidFill>
                <a:latin typeface="Times New Roman"/>
                <a:ea typeface="Times New Roman"/>
                <a:cs typeface="B Titr" pitchFamily="2" charset="-78"/>
              </a:rPr>
              <a:t>ب- روش‌های تفسیری</a:t>
            </a:r>
          </a:p>
          <a:p>
            <a:pPr algn="just" rtl="1">
              <a:lnSpc>
                <a:spcPct val="160000"/>
              </a:lnSpc>
            </a:pPr>
            <a:r>
              <a:rPr lang="fa-IR" sz="2400" dirty="0">
                <a:latin typeface="Times New Roman"/>
                <a:ea typeface="Times New Roman"/>
                <a:cs typeface="B Titr" pitchFamily="2" charset="-78"/>
              </a:rPr>
              <a:t>روش تفسیری به معنای عام، عبارت است از طریق و شیوه‌ای كه هر مفسر برای تفسیر یك یا چند آیه انتخاب می‌كند. به عبارت دیگر، روش تفسیری، مستند و يا مستنداتى است كه مفسران در فهم و تفسير آيات قرآن از آنها بهره گرفته‏‌اند.</a:t>
            </a:r>
          </a:p>
        </p:txBody>
      </p:sp>
    </p:spTree>
    <p:extLst>
      <p:ext uri="{BB962C8B-B14F-4D97-AF65-F5344CB8AC3E}">
        <p14:creationId xmlns:p14="http://schemas.microsoft.com/office/powerpoint/2010/main" val="1774871014"/>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1000"/>
                                        <p:tgtEl>
                                          <p:spTgt spid="30"/>
                                        </p:tgtEl>
                                      </p:cBhvr>
                                    </p:animEffect>
                                    <p:anim calcmode="lin" valueType="num">
                                      <p:cBhvr>
                                        <p:cTn id="20" dur="1000" fill="hold"/>
                                        <p:tgtEl>
                                          <p:spTgt spid="30"/>
                                        </p:tgtEl>
                                        <p:attrNameLst>
                                          <p:attrName>ppt_x</p:attrName>
                                        </p:attrNameLst>
                                      </p:cBhvr>
                                      <p:tavLst>
                                        <p:tav tm="0">
                                          <p:val>
                                            <p:strVal val="#ppt_x"/>
                                          </p:val>
                                        </p:tav>
                                        <p:tav tm="100000">
                                          <p:val>
                                            <p:strVal val="#ppt_x"/>
                                          </p:val>
                                        </p:tav>
                                      </p:tavLst>
                                    </p:anim>
                                    <p:anim calcmode="lin" valueType="num">
                                      <p:cBhvr>
                                        <p:cTn id="21"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1000"/>
                                        <p:tgtEl>
                                          <p:spTgt spid="14"/>
                                        </p:tgtEl>
                                      </p:cBhvr>
                                    </p:animEffect>
                                    <p:anim calcmode="lin" valueType="num">
                                      <p:cBhvr>
                                        <p:cTn id="27" dur="1000" fill="hold"/>
                                        <p:tgtEl>
                                          <p:spTgt spid="14"/>
                                        </p:tgtEl>
                                        <p:attrNameLst>
                                          <p:attrName>ppt_x</p:attrName>
                                        </p:attrNameLst>
                                      </p:cBhvr>
                                      <p:tavLst>
                                        <p:tav tm="0">
                                          <p:val>
                                            <p:strVal val="#ppt_x"/>
                                          </p:val>
                                        </p:tav>
                                        <p:tav tm="100000">
                                          <p:val>
                                            <p:strVal val="#ppt_x"/>
                                          </p:val>
                                        </p:tav>
                                      </p:tavLst>
                                    </p:anim>
                                    <p:anim calcmode="lin" valueType="num">
                                      <p:cBhvr>
                                        <p:cTn id="28"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10" grpId="0" animBg="1"/>
      <p:bldP spid="7" grpId="0" animBg="1"/>
      <p:bldP spid="14" grpId="0" animBg="1"/>
    </p:bldLst>
  </p:timing>
</p:sld>
</file>

<file path=ppt/theme/theme1.xml><?xml version="1.0" encoding="utf-8"?>
<a:theme xmlns:a="http://schemas.openxmlformats.org/drawingml/2006/main" name="3_Sadeghi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5600000" scaled="0"/>
        </a:gradFill>
      </a:spPr>
      <a:bodyPr lIns="91440" rtlCol="0" anchor="ctr">
        <a:noAutofit/>
      </a:bodyPr>
      <a:lstStyle>
        <a:defPPr algn="ctr">
          <a:defRPr dirty="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
  <TotalTime>3064</TotalTime>
  <Words>16707</Words>
  <Application>Microsoft Office PowerPoint</Application>
  <PresentationFormat>Widescreen</PresentationFormat>
  <Paragraphs>700</Paragraphs>
  <Slides>89</Slides>
  <Notes>1</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89</vt:i4>
      </vt:variant>
    </vt:vector>
  </HeadingPairs>
  <TitlesOfParts>
    <vt:vector size="102" baseType="lpstr">
      <vt:lpstr>2  Titr</vt:lpstr>
      <vt:lpstr>Arial</vt:lpstr>
      <vt:lpstr>B Badr</vt:lpstr>
      <vt:lpstr>B Nazanin</vt:lpstr>
      <vt:lpstr>B Titr</vt:lpstr>
      <vt:lpstr>B Traffic</vt:lpstr>
      <vt:lpstr>B Zar</vt:lpstr>
      <vt:lpstr>Calibri</vt:lpstr>
      <vt:lpstr>Calibri Light</vt:lpstr>
      <vt:lpstr>Tahoma</vt:lpstr>
      <vt:lpstr>Times New Roman</vt:lpstr>
      <vt:lpstr>Traditional Arabic</vt:lpstr>
      <vt:lpstr>3_Sadeghin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aqide5</dc:creator>
  <cp:lastModifiedBy>Windows User</cp:lastModifiedBy>
  <cp:revision>392</cp:revision>
  <cp:lastPrinted>2020-02-01T20:23:21Z</cp:lastPrinted>
  <dcterms:created xsi:type="dcterms:W3CDTF">2020-01-05T14:30:55Z</dcterms:created>
  <dcterms:modified xsi:type="dcterms:W3CDTF">2020-02-02T18:08:46Z</dcterms:modified>
</cp:coreProperties>
</file>